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theme" Target="theme/them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tableStyles" Target="tableStyles.xml"/><Relationship Id="rId15" Type="http://schemas.openxmlformats.org/officeDocument/2006/relationships/customXml" Target="../customXml/item2.xml"/><Relationship Id="rId10" Type="http://schemas.openxmlformats.org/officeDocument/2006/relationships/slide" Target="slides/slide5.xml"/><Relationship Id="rId4" Type="http://schemas.openxmlformats.org/officeDocument/2006/relationships/presProps" Target="presProps.xml"/><Relationship Id="rId9" Type="http://schemas.openxmlformats.org/officeDocument/2006/relationships/slide" Target="slides/slide4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F3A4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F3A4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F3A4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8F7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827020" cy="6858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0"/>
            <a:ext cx="2788920" cy="6844665"/>
          </a:xfrm>
          <a:custGeom>
            <a:avLst/>
            <a:gdLst/>
            <a:ahLst/>
            <a:cxnLst/>
            <a:rect l="l" t="t" r="r" b="b"/>
            <a:pathLst>
              <a:path w="2788920" h="6844665">
                <a:moveTo>
                  <a:pt x="2788920" y="0"/>
                </a:moveTo>
                <a:lnTo>
                  <a:pt x="0" y="0"/>
                </a:lnTo>
                <a:lnTo>
                  <a:pt x="0" y="6844283"/>
                </a:lnTo>
                <a:lnTo>
                  <a:pt x="2788920" y="6844283"/>
                </a:lnTo>
                <a:lnTo>
                  <a:pt x="278892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6248" y="0"/>
            <a:ext cx="245313" cy="6858000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2788920" y="0"/>
            <a:ext cx="165100" cy="6844665"/>
          </a:xfrm>
          <a:custGeom>
            <a:avLst/>
            <a:gdLst/>
            <a:ahLst/>
            <a:cxnLst/>
            <a:rect l="l" t="t" r="r" b="b"/>
            <a:pathLst>
              <a:path w="165100" h="6844665">
                <a:moveTo>
                  <a:pt x="164592" y="0"/>
                </a:moveTo>
                <a:lnTo>
                  <a:pt x="0" y="0"/>
                </a:lnTo>
                <a:lnTo>
                  <a:pt x="0" y="6844283"/>
                </a:lnTo>
                <a:lnTo>
                  <a:pt x="164592" y="6844283"/>
                </a:lnTo>
                <a:lnTo>
                  <a:pt x="1645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7368" y="483057"/>
            <a:ext cx="1086599" cy="190423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320040" y="502919"/>
            <a:ext cx="1005840" cy="109855"/>
          </a:xfrm>
          <a:custGeom>
            <a:avLst/>
            <a:gdLst/>
            <a:ahLst/>
            <a:cxnLst/>
            <a:rect l="l" t="t" r="r" b="b"/>
            <a:pathLst>
              <a:path w="1005840" h="109854">
                <a:moveTo>
                  <a:pt x="1005840" y="0"/>
                </a:moveTo>
                <a:lnTo>
                  <a:pt x="0" y="0"/>
                </a:lnTo>
                <a:lnTo>
                  <a:pt x="0" y="109727"/>
                </a:lnTo>
                <a:lnTo>
                  <a:pt x="1005840" y="109727"/>
                </a:lnTo>
                <a:lnTo>
                  <a:pt x="100584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7368" y="693369"/>
            <a:ext cx="1772412" cy="190423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320040" y="713231"/>
            <a:ext cx="1691639" cy="109855"/>
          </a:xfrm>
          <a:custGeom>
            <a:avLst/>
            <a:gdLst/>
            <a:ahLst/>
            <a:cxnLst/>
            <a:rect l="l" t="t" r="r" b="b"/>
            <a:pathLst>
              <a:path w="1691639" h="109855">
                <a:moveTo>
                  <a:pt x="1691639" y="0"/>
                </a:moveTo>
                <a:lnTo>
                  <a:pt x="0" y="0"/>
                </a:lnTo>
                <a:lnTo>
                  <a:pt x="0" y="109727"/>
                </a:lnTo>
                <a:lnTo>
                  <a:pt x="1691639" y="109727"/>
                </a:lnTo>
                <a:lnTo>
                  <a:pt x="1691639" y="0"/>
                </a:lnTo>
                <a:close/>
              </a:path>
            </a:pathLst>
          </a:custGeom>
          <a:solidFill>
            <a:srgbClr val="F1CEC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7368" y="903681"/>
            <a:ext cx="739127" cy="190423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320040" y="923544"/>
            <a:ext cx="658495" cy="109855"/>
          </a:xfrm>
          <a:custGeom>
            <a:avLst/>
            <a:gdLst/>
            <a:ahLst/>
            <a:cxnLst/>
            <a:rect l="l" t="t" r="r" b="b"/>
            <a:pathLst>
              <a:path w="658494" h="109855">
                <a:moveTo>
                  <a:pt x="658368" y="0"/>
                </a:moveTo>
                <a:lnTo>
                  <a:pt x="0" y="0"/>
                </a:lnTo>
                <a:lnTo>
                  <a:pt x="0" y="109727"/>
                </a:lnTo>
                <a:lnTo>
                  <a:pt x="658368" y="109727"/>
                </a:lnTo>
                <a:lnTo>
                  <a:pt x="6583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bg 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13176" y="2381986"/>
            <a:ext cx="2001012" cy="135534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3355466" y="2401061"/>
            <a:ext cx="1920239" cy="55244"/>
          </a:xfrm>
          <a:custGeom>
            <a:avLst/>
            <a:gdLst/>
            <a:ahLst/>
            <a:cxnLst/>
            <a:rect l="l" t="t" r="r" b="b"/>
            <a:pathLst>
              <a:path w="1920239" h="55244">
                <a:moveTo>
                  <a:pt x="1920239" y="0"/>
                </a:moveTo>
                <a:lnTo>
                  <a:pt x="0" y="0"/>
                </a:lnTo>
                <a:lnTo>
                  <a:pt x="0" y="54863"/>
                </a:lnTo>
                <a:lnTo>
                  <a:pt x="1920239" y="54863"/>
                </a:lnTo>
                <a:lnTo>
                  <a:pt x="19202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9" name="bg object 2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5798" y="2370731"/>
            <a:ext cx="9236202" cy="44688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F3A4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19862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78665" cy="146685"/>
          </a:xfrm>
          <a:custGeom>
            <a:avLst/>
            <a:gdLst/>
            <a:ahLst/>
            <a:cxnLst/>
            <a:rect l="l" t="t" r="r" b="b"/>
            <a:pathLst>
              <a:path w="12178665" h="146685">
                <a:moveTo>
                  <a:pt x="12178284" y="0"/>
                </a:moveTo>
                <a:lnTo>
                  <a:pt x="0" y="0"/>
                </a:lnTo>
                <a:lnTo>
                  <a:pt x="0" y="146303"/>
                </a:lnTo>
                <a:lnTo>
                  <a:pt x="12178284" y="146303"/>
                </a:lnTo>
                <a:lnTo>
                  <a:pt x="1217828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9072" y="349072"/>
            <a:ext cx="7809865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F3A4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9960" y="1144651"/>
            <a:ext cx="10130840" cy="2769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61461" y="338150"/>
            <a:ext cx="5541010" cy="1305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Beyond</a:t>
            </a:r>
            <a:r>
              <a:rPr dirty="0" spc="-65"/>
              <a:t> </a:t>
            </a:r>
            <a:r>
              <a:rPr dirty="0" spc="-10"/>
              <a:t>Consultation:</a:t>
            </a: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/>
              <a:t>Values,</a:t>
            </a:r>
            <a:r>
              <a:rPr dirty="0" spc="125"/>
              <a:t> </a:t>
            </a:r>
            <a:r>
              <a:rPr dirty="0"/>
              <a:t>trade-offs</a:t>
            </a:r>
            <a:r>
              <a:rPr dirty="0" spc="114"/>
              <a:t> </a:t>
            </a:r>
            <a:r>
              <a:rPr dirty="0" spc="-25"/>
              <a:t>and</a:t>
            </a:r>
            <a:r>
              <a:rPr dirty="0" spc="700"/>
              <a:t>  </a:t>
            </a:r>
            <a:r>
              <a:rPr dirty="0"/>
              <a:t>accountability</a:t>
            </a:r>
            <a:r>
              <a:rPr dirty="0" spc="135"/>
              <a:t> </a:t>
            </a:r>
            <a:r>
              <a:rPr dirty="0"/>
              <a:t>in</a:t>
            </a:r>
            <a:r>
              <a:rPr dirty="0" spc="75"/>
              <a:t> </a:t>
            </a:r>
            <a:r>
              <a:rPr dirty="0"/>
              <a:t>qualification</a:t>
            </a:r>
            <a:r>
              <a:rPr dirty="0" spc="120"/>
              <a:t> </a:t>
            </a:r>
            <a:r>
              <a:rPr dirty="0" spc="-10"/>
              <a:t>design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4485" y="394512"/>
            <a:ext cx="3119120" cy="8946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8F7F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Aquaculture: What is it &amp; How Does it Work? – Aquarea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51755"/>
            <a:ext cx="12192000" cy="320624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12192000" cy="207645"/>
            <a:chOff x="0" y="0"/>
            <a:chExt cx="12192000" cy="20764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2072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2178665" cy="146685"/>
            </a:xfrm>
            <a:custGeom>
              <a:avLst/>
              <a:gdLst/>
              <a:ahLst/>
              <a:cxnLst/>
              <a:rect l="l" t="t" r="r" b="b"/>
              <a:pathLst>
                <a:path w="12178665" h="146685">
                  <a:moveTo>
                    <a:pt x="12178284" y="0"/>
                  </a:moveTo>
                  <a:lnTo>
                    <a:pt x="0" y="0"/>
                  </a:lnTo>
                  <a:lnTo>
                    <a:pt x="0" y="146303"/>
                  </a:lnTo>
                  <a:lnTo>
                    <a:pt x="12178284" y="146303"/>
                  </a:lnTo>
                  <a:lnTo>
                    <a:pt x="1217828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937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Qualification</a:t>
            </a:r>
            <a:r>
              <a:rPr dirty="0" sz="2400" spc="-20"/>
              <a:t> </a:t>
            </a:r>
            <a:r>
              <a:rPr dirty="0" sz="2400"/>
              <a:t>design</a:t>
            </a:r>
            <a:r>
              <a:rPr dirty="0" sz="2400" spc="20"/>
              <a:t> </a:t>
            </a:r>
            <a:r>
              <a:rPr dirty="0" sz="2400" spc="90"/>
              <a:t>is</a:t>
            </a:r>
            <a:r>
              <a:rPr dirty="0" sz="2400" spc="25"/>
              <a:t> </a:t>
            </a:r>
            <a:r>
              <a:rPr dirty="0" sz="2400"/>
              <a:t>collaborative,</a:t>
            </a:r>
            <a:r>
              <a:rPr dirty="0" sz="2400" spc="10"/>
              <a:t> </a:t>
            </a:r>
            <a:r>
              <a:rPr dirty="0" sz="2400" spc="-20"/>
              <a:t>not</a:t>
            </a:r>
            <a:r>
              <a:rPr dirty="0" sz="2400" spc="10"/>
              <a:t> </a:t>
            </a:r>
            <a:r>
              <a:rPr dirty="0" sz="2400" spc="-10"/>
              <a:t>democratic</a:t>
            </a:r>
            <a:endParaRPr sz="2400"/>
          </a:p>
        </p:txBody>
      </p:sp>
      <p:pic>
        <p:nvPicPr>
          <p:cNvPr id="8" name="object 8" descr="A close-up of a black background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06636" y="465658"/>
            <a:ext cx="2784982" cy="82770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56412" y="939800"/>
            <a:ext cx="8226425" cy="2465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000">
                <a:latin typeface="Calibri"/>
                <a:cs typeface="Calibri"/>
              </a:rPr>
              <a:t>We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 spc="80">
                <a:latin typeface="Calibri"/>
                <a:cs typeface="Calibri"/>
              </a:rPr>
              <a:t>seek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advice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from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industry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 spc="65">
                <a:latin typeface="Calibri"/>
                <a:cs typeface="Calibri"/>
              </a:rPr>
              <a:t>peak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65">
                <a:latin typeface="Calibri"/>
                <a:cs typeface="Calibri"/>
              </a:rPr>
              <a:t>bodies,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large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 spc="45">
                <a:latin typeface="Calibri"/>
                <a:cs typeface="Calibri"/>
              </a:rPr>
              <a:t>employers,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85">
                <a:latin typeface="Calibri"/>
                <a:cs typeface="Calibri"/>
              </a:rPr>
              <a:t>small </a:t>
            </a:r>
            <a:r>
              <a:rPr dirty="0" sz="2000" spc="45">
                <a:latin typeface="Calibri"/>
                <a:cs typeface="Calibri"/>
              </a:rPr>
              <a:t>employers,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subject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matter</a:t>
            </a:r>
            <a:r>
              <a:rPr dirty="0" sz="2000" spc="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experts,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recent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 spc="45">
                <a:latin typeface="Calibri"/>
                <a:cs typeface="Calibri"/>
              </a:rPr>
              <a:t>graduates,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Māori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 spc="85">
                <a:latin typeface="Calibri"/>
                <a:cs typeface="Calibri"/>
              </a:rPr>
              <a:t>business,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iwi </a:t>
            </a:r>
            <a:r>
              <a:rPr dirty="0" sz="2000">
                <a:latin typeface="Calibri"/>
                <a:cs typeface="Calibri"/>
              </a:rPr>
              <a:t>Māori,</a:t>
            </a:r>
            <a:r>
              <a:rPr dirty="0" sz="2000" spc="80">
                <a:latin typeface="Calibri"/>
                <a:cs typeface="Calibri"/>
              </a:rPr>
              <a:t> </a:t>
            </a:r>
            <a:r>
              <a:rPr dirty="0" sz="2000" spc="105">
                <a:latin typeface="Calibri"/>
                <a:cs typeface="Calibri"/>
              </a:rPr>
              <a:t>campus-</a:t>
            </a:r>
            <a:r>
              <a:rPr dirty="0" sz="2000" spc="95">
                <a:latin typeface="Calibri"/>
                <a:cs typeface="Calibri"/>
              </a:rPr>
              <a:t>based</a:t>
            </a:r>
            <a:r>
              <a:rPr dirty="0" sz="2000" spc="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providers,</a:t>
            </a:r>
            <a:r>
              <a:rPr dirty="0" sz="2000" spc="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work-</a:t>
            </a:r>
            <a:r>
              <a:rPr dirty="0" sz="2000" spc="95">
                <a:latin typeface="Calibri"/>
                <a:cs typeface="Calibri"/>
              </a:rPr>
              <a:t>based</a:t>
            </a:r>
            <a:r>
              <a:rPr dirty="0" sz="2000" spc="8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providers.</a:t>
            </a:r>
            <a:endParaRPr sz="20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000">
                <a:latin typeface="Calibri"/>
                <a:cs typeface="Calibri"/>
              </a:rPr>
              <a:t>We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50">
                <a:latin typeface="Calibri"/>
                <a:cs typeface="Calibri"/>
              </a:rPr>
              <a:t>need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meet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65">
                <a:latin typeface="Calibri"/>
                <a:cs typeface="Calibri"/>
              </a:rPr>
              <a:t>NZQA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listing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 spc="45">
                <a:latin typeface="Calibri"/>
                <a:cs typeface="Calibri"/>
              </a:rPr>
              <a:t>rules.</a:t>
            </a:r>
            <a:endParaRPr sz="20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000">
                <a:latin typeface="Calibri"/>
                <a:cs typeface="Calibri"/>
              </a:rPr>
              <a:t>We</a:t>
            </a:r>
            <a:r>
              <a:rPr dirty="0" sz="2000" spc="45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must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 spc="60">
                <a:latin typeface="Calibri"/>
                <a:cs typeface="Calibri"/>
              </a:rPr>
              <a:t>be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mindful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of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deliverability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55">
                <a:latin typeface="Calibri"/>
                <a:cs typeface="Calibri"/>
              </a:rPr>
              <a:t>constraints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and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 spc="135">
                <a:latin typeface="Calibri"/>
                <a:cs typeface="Calibri"/>
              </a:rPr>
              <a:t>TEC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funding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 spc="45">
                <a:latin typeface="Calibri"/>
                <a:cs typeface="Calibri"/>
              </a:rPr>
              <a:t>rules.</a:t>
            </a:r>
            <a:endParaRPr sz="2000">
              <a:latin typeface="Calibri"/>
              <a:cs typeface="Calibri"/>
            </a:endParaRPr>
          </a:p>
          <a:p>
            <a:pPr marL="299085" marR="81026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000">
                <a:latin typeface="Calibri"/>
                <a:cs typeface="Calibri"/>
              </a:rPr>
              <a:t>We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must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obey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our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50">
                <a:latin typeface="Calibri"/>
                <a:cs typeface="Calibri"/>
              </a:rPr>
              <a:t>Orders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100">
                <a:latin typeface="Calibri"/>
                <a:cs typeface="Calibri"/>
              </a:rPr>
              <a:t>Council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and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give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effect to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-10">
                <a:latin typeface="Calibri"/>
                <a:cs typeface="Calibri"/>
              </a:rPr>
              <a:t> Tertiary </a:t>
            </a:r>
            <a:r>
              <a:rPr dirty="0" sz="2000" spc="65">
                <a:latin typeface="Calibri"/>
                <a:cs typeface="Calibri"/>
              </a:rPr>
              <a:t>Education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Strategy.</a:t>
            </a:r>
            <a:endParaRPr sz="20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000">
                <a:latin typeface="Calibri"/>
                <a:cs typeface="Calibri"/>
              </a:rPr>
              <a:t>We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are</a:t>
            </a:r>
            <a:r>
              <a:rPr dirty="0" sz="2000" spc="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'industry</a:t>
            </a:r>
            <a:r>
              <a:rPr dirty="0" sz="2000" spc="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led'</a:t>
            </a:r>
            <a:r>
              <a:rPr dirty="0" sz="2000" spc="1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but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government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 spc="40">
                <a:latin typeface="Calibri"/>
                <a:cs typeface="Calibri"/>
              </a:rPr>
              <a:t>funded.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0507" rIns="0" bIns="0" rtlCol="0" vert="horz">
            <a:spAutoFit/>
          </a:bodyPr>
          <a:lstStyle/>
          <a:p>
            <a:pPr marL="43815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Seafood</a:t>
            </a:r>
            <a:r>
              <a:rPr dirty="0" sz="2400" spc="-15"/>
              <a:t> </a:t>
            </a:r>
            <a:r>
              <a:rPr dirty="0" sz="2400" spc="95"/>
              <a:t>skills</a:t>
            </a:r>
            <a:r>
              <a:rPr dirty="0" sz="2400" spc="-10"/>
              <a:t> </a:t>
            </a:r>
            <a:r>
              <a:rPr dirty="0" sz="2400" spc="60"/>
              <a:t>needs-</a:t>
            </a:r>
            <a:r>
              <a:rPr dirty="0" sz="2400" spc="-20"/>
              <a:t> </a:t>
            </a:r>
            <a:r>
              <a:rPr dirty="0" sz="2400"/>
              <a:t>a</a:t>
            </a:r>
            <a:r>
              <a:rPr dirty="0" sz="2400" spc="-20"/>
              <a:t> </a:t>
            </a:r>
            <a:r>
              <a:rPr dirty="0" sz="2400" spc="110"/>
              <a:t>case-</a:t>
            </a:r>
            <a:r>
              <a:rPr dirty="0" sz="2400"/>
              <a:t>study</a:t>
            </a:r>
            <a:r>
              <a:rPr dirty="0" sz="2400" spc="-30"/>
              <a:t> </a:t>
            </a:r>
            <a:r>
              <a:rPr dirty="0" sz="2400"/>
              <a:t>in</a:t>
            </a:r>
            <a:r>
              <a:rPr dirty="0" sz="2400" spc="-30"/>
              <a:t> </a:t>
            </a:r>
            <a:r>
              <a:rPr dirty="0" sz="2400"/>
              <a:t>competing</a:t>
            </a:r>
            <a:r>
              <a:rPr dirty="0" sz="2400" spc="-15"/>
              <a:t> </a:t>
            </a:r>
            <a:r>
              <a:rPr dirty="0" sz="2400" spc="-10"/>
              <a:t>objectives</a:t>
            </a:r>
            <a:endParaRPr sz="2400"/>
          </a:p>
        </p:txBody>
      </p:sp>
      <p:pic>
        <p:nvPicPr>
          <p:cNvPr id="3" name="object 3" descr="A close-up of a black background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06636" y="465658"/>
            <a:ext cx="2766375" cy="82770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0" y="3619844"/>
            <a:ext cx="12187022" cy="323418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49960" y="1316482"/>
            <a:ext cx="802259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800" spc="50">
                <a:latin typeface="Calibri"/>
                <a:cs typeface="Calibri"/>
              </a:rPr>
              <a:t>Technical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expertise/broad</a:t>
            </a:r>
            <a:r>
              <a:rPr dirty="0" sz="1800" spc="175">
                <a:latin typeface="Calibri"/>
                <a:cs typeface="Calibri"/>
              </a:rPr>
              <a:t> </a:t>
            </a:r>
            <a:r>
              <a:rPr dirty="0" sz="1800" spc="50">
                <a:latin typeface="Calibri"/>
                <a:cs typeface="Calibri"/>
              </a:rPr>
              <a:t>competence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Calibri"/>
                <a:cs typeface="Calibri"/>
              </a:rPr>
              <a:t>Work-</a:t>
            </a:r>
            <a:r>
              <a:rPr dirty="0" sz="1800" spc="60">
                <a:latin typeface="Calibri"/>
                <a:cs typeface="Calibri"/>
              </a:rPr>
              <a:t>based/campus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70">
                <a:latin typeface="Calibri"/>
                <a:cs typeface="Calibri"/>
              </a:rPr>
              <a:t>based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1800" spc="90">
                <a:latin typeface="Calibri"/>
                <a:cs typeface="Calibri"/>
              </a:rPr>
              <a:t>Small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 spc="20">
                <a:latin typeface="Calibri"/>
                <a:cs typeface="Calibri"/>
              </a:rPr>
              <a:t>components/large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qualification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1800" spc="65">
                <a:latin typeface="Calibri"/>
                <a:cs typeface="Calibri"/>
              </a:rPr>
              <a:t>Changing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30">
                <a:latin typeface="Calibri"/>
                <a:cs typeface="Calibri"/>
              </a:rPr>
              <a:t>demographics/static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workforce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Calibri"/>
                <a:cs typeface="Calibri"/>
              </a:rPr>
              <a:t>50/50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Māori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to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non-Māori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ownership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Calibri"/>
                <a:cs typeface="Calibri"/>
              </a:rPr>
              <a:t>New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 spc="65">
                <a:latin typeface="Calibri"/>
                <a:cs typeface="Calibri"/>
              </a:rPr>
              <a:t>skill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80">
                <a:latin typeface="Calibri"/>
                <a:cs typeface="Calibri"/>
              </a:rPr>
              <a:t>sets</a:t>
            </a:r>
            <a:r>
              <a:rPr dirty="0" sz="1800" spc="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needed/existing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 spc="75">
                <a:latin typeface="Calibri"/>
                <a:cs typeface="Calibri"/>
              </a:rPr>
              <a:t>sunk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75">
                <a:latin typeface="Calibri"/>
                <a:cs typeface="Calibri"/>
              </a:rPr>
              <a:t>costs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dirty="0" sz="1800" spc="20" b="1" i="1">
                <a:latin typeface="Calibri"/>
                <a:cs typeface="Calibri"/>
              </a:rPr>
              <a:t>What</a:t>
            </a:r>
            <a:r>
              <a:rPr dirty="0" sz="1800" spc="-10" b="1" i="1">
                <a:latin typeface="Calibri"/>
                <a:cs typeface="Calibri"/>
              </a:rPr>
              <a:t> </a:t>
            </a:r>
            <a:r>
              <a:rPr dirty="0" sz="1800" spc="105" b="1" i="1">
                <a:latin typeface="Calibri"/>
                <a:cs typeface="Calibri"/>
              </a:rPr>
              <a:t>happens</a:t>
            </a:r>
            <a:r>
              <a:rPr dirty="0" sz="1800" spc="5" b="1" i="1">
                <a:latin typeface="Calibri"/>
                <a:cs typeface="Calibri"/>
              </a:rPr>
              <a:t> </a:t>
            </a:r>
            <a:r>
              <a:rPr dirty="0" sz="1800" spc="70" b="1" i="1">
                <a:latin typeface="Calibri"/>
                <a:cs typeface="Calibri"/>
              </a:rPr>
              <a:t>when</a:t>
            </a:r>
            <a:r>
              <a:rPr dirty="0" sz="1800" spc="15" b="1" i="1">
                <a:latin typeface="Calibri"/>
                <a:cs typeface="Calibri"/>
              </a:rPr>
              <a:t> </a:t>
            </a:r>
            <a:r>
              <a:rPr dirty="0" sz="1800" spc="80" b="1" i="1">
                <a:latin typeface="Calibri"/>
                <a:cs typeface="Calibri"/>
              </a:rPr>
              <a:t>no</a:t>
            </a:r>
            <a:r>
              <a:rPr dirty="0" sz="1800" spc="15" b="1" i="1">
                <a:latin typeface="Calibri"/>
                <a:cs typeface="Calibri"/>
              </a:rPr>
              <a:t> </a:t>
            </a:r>
            <a:r>
              <a:rPr dirty="0" sz="1800" spc="55" b="1" i="1">
                <a:latin typeface="Calibri"/>
                <a:cs typeface="Calibri"/>
              </a:rPr>
              <a:t>option</a:t>
            </a:r>
            <a:r>
              <a:rPr dirty="0" sz="1800" spc="20" b="1" i="1">
                <a:latin typeface="Calibri"/>
                <a:cs typeface="Calibri"/>
              </a:rPr>
              <a:t> </a:t>
            </a:r>
            <a:r>
              <a:rPr dirty="0" sz="1800" spc="95" b="1" i="1">
                <a:latin typeface="Calibri"/>
                <a:cs typeface="Calibri"/>
              </a:rPr>
              <a:t>satisfies</a:t>
            </a:r>
            <a:r>
              <a:rPr dirty="0" sz="1800" spc="-5" b="1" i="1">
                <a:latin typeface="Calibri"/>
                <a:cs typeface="Calibri"/>
              </a:rPr>
              <a:t> </a:t>
            </a:r>
            <a:r>
              <a:rPr dirty="0" sz="1800" spc="65" b="1" i="1">
                <a:latin typeface="Calibri"/>
                <a:cs typeface="Calibri"/>
              </a:rPr>
              <a:t>every</a:t>
            </a:r>
            <a:r>
              <a:rPr dirty="0" sz="1800" spc="10" b="1" i="1">
                <a:latin typeface="Calibri"/>
                <a:cs typeface="Calibri"/>
              </a:rPr>
              <a:t> </a:t>
            </a:r>
            <a:r>
              <a:rPr dirty="0" sz="1800" spc="20" b="1" i="1">
                <a:latin typeface="Calibri"/>
                <a:cs typeface="Calibri"/>
              </a:rPr>
              <a:t>legitimate</a:t>
            </a:r>
            <a:r>
              <a:rPr dirty="0" sz="1800" spc="35" b="1" i="1">
                <a:latin typeface="Calibri"/>
                <a:cs typeface="Calibri"/>
              </a:rPr>
              <a:t> </a:t>
            </a:r>
            <a:r>
              <a:rPr dirty="0" sz="1800" spc="75" b="1" i="1">
                <a:latin typeface="Calibri"/>
                <a:cs typeface="Calibri"/>
              </a:rPr>
              <a:t>objective</a:t>
            </a:r>
            <a:r>
              <a:rPr dirty="0" sz="1800" spc="25" b="1" i="1">
                <a:latin typeface="Calibri"/>
                <a:cs typeface="Calibri"/>
              </a:rPr>
              <a:t> </a:t>
            </a:r>
            <a:r>
              <a:rPr dirty="0" sz="1800" spc="20" b="1" i="1">
                <a:latin typeface="Calibri"/>
                <a:cs typeface="Calibri"/>
              </a:rPr>
              <a:t>or </a:t>
            </a:r>
            <a:r>
              <a:rPr dirty="0" sz="1800" spc="50" b="1" i="1">
                <a:latin typeface="Calibri"/>
                <a:cs typeface="Calibri"/>
              </a:rPr>
              <a:t>partner?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1368" y="400634"/>
            <a:ext cx="238633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Group</a:t>
            </a:r>
            <a:r>
              <a:rPr dirty="0" spc="105"/>
              <a:t> </a:t>
            </a:r>
            <a:r>
              <a:rPr dirty="0"/>
              <a:t>role-</a:t>
            </a:r>
            <a:r>
              <a:rPr dirty="0" spc="-20"/>
              <a:t>play</a:t>
            </a:r>
          </a:p>
        </p:txBody>
      </p:sp>
      <p:pic>
        <p:nvPicPr>
          <p:cNvPr id="3" name="object 3" descr="A close-up of a black background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06636" y="465658"/>
            <a:ext cx="2766375" cy="82770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799259"/>
            <a:ext cx="12178283" cy="30369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9091" y="1204721"/>
            <a:ext cx="8444230" cy="24707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i="1">
                <a:latin typeface="Calibri"/>
                <a:cs typeface="Calibri"/>
              </a:rPr>
              <a:t>You</a:t>
            </a:r>
            <a:r>
              <a:rPr dirty="0" sz="2000" spc="-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will</a:t>
            </a:r>
            <a:r>
              <a:rPr dirty="0" sz="2000" spc="10" i="1">
                <a:latin typeface="Calibri"/>
                <a:cs typeface="Calibri"/>
              </a:rPr>
              <a:t> </a:t>
            </a:r>
            <a:r>
              <a:rPr dirty="0" sz="2000" spc="95" i="1">
                <a:latin typeface="Calibri"/>
                <a:cs typeface="Calibri"/>
              </a:rPr>
              <a:t>be</a:t>
            </a:r>
            <a:r>
              <a:rPr dirty="0" sz="2000" spc="1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given a </a:t>
            </a:r>
            <a:r>
              <a:rPr dirty="0" sz="2000" spc="80" i="1">
                <a:latin typeface="Calibri"/>
                <a:cs typeface="Calibri"/>
              </a:rPr>
              <a:t>scenario</a:t>
            </a:r>
            <a:r>
              <a:rPr dirty="0" sz="2000" spc="10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to</a:t>
            </a:r>
            <a:r>
              <a:rPr dirty="0" sz="2000" spc="10" i="1">
                <a:latin typeface="Calibri"/>
                <a:cs typeface="Calibri"/>
              </a:rPr>
              <a:t> </a:t>
            </a:r>
            <a:r>
              <a:rPr dirty="0" sz="2000" spc="75" i="1">
                <a:latin typeface="Calibri"/>
                <a:cs typeface="Calibri"/>
              </a:rPr>
              <a:t>consider,</a:t>
            </a:r>
            <a:r>
              <a:rPr dirty="0" sz="2000" spc="-10" i="1">
                <a:latin typeface="Calibri"/>
                <a:cs typeface="Calibri"/>
              </a:rPr>
              <a:t> </a:t>
            </a:r>
            <a:r>
              <a:rPr dirty="0" sz="2000" spc="60" i="1">
                <a:latin typeface="Calibri"/>
                <a:cs typeface="Calibri"/>
              </a:rPr>
              <a:t>and</a:t>
            </a:r>
            <a:r>
              <a:rPr dirty="0" sz="2000" i="1">
                <a:latin typeface="Calibri"/>
                <a:cs typeface="Calibri"/>
              </a:rPr>
              <a:t> a</a:t>
            </a:r>
            <a:r>
              <a:rPr dirty="0" sz="2000" spc="10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role</a:t>
            </a:r>
            <a:r>
              <a:rPr dirty="0" sz="2000" spc="-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to</a:t>
            </a:r>
            <a:r>
              <a:rPr dirty="0" sz="2000" spc="2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play.</a:t>
            </a:r>
            <a:r>
              <a:rPr dirty="0" sz="2000" spc="-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You</a:t>
            </a:r>
            <a:r>
              <a:rPr dirty="0" sz="2000" spc="5" i="1">
                <a:latin typeface="Calibri"/>
                <a:cs typeface="Calibri"/>
              </a:rPr>
              <a:t> </a:t>
            </a:r>
            <a:r>
              <a:rPr dirty="0" sz="2000" spc="95" i="1">
                <a:latin typeface="Calibri"/>
                <a:cs typeface="Calibri"/>
              </a:rPr>
              <a:t>need</a:t>
            </a:r>
            <a:r>
              <a:rPr dirty="0" sz="2000" spc="-10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to</a:t>
            </a:r>
            <a:r>
              <a:rPr dirty="0" sz="2000" spc="20" i="1">
                <a:latin typeface="Calibri"/>
                <a:cs typeface="Calibri"/>
              </a:rPr>
              <a:t> </a:t>
            </a:r>
            <a:r>
              <a:rPr dirty="0" sz="2000" spc="70" i="1">
                <a:latin typeface="Calibri"/>
                <a:cs typeface="Calibri"/>
              </a:rPr>
              <a:t>ensure</a:t>
            </a:r>
            <a:r>
              <a:rPr dirty="0" sz="2000" spc="70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that</a:t>
            </a:r>
            <a:r>
              <a:rPr dirty="0" sz="2000" spc="-2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your</a:t>
            </a:r>
            <a:r>
              <a:rPr dirty="0" sz="2000" spc="-20" i="1">
                <a:latin typeface="Calibri"/>
                <a:cs typeface="Calibri"/>
              </a:rPr>
              <a:t> </a:t>
            </a:r>
            <a:r>
              <a:rPr dirty="0" sz="2000" spc="75" i="1">
                <a:latin typeface="Calibri"/>
                <a:cs typeface="Calibri"/>
              </a:rPr>
              <a:t>perspective</a:t>
            </a:r>
            <a:r>
              <a:rPr dirty="0" sz="2000" spc="-25" i="1">
                <a:latin typeface="Calibri"/>
                <a:cs typeface="Calibri"/>
              </a:rPr>
              <a:t> </a:t>
            </a:r>
            <a:r>
              <a:rPr dirty="0" sz="2000" spc="95" i="1">
                <a:latin typeface="Calibri"/>
                <a:cs typeface="Calibri"/>
              </a:rPr>
              <a:t>is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55" i="1">
                <a:latin typeface="Calibri"/>
                <a:cs typeface="Calibri"/>
              </a:rPr>
              <a:t>heard.</a:t>
            </a:r>
            <a:r>
              <a:rPr dirty="0" sz="2000" spc="-70" i="1">
                <a:latin typeface="Calibri"/>
                <a:cs typeface="Calibri"/>
              </a:rPr>
              <a:t> </a:t>
            </a:r>
            <a:r>
              <a:rPr dirty="0" sz="2000" spc="85" i="1">
                <a:latin typeface="Calibri"/>
                <a:cs typeface="Calibri"/>
              </a:rPr>
              <a:t>Elect</a:t>
            </a:r>
            <a:r>
              <a:rPr dirty="0" sz="2000" spc="-5" i="1">
                <a:latin typeface="Calibri"/>
                <a:cs typeface="Calibri"/>
              </a:rPr>
              <a:t> </a:t>
            </a:r>
            <a:r>
              <a:rPr dirty="0" sz="2000" spc="100" i="1">
                <a:latin typeface="Calibri"/>
                <a:cs typeface="Calibri"/>
              </a:rPr>
              <a:t>someone</a:t>
            </a:r>
            <a:r>
              <a:rPr dirty="0" sz="2000" spc="-30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to</a:t>
            </a:r>
            <a:r>
              <a:rPr dirty="0" sz="2000" spc="-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report</a:t>
            </a:r>
            <a:r>
              <a:rPr dirty="0" sz="2000" spc="-35" i="1">
                <a:latin typeface="Calibri"/>
                <a:cs typeface="Calibri"/>
              </a:rPr>
              <a:t> </a:t>
            </a:r>
            <a:r>
              <a:rPr dirty="0" sz="2000" spc="80" i="1">
                <a:latin typeface="Calibri"/>
                <a:cs typeface="Calibri"/>
              </a:rPr>
              <a:t>back.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dirty="0" sz="2000" spc="75">
                <a:latin typeface="Calibri"/>
                <a:cs typeface="Calibri"/>
              </a:rPr>
              <a:t>Did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you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65">
                <a:latin typeface="Calibri"/>
                <a:cs typeface="Calibri"/>
              </a:rPr>
              <a:t>reach</a:t>
            </a:r>
            <a:r>
              <a:rPr dirty="0" sz="2000" spc="-10">
                <a:latin typeface="Calibri"/>
                <a:cs typeface="Calibri"/>
              </a:rPr>
              <a:t> agreement?</a:t>
            </a:r>
            <a:endParaRPr sz="2000">
              <a:latin typeface="Calibri"/>
              <a:cs typeface="Calibri"/>
            </a:endParaRPr>
          </a:p>
          <a:p>
            <a:pPr marL="12700" marR="4871720">
              <a:lnSpc>
                <a:spcPct val="100000"/>
              </a:lnSpc>
            </a:pPr>
            <a:r>
              <a:rPr dirty="0" sz="2000" spc="60">
                <a:latin typeface="Calibri"/>
                <a:cs typeface="Calibri"/>
              </a:rPr>
              <a:t>Was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there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50">
                <a:latin typeface="Calibri"/>
                <a:cs typeface="Calibri"/>
              </a:rPr>
              <a:t>one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55">
                <a:latin typeface="Calibri"/>
                <a:cs typeface="Calibri"/>
              </a:rPr>
              <a:t>obvious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40">
                <a:latin typeface="Calibri"/>
                <a:cs typeface="Calibri"/>
              </a:rPr>
              <a:t>solution? </a:t>
            </a:r>
            <a:r>
              <a:rPr dirty="0" sz="2000">
                <a:latin typeface="Calibri"/>
                <a:cs typeface="Calibri"/>
              </a:rPr>
              <a:t>Were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there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winners</a:t>
            </a:r>
            <a:r>
              <a:rPr dirty="0" sz="2000" spc="55">
                <a:latin typeface="Calibri"/>
                <a:cs typeface="Calibri"/>
              </a:rPr>
              <a:t> </a:t>
            </a:r>
            <a:r>
              <a:rPr dirty="0" sz="2000" spc="75">
                <a:latin typeface="Calibri"/>
                <a:cs typeface="Calibri"/>
              </a:rPr>
              <a:t>and</a:t>
            </a:r>
            <a:r>
              <a:rPr dirty="0" sz="2000" spc="45">
                <a:latin typeface="Calibri"/>
                <a:cs typeface="Calibri"/>
              </a:rPr>
              <a:t> </a:t>
            </a:r>
            <a:r>
              <a:rPr dirty="0" sz="2000" spc="60">
                <a:latin typeface="Calibri"/>
                <a:cs typeface="Calibri"/>
              </a:rPr>
              <a:t>losers?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25"/>
              </a:spcBef>
            </a:pPr>
            <a:r>
              <a:rPr dirty="0" sz="2000" spc="60" b="1" i="1">
                <a:latin typeface="Calibri"/>
                <a:cs typeface="Calibri"/>
              </a:rPr>
              <a:t>We</a:t>
            </a:r>
            <a:r>
              <a:rPr dirty="0" sz="2000" spc="-5" b="1" i="1">
                <a:latin typeface="Calibri"/>
                <a:cs typeface="Calibri"/>
              </a:rPr>
              <a:t> </a:t>
            </a:r>
            <a:r>
              <a:rPr dirty="0" sz="2000" spc="65" b="1" i="1">
                <a:latin typeface="Calibri"/>
                <a:cs typeface="Calibri"/>
              </a:rPr>
              <a:t>will</a:t>
            </a:r>
            <a:r>
              <a:rPr dirty="0" sz="2000" spc="-10" b="1" i="1">
                <a:latin typeface="Calibri"/>
                <a:cs typeface="Calibri"/>
              </a:rPr>
              <a:t> </a:t>
            </a:r>
            <a:r>
              <a:rPr dirty="0" sz="2000" spc="85" b="1" i="1">
                <a:latin typeface="Calibri"/>
                <a:cs typeface="Calibri"/>
              </a:rPr>
              <a:t>tell</a:t>
            </a:r>
            <a:r>
              <a:rPr dirty="0" sz="2000" spc="-35" b="1" i="1">
                <a:latin typeface="Calibri"/>
                <a:cs typeface="Calibri"/>
              </a:rPr>
              <a:t> </a:t>
            </a:r>
            <a:r>
              <a:rPr dirty="0" sz="2000" spc="80" b="1" i="1">
                <a:latin typeface="Calibri"/>
                <a:cs typeface="Calibri"/>
              </a:rPr>
              <a:t>you</a:t>
            </a:r>
            <a:r>
              <a:rPr dirty="0" sz="2000" b="1" i="1">
                <a:latin typeface="Calibri"/>
                <a:cs typeface="Calibri"/>
              </a:rPr>
              <a:t> what</a:t>
            </a:r>
            <a:r>
              <a:rPr dirty="0" sz="2000" spc="-25" b="1" i="1">
                <a:latin typeface="Calibri"/>
                <a:cs typeface="Calibri"/>
              </a:rPr>
              <a:t> </a:t>
            </a:r>
            <a:r>
              <a:rPr dirty="0" sz="2000" spc="110" b="1" i="1">
                <a:latin typeface="Calibri"/>
                <a:cs typeface="Calibri"/>
              </a:rPr>
              <a:t>happened</a:t>
            </a:r>
            <a:r>
              <a:rPr dirty="0" sz="2000" spc="-25" b="1" i="1">
                <a:latin typeface="Calibri"/>
                <a:cs typeface="Calibri"/>
              </a:rPr>
              <a:t> </a:t>
            </a:r>
            <a:r>
              <a:rPr dirty="0" sz="2000" spc="70" b="1" i="1">
                <a:latin typeface="Calibri"/>
                <a:cs typeface="Calibri"/>
              </a:rPr>
              <a:t>in</a:t>
            </a:r>
            <a:r>
              <a:rPr dirty="0" sz="2000" spc="-5" b="1" i="1">
                <a:latin typeface="Calibri"/>
                <a:cs typeface="Calibri"/>
              </a:rPr>
              <a:t> </a:t>
            </a:r>
            <a:r>
              <a:rPr dirty="0" sz="2000" spc="75" b="1" i="1">
                <a:latin typeface="Calibri"/>
                <a:cs typeface="Calibri"/>
              </a:rPr>
              <a:t>the</a:t>
            </a:r>
            <a:r>
              <a:rPr dirty="0" sz="2000" spc="-30" b="1" i="1">
                <a:latin typeface="Calibri"/>
                <a:cs typeface="Calibri"/>
              </a:rPr>
              <a:t> </a:t>
            </a:r>
            <a:r>
              <a:rPr dirty="0" sz="2000" spc="75" b="1" i="1">
                <a:latin typeface="Calibri"/>
                <a:cs typeface="Calibri"/>
              </a:rPr>
              <a:t>real</a:t>
            </a:r>
            <a:r>
              <a:rPr dirty="0" sz="2000" spc="-20" b="1" i="1">
                <a:latin typeface="Calibri"/>
                <a:cs typeface="Calibri"/>
              </a:rPr>
              <a:t> </a:t>
            </a:r>
            <a:r>
              <a:rPr dirty="0" sz="2000" spc="95" b="1" i="1">
                <a:latin typeface="Calibri"/>
                <a:cs typeface="Calibri"/>
              </a:rPr>
              <a:t>project</a:t>
            </a:r>
            <a:r>
              <a:rPr dirty="0" sz="2000" spc="-70" b="1" i="1">
                <a:latin typeface="Calibri"/>
                <a:cs typeface="Calibri"/>
              </a:rPr>
              <a:t> </a:t>
            </a:r>
            <a:r>
              <a:rPr dirty="0" sz="2100" spc="-50" i="1">
                <a:latin typeface="Wingdings"/>
                <a:cs typeface="Wingdings"/>
              </a:rPr>
              <a:t></a:t>
            </a:r>
            <a:endParaRPr sz="21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62152" y="627634"/>
            <a:ext cx="428688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75"/>
              <a:t>Decision-</a:t>
            </a:r>
            <a:r>
              <a:rPr dirty="0"/>
              <a:t>making</a:t>
            </a:r>
            <a:r>
              <a:rPr dirty="0" spc="5"/>
              <a:t> </a:t>
            </a:r>
            <a:r>
              <a:rPr dirty="0" spc="-10"/>
              <a:t>framework</a:t>
            </a:r>
          </a:p>
        </p:txBody>
      </p:sp>
      <p:pic>
        <p:nvPicPr>
          <p:cNvPr id="3" name="object 3" descr="A close-up of a black background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3952" y="465658"/>
            <a:ext cx="2659777" cy="80624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082498"/>
            <a:ext cx="12190214" cy="27750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105"/>
              </a:spcBef>
            </a:pPr>
            <a:r>
              <a:rPr dirty="0" spc="80"/>
              <a:t>There</a:t>
            </a:r>
            <a:r>
              <a:rPr dirty="0" spc="-30"/>
              <a:t> </a:t>
            </a:r>
            <a:r>
              <a:rPr dirty="0" spc="70"/>
              <a:t>may</a:t>
            </a:r>
            <a:r>
              <a:rPr dirty="0" spc="-10"/>
              <a:t> </a:t>
            </a:r>
            <a:r>
              <a:rPr dirty="0" spc="114"/>
              <a:t>be</a:t>
            </a:r>
            <a:r>
              <a:rPr dirty="0" spc="-20"/>
              <a:t> </a:t>
            </a:r>
            <a:r>
              <a:rPr dirty="0" spc="100"/>
              <a:t>no</a:t>
            </a:r>
            <a:r>
              <a:rPr dirty="0" spc="-20"/>
              <a:t> </a:t>
            </a:r>
            <a:r>
              <a:rPr dirty="0"/>
              <a:t>right</a:t>
            </a:r>
            <a:r>
              <a:rPr dirty="0" spc="-5"/>
              <a:t> </a:t>
            </a:r>
            <a:r>
              <a:rPr dirty="0" spc="125"/>
              <a:t>decision,</a:t>
            </a:r>
            <a:r>
              <a:rPr dirty="0" spc="10"/>
              <a:t> </a:t>
            </a:r>
            <a:r>
              <a:rPr dirty="0" spc="70"/>
              <a:t>but</a:t>
            </a:r>
            <a:r>
              <a:rPr dirty="0" spc="-20"/>
              <a:t> </a:t>
            </a:r>
            <a:r>
              <a:rPr dirty="0"/>
              <a:t>that</a:t>
            </a:r>
            <a:r>
              <a:rPr dirty="0" spc="-30"/>
              <a:t> </a:t>
            </a:r>
            <a:r>
              <a:rPr dirty="0" spc="90"/>
              <a:t>doesn't</a:t>
            </a:r>
            <a:r>
              <a:rPr dirty="0" spc="-20"/>
              <a:t> </a:t>
            </a:r>
            <a:r>
              <a:rPr dirty="0" spc="110"/>
              <a:t>mean</a:t>
            </a:r>
            <a:r>
              <a:rPr dirty="0" spc="-30"/>
              <a:t> </a:t>
            </a:r>
            <a:r>
              <a:rPr dirty="0" spc="60"/>
              <a:t>any</a:t>
            </a:r>
            <a:r>
              <a:rPr dirty="0" spc="-10"/>
              <a:t> </a:t>
            </a:r>
            <a:r>
              <a:rPr dirty="0" spc="130"/>
              <a:t>decision</a:t>
            </a:r>
            <a:r>
              <a:rPr dirty="0" spc="-5"/>
              <a:t> </a:t>
            </a:r>
            <a:r>
              <a:rPr dirty="0" spc="65"/>
              <a:t>will</a:t>
            </a:r>
            <a:r>
              <a:rPr dirty="0" spc="-5"/>
              <a:t> </a:t>
            </a:r>
            <a:r>
              <a:rPr dirty="0" spc="50"/>
              <a:t>do.</a:t>
            </a:r>
          </a:p>
          <a:p>
            <a:pPr marL="328295" marR="5080" indent="-287020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328295" algn="l"/>
              </a:tabLst>
            </a:pPr>
            <a:r>
              <a:rPr dirty="0" spc="50" b="0" i="0">
                <a:latin typeface="Calibri"/>
                <a:cs typeface="Calibri"/>
              </a:rPr>
              <a:t>People</a:t>
            </a:r>
            <a:r>
              <a:rPr dirty="0" spc="-45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working</a:t>
            </a:r>
            <a:r>
              <a:rPr dirty="0" spc="-30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with</a:t>
            </a:r>
            <a:r>
              <a:rPr dirty="0" spc="-35" b="0" i="0">
                <a:latin typeface="Calibri"/>
                <a:cs typeface="Calibri"/>
              </a:rPr>
              <a:t> </a:t>
            </a:r>
            <a:r>
              <a:rPr dirty="0" spc="114" b="0" i="0">
                <a:latin typeface="Calibri"/>
                <a:cs typeface="Calibri"/>
              </a:rPr>
              <a:t>us</a:t>
            </a:r>
            <a:r>
              <a:rPr dirty="0" spc="-35" b="0" i="0">
                <a:latin typeface="Calibri"/>
                <a:cs typeface="Calibri"/>
              </a:rPr>
              <a:t> </a:t>
            </a:r>
            <a:r>
              <a:rPr dirty="0" spc="50" b="0" i="0">
                <a:latin typeface="Calibri"/>
                <a:cs typeface="Calibri"/>
              </a:rPr>
              <a:t>need</a:t>
            </a:r>
            <a:r>
              <a:rPr dirty="0" spc="-35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to</a:t>
            </a:r>
            <a:r>
              <a:rPr dirty="0" spc="-30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know</a:t>
            </a:r>
            <a:r>
              <a:rPr dirty="0" spc="-20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how</a:t>
            </a:r>
            <a:r>
              <a:rPr dirty="0" spc="-45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we</a:t>
            </a:r>
            <a:r>
              <a:rPr dirty="0" spc="-30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gather</a:t>
            </a:r>
            <a:r>
              <a:rPr dirty="0" spc="-30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intelligence</a:t>
            </a:r>
            <a:r>
              <a:rPr dirty="0" spc="-50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to</a:t>
            </a:r>
            <a:r>
              <a:rPr dirty="0" spc="-25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inform</a:t>
            </a:r>
            <a:r>
              <a:rPr dirty="0" spc="-45" b="0" i="0">
                <a:latin typeface="Calibri"/>
                <a:cs typeface="Calibri"/>
              </a:rPr>
              <a:t> </a:t>
            </a:r>
            <a:r>
              <a:rPr dirty="0" spc="85" b="0" i="0">
                <a:latin typeface="Calibri"/>
                <a:cs typeface="Calibri"/>
              </a:rPr>
              <a:t>decisions,</a:t>
            </a:r>
            <a:r>
              <a:rPr dirty="0" spc="-50" b="0" i="0">
                <a:latin typeface="Calibri"/>
                <a:cs typeface="Calibri"/>
              </a:rPr>
              <a:t> </a:t>
            </a:r>
            <a:r>
              <a:rPr dirty="0" spc="-25" b="0" i="0">
                <a:latin typeface="Calibri"/>
                <a:cs typeface="Calibri"/>
              </a:rPr>
              <a:t>how </a:t>
            </a:r>
            <a:r>
              <a:rPr dirty="0" spc="20" b="0" i="0">
                <a:latin typeface="Calibri"/>
                <a:cs typeface="Calibri"/>
              </a:rPr>
              <a:t>they</a:t>
            </a:r>
            <a:r>
              <a:rPr dirty="0" spc="-20" b="0" i="0">
                <a:latin typeface="Calibri"/>
                <a:cs typeface="Calibri"/>
              </a:rPr>
              <a:t> </a:t>
            </a:r>
            <a:r>
              <a:rPr dirty="0" spc="105" b="0" i="0">
                <a:latin typeface="Calibri"/>
                <a:cs typeface="Calibri"/>
              </a:rPr>
              <a:t>can</a:t>
            </a:r>
            <a:r>
              <a:rPr dirty="0" spc="-20" b="0" i="0">
                <a:latin typeface="Calibri"/>
                <a:cs typeface="Calibri"/>
              </a:rPr>
              <a:t> </a:t>
            </a:r>
            <a:r>
              <a:rPr dirty="0" spc="50" b="0" i="0">
                <a:latin typeface="Calibri"/>
                <a:cs typeface="Calibri"/>
              </a:rPr>
              <a:t>influence</a:t>
            </a:r>
            <a:r>
              <a:rPr dirty="0" spc="-35" b="0" i="0">
                <a:latin typeface="Calibri"/>
                <a:cs typeface="Calibri"/>
              </a:rPr>
              <a:t> </a:t>
            </a:r>
            <a:r>
              <a:rPr dirty="0" spc="60" b="0" i="0">
                <a:latin typeface="Calibri"/>
                <a:cs typeface="Calibri"/>
              </a:rPr>
              <a:t>those</a:t>
            </a:r>
            <a:r>
              <a:rPr dirty="0" spc="-10" b="0" i="0">
                <a:latin typeface="Calibri"/>
                <a:cs typeface="Calibri"/>
              </a:rPr>
              <a:t> </a:t>
            </a:r>
            <a:r>
              <a:rPr dirty="0" spc="85" b="0" i="0">
                <a:latin typeface="Calibri"/>
                <a:cs typeface="Calibri"/>
              </a:rPr>
              <a:t>decisions,</a:t>
            </a:r>
            <a:r>
              <a:rPr dirty="0" spc="-50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who</a:t>
            </a:r>
            <a:r>
              <a:rPr dirty="0" spc="-15" b="0" i="0">
                <a:latin typeface="Calibri"/>
                <a:cs typeface="Calibri"/>
              </a:rPr>
              <a:t> </a:t>
            </a:r>
            <a:r>
              <a:rPr dirty="0" spc="110" b="0" i="0">
                <a:latin typeface="Calibri"/>
                <a:cs typeface="Calibri"/>
              </a:rPr>
              <a:t>has</a:t>
            </a:r>
            <a:r>
              <a:rPr dirty="0" spc="-10" b="0" i="0">
                <a:latin typeface="Calibri"/>
                <a:cs typeface="Calibri"/>
              </a:rPr>
              <a:t> </a:t>
            </a:r>
            <a:r>
              <a:rPr dirty="0" spc="10" b="0" i="0">
                <a:latin typeface="Calibri"/>
                <a:cs typeface="Calibri"/>
              </a:rPr>
              <a:t>authority</a:t>
            </a:r>
            <a:r>
              <a:rPr dirty="0" spc="-30" b="0" i="0">
                <a:latin typeface="Calibri"/>
                <a:cs typeface="Calibri"/>
              </a:rPr>
              <a:t> </a:t>
            </a:r>
            <a:r>
              <a:rPr dirty="0" spc="70" b="0" i="0">
                <a:latin typeface="Calibri"/>
                <a:cs typeface="Calibri"/>
              </a:rPr>
              <a:t>and</a:t>
            </a:r>
            <a:r>
              <a:rPr dirty="0" spc="-15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responsibility</a:t>
            </a:r>
            <a:r>
              <a:rPr dirty="0" spc="-30" b="0" i="0">
                <a:latin typeface="Calibri"/>
                <a:cs typeface="Calibri"/>
              </a:rPr>
              <a:t> </a:t>
            </a:r>
            <a:r>
              <a:rPr dirty="0" spc="10" b="0" i="0">
                <a:latin typeface="Calibri"/>
                <a:cs typeface="Calibri"/>
              </a:rPr>
              <a:t>for</a:t>
            </a:r>
            <a:r>
              <a:rPr dirty="0" spc="-15" b="0" i="0">
                <a:latin typeface="Calibri"/>
                <a:cs typeface="Calibri"/>
              </a:rPr>
              <a:t> </a:t>
            </a:r>
            <a:r>
              <a:rPr dirty="0" spc="20" b="0" i="0">
                <a:latin typeface="Calibri"/>
                <a:cs typeface="Calibri"/>
              </a:rPr>
              <a:t>the</a:t>
            </a:r>
            <a:r>
              <a:rPr dirty="0" spc="-10" b="0" i="0">
                <a:latin typeface="Calibri"/>
                <a:cs typeface="Calibri"/>
              </a:rPr>
              <a:t> </a:t>
            </a:r>
            <a:r>
              <a:rPr dirty="0" spc="70" b="0" i="0">
                <a:latin typeface="Calibri"/>
                <a:cs typeface="Calibri"/>
              </a:rPr>
              <a:t>decisions.</a:t>
            </a:r>
          </a:p>
          <a:p>
            <a:pPr marL="328295" indent="-286385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328295" algn="l"/>
              </a:tabLst>
            </a:pPr>
            <a:r>
              <a:rPr dirty="0" b="0" i="0">
                <a:latin typeface="Calibri"/>
                <a:cs typeface="Calibri"/>
              </a:rPr>
              <a:t>The</a:t>
            </a:r>
            <a:r>
              <a:rPr dirty="0" spc="-20" b="0" i="0">
                <a:latin typeface="Calibri"/>
                <a:cs typeface="Calibri"/>
              </a:rPr>
              <a:t> </a:t>
            </a:r>
            <a:r>
              <a:rPr dirty="0" spc="90" b="0" i="0">
                <a:latin typeface="Calibri"/>
                <a:cs typeface="Calibri"/>
              </a:rPr>
              <a:t>decisions</a:t>
            </a:r>
            <a:r>
              <a:rPr dirty="0" spc="-55" b="0" i="0">
                <a:latin typeface="Calibri"/>
                <a:cs typeface="Calibri"/>
              </a:rPr>
              <a:t> </a:t>
            </a:r>
            <a:r>
              <a:rPr dirty="0" spc="50" b="0" i="0">
                <a:latin typeface="Calibri"/>
                <a:cs typeface="Calibri"/>
              </a:rPr>
              <a:t>need</a:t>
            </a:r>
            <a:r>
              <a:rPr dirty="0" spc="-30" b="0" i="0">
                <a:latin typeface="Calibri"/>
                <a:cs typeface="Calibri"/>
              </a:rPr>
              <a:t> </a:t>
            </a:r>
            <a:r>
              <a:rPr dirty="0" b="0" i="0">
                <a:latin typeface="Calibri"/>
                <a:cs typeface="Calibri"/>
              </a:rPr>
              <a:t>to</a:t>
            </a:r>
            <a:r>
              <a:rPr dirty="0" spc="-20" b="0" i="0">
                <a:latin typeface="Calibri"/>
                <a:cs typeface="Calibri"/>
              </a:rPr>
              <a:t> </a:t>
            </a:r>
            <a:r>
              <a:rPr dirty="0" spc="60" b="0" i="0">
                <a:latin typeface="Calibri"/>
                <a:cs typeface="Calibri"/>
              </a:rPr>
              <a:t>be</a:t>
            </a:r>
            <a:r>
              <a:rPr dirty="0" spc="-20" b="0" i="0">
                <a:latin typeface="Calibri"/>
                <a:cs typeface="Calibri"/>
              </a:rPr>
              <a:t> </a:t>
            </a:r>
            <a:r>
              <a:rPr dirty="0" spc="55" b="0" i="0">
                <a:latin typeface="Calibri"/>
                <a:cs typeface="Calibri"/>
              </a:rPr>
              <a:t>reasonable,</a:t>
            </a:r>
            <a:r>
              <a:rPr dirty="0" spc="-40" b="0" i="0">
                <a:latin typeface="Calibri"/>
                <a:cs typeface="Calibri"/>
              </a:rPr>
              <a:t> </a:t>
            </a:r>
            <a:r>
              <a:rPr dirty="0" spc="50" b="0" i="0">
                <a:latin typeface="Calibri"/>
                <a:cs typeface="Calibri"/>
              </a:rPr>
              <a:t>defensible</a:t>
            </a:r>
            <a:r>
              <a:rPr dirty="0" spc="-35" b="0" i="0">
                <a:latin typeface="Calibri"/>
                <a:cs typeface="Calibri"/>
              </a:rPr>
              <a:t> </a:t>
            </a:r>
            <a:r>
              <a:rPr dirty="0" spc="70" b="0" i="0">
                <a:latin typeface="Calibri"/>
                <a:cs typeface="Calibri"/>
              </a:rPr>
              <a:t>and</a:t>
            </a:r>
            <a:r>
              <a:rPr dirty="0" spc="-25" b="0" i="0">
                <a:latin typeface="Calibri"/>
                <a:cs typeface="Calibri"/>
              </a:rPr>
              <a:t> </a:t>
            </a:r>
            <a:r>
              <a:rPr dirty="0" spc="-10" b="0" i="0">
                <a:latin typeface="Calibri"/>
                <a:cs typeface="Calibri"/>
              </a:rPr>
              <a:t>transparent.</a:t>
            </a:r>
          </a:p>
          <a:p>
            <a:pPr marL="328295" marR="816610" indent="-287020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328295" algn="l"/>
              </a:tabLst>
            </a:pPr>
            <a:r>
              <a:rPr dirty="0" spc="10" b="0" i="0">
                <a:latin typeface="Calibri"/>
                <a:cs typeface="Calibri"/>
              </a:rPr>
              <a:t>The</a:t>
            </a:r>
            <a:r>
              <a:rPr dirty="0" spc="-5" b="0" i="0">
                <a:latin typeface="Calibri"/>
                <a:cs typeface="Calibri"/>
              </a:rPr>
              <a:t> </a:t>
            </a:r>
            <a:r>
              <a:rPr dirty="0" spc="90" b="0" i="0">
                <a:latin typeface="Calibri"/>
                <a:cs typeface="Calibri"/>
              </a:rPr>
              <a:t>decisions</a:t>
            </a:r>
            <a:r>
              <a:rPr dirty="0" spc="-40" b="0" i="0">
                <a:latin typeface="Calibri"/>
                <a:cs typeface="Calibri"/>
              </a:rPr>
              <a:t> </a:t>
            </a:r>
            <a:r>
              <a:rPr dirty="0" spc="10" b="0" i="0">
                <a:latin typeface="Calibri"/>
                <a:cs typeface="Calibri"/>
              </a:rPr>
              <a:t>are</a:t>
            </a:r>
            <a:r>
              <a:rPr dirty="0" spc="-20" b="0" i="0">
                <a:latin typeface="Calibri"/>
                <a:cs typeface="Calibri"/>
              </a:rPr>
              <a:t> </a:t>
            </a:r>
            <a:r>
              <a:rPr dirty="0" spc="70" b="0" i="0">
                <a:latin typeface="Calibri"/>
                <a:cs typeface="Calibri"/>
              </a:rPr>
              <a:t>subject</a:t>
            </a:r>
            <a:r>
              <a:rPr dirty="0" spc="-20" b="0" i="0">
                <a:latin typeface="Calibri"/>
                <a:cs typeface="Calibri"/>
              </a:rPr>
              <a:t> </a:t>
            </a:r>
            <a:r>
              <a:rPr dirty="0" spc="10" b="0" i="0">
                <a:latin typeface="Calibri"/>
                <a:cs typeface="Calibri"/>
              </a:rPr>
              <a:t>to</a:t>
            </a:r>
            <a:r>
              <a:rPr dirty="0" spc="-5" b="0" i="0">
                <a:latin typeface="Calibri"/>
                <a:cs typeface="Calibri"/>
              </a:rPr>
              <a:t> </a:t>
            </a:r>
            <a:r>
              <a:rPr dirty="0" spc="10" b="0" i="0">
                <a:latin typeface="Calibri"/>
                <a:cs typeface="Calibri"/>
              </a:rPr>
              <a:t>evaluation</a:t>
            </a:r>
            <a:r>
              <a:rPr dirty="0" spc="-35" b="0" i="0">
                <a:latin typeface="Calibri"/>
                <a:cs typeface="Calibri"/>
              </a:rPr>
              <a:t> </a:t>
            </a:r>
            <a:r>
              <a:rPr dirty="0" spc="70" b="0" i="0">
                <a:latin typeface="Calibri"/>
                <a:cs typeface="Calibri"/>
              </a:rPr>
              <a:t>and</a:t>
            </a:r>
            <a:r>
              <a:rPr dirty="0" spc="-10" b="0" i="0">
                <a:latin typeface="Calibri"/>
                <a:cs typeface="Calibri"/>
              </a:rPr>
              <a:t> </a:t>
            </a:r>
            <a:r>
              <a:rPr dirty="0" b="0" i="0">
                <a:latin typeface="Calibri"/>
                <a:cs typeface="Calibri"/>
              </a:rPr>
              <a:t>review,</a:t>
            </a:r>
            <a:r>
              <a:rPr dirty="0" spc="-25" b="0" i="0">
                <a:latin typeface="Calibri"/>
                <a:cs typeface="Calibri"/>
              </a:rPr>
              <a:t> </a:t>
            </a:r>
            <a:r>
              <a:rPr dirty="0" spc="114" b="0" i="0">
                <a:latin typeface="Calibri"/>
                <a:cs typeface="Calibri"/>
              </a:rPr>
              <a:t>so</a:t>
            </a:r>
            <a:r>
              <a:rPr dirty="0" spc="-5" b="0" i="0">
                <a:latin typeface="Calibri"/>
                <a:cs typeface="Calibri"/>
              </a:rPr>
              <a:t> </a:t>
            </a:r>
            <a:r>
              <a:rPr dirty="0" spc="65" b="0" i="0">
                <a:latin typeface="Calibri"/>
                <a:cs typeface="Calibri"/>
              </a:rPr>
              <a:t>an</a:t>
            </a:r>
            <a:r>
              <a:rPr dirty="0" spc="-10" b="0" i="0">
                <a:latin typeface="Calibri"/>
                <a:cs typeface="Calibri"/>
              </a:rPr>
              <a:t> </a:t>
            </a:r>
            <a:r>
              <a:rPr dirty="0" spc="85" b="0" i="0">
                <a:latin typeface="Calibri"/>
                <a:cs typeface="Calibri"/>
              </a:rPr>
              <a:t>account</a:t>
            </a:r>
            <a:r>
              <a:rPr dirty="0" spc="-30" b="0" i="0">
                <a:latin typeface="Calibri"/>
                <a:cs typeface="Calibri"/>
              </a:rPr>
              <a:t> </a:t>
            </a:r>
            <a:r>
              <a:rPr dirty="0" spc="10" b="0" i="0">
                <a:latin typeface="Calibri"/>
                <a:cs typeface="Calibri"/>
              </a:rPr>
              <a:t>of</a:t>
            </a:r>
            <a:r>
              <a:rPr dirty="0" spc="-10" b="0" i="0">
                <a:latin typeface="Calibri"/>
                <a:cs typeface="Calibri"/>
              </a:rPr>
              <a:t> </a:t>
            </a:r>
            <a:r>
              <a:rPr dirty="0" spc="10" b="0" i="0">
                <a:latin typeface="Calibri"/>
                <a:cs typeface="Calibri"/>
              </a:rPr>
              <a:t>the</a:t>
            </a:r>
            <a:r>
              <a:rPr dirty="0" spc="-5" b="0" i="0">
                <a:latin typeface="Calibri"/>
                <a:cs typeface="Calibri"/>
              </a:rPr>
              <a:t> </a:t>
            </a:r>
            <a:r>
              <a:rPr dirty="0" spc="95" b="0" i="0">
                <a:latin typeface="Calibri"/>
                <a:cs typeface="Calibri"/>
              </a:rPr>
              <a:t>process</a:t>
            </a:r>
            <a:r>
              <a:rPr dirty="0" spc="-20" b="0" i="0">
                <a:latin typeface="Calibri"/>
                <a:cs typeface="Calibri"/>
              </a:rPr>
              <a:t> </a:t>
            </a:r>
            <a:r>
              <a:rPr dirty="0" spc="75" b="0" i="0">
                <a:latin typeface="Calibri"/>
                <a:cs typeface="Calibri"/>
              </a:rPr>
              <a:t>is </a:t>
            </a:r>
            <a:r>
              <a:rPr dirty="0" spc="-10" b="0" i="0">
                <a:latin typeface="Calibri"/>
                <a:cs typeface="Calibri"/>
              </a:rPr>
              <a:t>required</a:t>
            </a:r>
            <a:r>
              <a:rPr dirty="0" sz="1800" spc="-10" b="0" i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The</a:t>
            </a:r>
            <a:r>
              <a:rPr dirty="0" spc="-70"/>
              <a:t> </a:t>
            </a:r>
            <a:r>
              <a:rPr dirty="0" spc="50"/>
              <a:t>decision</a:t>
            </a:r>
            <a:r>
              <a:rPr dirty="0" spc="-40"/>
              <a:t> </a:t>
            </a:r>
            <a:r>
              <a:rPr dirty="0" spc="-30"/>
              <a:t>narrative:</a:t>
            </a:r>
            <a:r>
              <a:rPr dirty="0" spc="-55"/>
              <a:t> </a:t>
            </a:r>
            <a:r>
              <a:rPr dirty="0"/>
              <a:t>contributions</a:t>
            </a:r>
            <a:r>
              <a:rPr dirty="0" spc="-10"/>
              <a:t> </a:t>
            </a:r>
            <a:r>
              <a:rPr dirty="0"/>
              <a:t>and</a:t>
            </a:r>
            <a:r>
              <a:rPr dirty="0" spc="-60"/>
              <a:t> </a:t>
            </a:r>
            <a:r>
              <a:rPr dirty="0" spc="-10"/>
              <a:t>judgement</a:t>
            </a:r>
          </a:p>
        </p:txBody>
      </p:sp>
      <p:pic>
        <p:nvPicPr>
          <p:cNvPr id="3" name="object 3" descr="A close-up of a black background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3952" y="465658"/>
            <a:ext cx="2659777" cy="80624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840731"/>
            <a:ext cx="12192000" cy="301726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36854" y="1372362"/>
            <a:ext cx="7493000" cy="1245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Mandate: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75">
                <a:latin typeface="Calibri"/>
                <a:cs typeface="Calibri"/>
              </a:rPr>
              <a:t>decision,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50">
                <a:latin typeface="Calibri"/>
                <a:cs typeface="Calibri"/>
              </a:rPr>
              <a:t>discretion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and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authority.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dirty="0" sz="2000" spc="55">
                <a:latin typeface="Calibri"/>
                <a:cs typeface="Calibri"/>
              </a:rPr>
              <a:t>Contributions: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who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45">
                <a:latin typeface="Calibri"/>
                <a:cs typeface="Calibri"/>
              </a:rPr>
              <a:t>participated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and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what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they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brought.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dirty="0" sz="2000" spc="20">
                <a:latin typeface="Calibri"/>
                <a:cs typeface="Calibri"/>
              </a:rPr>
              <a:t>Agreement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and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 spc="20">
                <a:latin typeface="Calibri"/>
                <a:cs typeface="Calibri"/>
              </a:rPr>
              <a:t>disagreement: where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 spc="20">
                <a:latin typeface="Calibri"/>
                <a:cs typeface="Calibri"/>
              </a:rPr>
              <a:t>views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 spc="20">
                <a:latin typeface="Calibri"/>
                <a:cs typeface="Calibri"/>
              </a:rPr>
              <a:t>converged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20">
                <a:latin typeface="Calibri"/>
                <a:cs typeface="Calibri"/>
              </a:rPr>
              <a:t>or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differed.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dirty="0" sz="2000" spc="10">
                <a:latin typeface="Calibri"/>
                <a:cs typeface="Calibri"/>
              </a:rPr>
              <a:t>Judgement: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The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criteria,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values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and</a:t>
            </a:r>
            <a:r>
              <a:rPr dirty="0" sz="2000" spc="55">
                <a:latin typeface="Calibri"/>
                <a:cs typeface="Calibri"/>
              </a:rPr>
              <a:t> </a:t>
            </a:r>
            <a:r>
              <a:rPr dirty="0" sz="2000" spc="50">
                <a:latin typeface="Calibri"/>
                <a:cs typeface="Calibri"/>
              </a:rPr>
              <a:t>obligations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 spc="65">
                <a:latin typeface="Calibri"/>
                <a:cs typeface="Calibri"/>
              </a:rPr>
              <a:t>used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17982" y="370078"/>
            <a:ext cx="562038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/>
              <a:t>The</a:t>
            </a:r>
            <a:r>
              <a:rPr dirty="0" spc="50"/>
              <a:t> </a:t>
            </a:r>
            <a:r>
              <a:rPr dirty="0"/>
              <a:t>decision</a:t>
            </a:r>
            <a:r>
              <a:rPr dirty="0" spc="80"/>
              <a:t> </a:t>
            </a:r>
            <a:r>
              <a:rPr dirty="0" spc="-25"/>
              <a:t>narrative:</a:t>
            </a:r>
            <a:r>
              <a:rPr dirty="0" spc="50"/>
              <a:t> </a:t>
            </a:r>
            <a:r>
              <a:rPr dirty="0" spc="-10"/>
              <a:t>trade-</a:t>
            </a:r>
            <a:r>
              <a:rPr dirty="0"/>
              <a:t>offs</a:t>
            </a:r>
            <a:r>
              <a:rPr dirty="0" spc="85"/>
              <a:t> </a:t>
            </a:r>
            <a:r>
              <a:rPr dirty="0" spc="-25"/>
              <a:t>and </a:t>
            </a:r>
            <a:r>
              <a:rPr dirty="0" spc="70"/>
              <a:t>consequences</a:t>
            </a:r>
          </a:p>
        </p:txBody>
      </p:sp>
      <p:pic>
        <p:nvPicPr>
          <p:cNvPr id="3" name="object 3" descr="A close-up of a black background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06636" y="465658"/>
            <a:ext cx="2766375" cy="82770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042407"/>
            <a:ext cx="12192000" cy="28155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5511" y="1626235"/>
            <a:ext cx="8515985" cy="99821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AutoNum type="arabicPeriod" startAt="5"/>
              <a:tabLst>
                <a:tab pos="469900" algn="l"/>
              </a:tabLst>
            </a:pPr>
            <a:r>
              <a:rPr dirty="0" sz="2000" spc="10">
                <a:latin typeface="Calibri"/>
                <a:cs typeface="Calibri"/>
              </a:rPr>
              <a:t>Trade-offs:</a:t>
            </a:r>
            <a:r>
              <a:rPr dirty="0" sz="2000" spc="45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what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 spc="55">
                <a:latin typeface="Calibri"/>
                <a:cs typeface="Calibri"/>
              </a:rPr>
              <a:t>credible </a:t>
            </a:r>
            <a:r>
              <a:rPr dirty="0" sz="2000" spc="10">
                <a:latin typeface="Calibri"/>
                <a:cs typeface="Calibri"/>
              </a:rPr>
              <a:t>alternatives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protect</a:t>
            </a:r>
            <a:r>
              <a:rPr dirty="0" sz="2000" spc="75">
                <a:latin typeface="Calibri"/>
                <a:cs typeface="Calibri"/>
              </a:rPr>
              <a:t> </a:t>
            </a:r>
            <a:r>
              <a:rPr dirty="0" sz="2000" spc="10">
                <a:latin typeface="Calibri"/>
                <a:cs typeface="Calibri"/>
              </a:rPr>
              <a:t>or</a:t>
            </a:r>
            <a:r>
              <a:rPr dirty="0" sz="2000" spc="80">
                <a:latin typeface="Calibri"/>
                <a:cs typeface="Calibri"/>
              </a:rPr>
              <a:t> </a:t>
            </a:r>
            <a:r>
              <a:rPr dirty="0" sz="2000" spc="55">
                <a:latin typeface="Calibri"/>
                <a:cs typeface="Calibri"/>
              </a:rPr>
              <a:t>compromise.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ts val="2385"/>
              </a:lnSpc>
              <a:buAutoNum type="arabicPeriod" startAt="5"/>
              <a:tabLst>
                <a:tab pos="469900" algn="l"/>
              </a:tabLst>
            </a:pPr>
            <a:r>
              <a:rPr dirty="0" sz="2000" spc="85">
                <a:latin typeface="Calibri"/>
                <a:cs typeface="Calibri"/>
              </a:rPr>
              <a:t>Decision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and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 spc="65">
                <a:latin typeface="Calibri"/>
                <a:cs typeface="Calibri"/>
              </a:rPr>
              <a:t>reasons: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who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 spc="75">
                <a:latin typeface="Calibri"/>
                <a:cs typeface="Calibri"/>
              </a:rPr>
              <a:t>decided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70">
                <a:latin typeface="Calibri"/>
                <a:cs typeface="Calibri"/>
              </a:rPr>
              <a:t>and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why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priorities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prevailed.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ts val="2865"/>
              </a:lnSpc>
              <a:buAutoNum type="arabicPeriod" startAt="5"/>
              <a:tabLst>
                <a:tab pos="469900" algn="l"/>
              </a:tabLst>
            </a:pPr>
            <a:r>
              <a:rPr dirty="0" sz="2000" spc="100">
                <a:latin typeface="Calibri"/>
                <a:cs typeface="Calibri"/>
              </a:rPr>
              <a:t>Consequences: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who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benefits,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who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 spc="60">
                <a:latin typeface="Calibri"/>
                <a:cs typeface="Calibri"/>
              </a:rPr>
              <a:t>carries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95">
                <a:latin typeface="Calibri"/>
                <a:cs typeface="Calibri"/>
              </a:rPr>
              <a:t>costs,</a:t>
            </a:r>
            <a:r>
              <a:rPr dirty="0" sz="2000" spc="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what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60">
                <a:latin typeface="Calibri"/>
                <a:cs typeface="Calibri"/>
              </a:rPr>
              <a:t>remains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 spc="40">
                <a:latin typeface="Calibri"/>
                <a:cs typeface="Calibri"/>
              </a:rPr>
              <a:t>uncertain</a:t>
            </a:r>
            <a:r>
              <a:rPr dirty="0" sz="2400" spc="4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8F7F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1112520"/>
            <a:chOff x="0" y="0"/>
            <a:chExt cx="12192000" cy="11125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10073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716" y="13716"/>
              <a:ext cx="12164695" cy="932815"/>
            </a:xfrm>
            <a:custGeom>
              <a:avLst/>
              <a:gdLst/>
              <a:ahLst/>
              <a:cxnLst/>
              <a:rect l="l" t="t" r="r" b="b"/>
              <a:pathLst>
                <a:path w="12164695" h="932815">
                  <a:moveTo>
                    <a:pt x="12164568" y="0"/>
                  </a:moveTo>
                  <a:lnTo>
                    <a:pt x="0" y="0"/>
                  </a:lnTo>
                  <a:lnTo>
                    <a:pt x="0" y="932688"/>
                  </a:lnTo>
                  <a:lnTo>
                    <a:pt x="12164568" y="932688"/>
                  </a:lnTo>
                  <a:lnTo>
                    <a:pt x="1216456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0257"/>
              <a:ext cx="12192000" cy="1721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716" y="960119"/>
              <a:ext cx="12164695" cy="91440"/>
            </a:xfrm>
            <a:custGeom>
              <a:avLst/>
              <a:gdLst/>
              <a:ahLst/>
              <a:cxnLst/>
              <a:rect l="l" t="t" r="r" b="b"/>
              <a:pathLst>
                <a:path w="12164695" h="91440">
                  <a:moveTo>
                    <a:pt x="12164568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2164568" y="91439"/>
                  </a:lnTo>
                  <a:lnTo>
                    <a:pt x="12164568" y="0"/>
                  </a:lnTo>
                  <a:close/>
                </a:path>
              </a:pathLst>
            </a:custGeom>
            <a:solidFill>
              <a:srgbClr val="F1CEC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662736" y="1335786"/>
            <a:ext cx="29743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Takeaway</a:t>
            </a:r>
            <a:r>
              <a:rPr dirty="0" spc="-105"/>
              <a:t> </a:t>
            </a:r>
            <a:r>
              <a:rPr dirty="0" spc="-10"/>
              <a:t>question: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2736" y="2341625"/>
            <a:ext cx="7307580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Are</a:t>
            </a:r>
            <a:r>
              <a:rPr dirty="0" sz="2800" spc="-125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2F3A41"/>
                </a:solidFill>
                <a:latin typeface="Calibri"/>
                <a:cs typeface="Calibri"/>
              </a:rPr>
              <a:t>there</a:t>
            </a:r>
            <a:r>
              <a:rPr dirty="0" sz="2800" spc="-140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spc="65" b="1">
                <a:solidFill>
                  <a:srgbClr val="2F3A41"/>
                </a:solidFill>
                <a:latin typeface="Calibri"/>
                <a:cs typeface="Calibri"/>
              </a:rPr>
              <a:t>decisions</a:t>
            </a:r>
            <a:r>
              <a:rPr dirty="0" sz="2800" spc="-120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in</a:t>
            </a:r>
            <a:r>
              <a:rPr dirty="0" sz="2800" spc="-135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2F3A41"/>
                </a:solidFill>
                <a:latin typeface="Calibri"/>
                <a:cs typeface="Calibri"/>
              </a:rPr>
              <a:t>your</a:t>
            </a:r>
            <a:r>
              <a:rPr dirty="0" sz="2800" spc="-120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2F3A41"/>
                </a:solidFill>
                <a:latin typeface="Calibri"/>
                <a:cs typeface="Calibri"/>
              </a:rPr>
              <a:t>own</a:t>
            </a:r>
            <a:r>
              <a:rPr dirty="0" sz="2800" spc="-120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organisation</a:t>
            </a:r>
            <a:r>
              <a:rPr dirty="0" sz="2800" spc="-95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2F3A41"/>
                </a:solidFill>
                <a:latin typeface="Calibri"/>
                <a:cs typeface="Calibri"/>
              </a:rPr>
              <a:t>that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would</a:t>
            </a:r>
            <a:r>
              <a:rPr dirty="0" sz="2800" spc="-35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2F3A41"/>
                </a:solidFill>
                <a:latin typeface="Calibri"/>
                <a:cs typeface="Calibri"/>
              </a:rPr>
              <a:t>benefit</a:t>
            </a:r>
            <a:r>
              <a:rPr dirty="0" sz="2800" spc="-45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from</a:t>
            </a:r>
            <a:r>
              <a:rPr dirty="0" sz="2800" spc="-50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a</a:t>
            </a:r>
            <a:r>
              <a:rPr dirty="0" sz="2800" spc="-45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clearer</a:t>
            </a:r>
            <a:r>
              <a:rPr dirty="0" sz="2800" spc="-25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mandate</a:t>
            </a:r>
            <a:r>
              <a:rPr dirty="0" sz="2800" spc="-50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and</a:t>
            </a:r>
            <a:r>
              <a:rPr dirty="0" sz="2800" spc="-60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spc="-35" b="1">
                <a:solidFill>
                  <a:srgbClr val="2F3A41"/>
                </a:solidFill>
                <a:latin typeface="Calibri"/>
                <a:cs typeface="Calibri"/>
              </a:rPr>
              <a:t>an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explicit</a:t>
            </a:r>
            <a:r>
              <a:rPr dirty="0" sz="2800" spc="-15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spc="45" b="1">
                <a:solidFill>
                  <a:srgbClr val="2F3A41"/>
                </a:solidFill>
                <a:latin typeface="Calibri"/>
                <a:cs typeface="Calibri"/>
              </a:rPr>
              <a:t>account</a:t>
            </a:r>
            <a:r>
              <a:rPr dirty="0" sz="2800" spc="20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of</a:t>
            </a:r>
            <a:r>
              <a:rPr dirty="0" sz="2800" spc="-35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2F3A41"/>
                </a:solidFill>
                <a:latin typeface="Calibri"/>
                <a:cs typeface="Calibri"/>
              </a:rPr>
              <a:t>the</a:t>
            </a:r>
            <a:r>
              <a:rPr dirty="0" sz="2800" spc="-35" b="1">
                <a:solidFill>
                  <a:srgbClr val="2F3A41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2F3A41"/>
                </a:solidFill>
                <a:latin typeface="Calibri"/>
                <a:cs typeface="Calibri"/>
              </a:rPr>
              <a:t>judgement?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0" name="object 10" descr="A close-up of a black background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83091" y="1299667"/>
            <a:ext cx="2677668" cy="8062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177CB127539E4086E72E9693BEB61C" ma:contentTypeVersion="19" ma:contentTypeDescription="Create a new document." ma:contentTypeScope="" ma:versionID="5935fb8a82a7e1f93d29dacff195c72c">
  <xsd:schema xmlns:xsd="http://www.w3.org/2001/XMLSchema" xmlns:xs="http://www.w3.org/2001/XMLSchema" xmlns:p="http://schemas.microsoft.com/office/2006/metadata/properties" xmlns:ns2="b82c0890-db37-4f7b-86b1-28861ffcc908" xmlns:ns3="e2d462b7-cb72-49f0-ae83-d6cf3d9603b8" targetNamespace="http://schemas.microsoft.com/office/2006/metadata/properties" ma:root="true" ma:fieldsID="a60bbafa13d50c37d1ba68eb66066fec" ns2:_="" ns3:_="">
    <xsd:import namespace="b82c0890-db37-4f7b-86b1-28861ffcc908"/>
    <xsd:import namespace="e2d462b7-cb72-49f0-ae83-d6cf3d9603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c0890-db37-4f7b-86b1-28861ffcc90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7b8826a-d613-4642-9f99-0056bc0ff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62b7-cb72-49f0-ae83-d6cf3d9603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070765-1017-4d5a-9ea8-f0ca656af9bd}" ma:internalName="TaxCatchAll" ma:showField="CatchAllData" ma:web="e2d462b7-cb72-49f0-ae83-d6cf3d960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62b7-cb72-49f0-ae83-d6cf3d9603b8" xsi:nil="true"/>
    <lcf76f155ced4ddcb4097134ff3c332f xmlns="b82c0890-db37-4f7b-86b1-28861ffcc9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E43413F-2B47-46E7-8E1C-43D8C5CFC844}"/>
</file>

<file path=customXml/itemProps2.xml><?xml version="1.0" encoding="utf-8"?>
<ds:datastoreItem xmlns:ds="http://schemas.openxmlformats.org/officeDocument/2006/customXml" ds:itemID="{D65BF2FA-0932-4C83-AD1A-3EFDB55A99D5}"/>
</file>

<file path=customXml/itemProps3.xml><?xml version="1.0" encoding="utf-8"?>
<ds:datastoreItem xmlns:ds="http://schemas.openxmlformats.org/officeDocument/2006/customXml" ds:itemID="{F1B63199-2D83-4193-97DD-21225B40854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Isabelle Coates</dc:creator>
  <dcterms:created xsi:type="dcterms:W3CDTF">2026-10-08T00:26:58Z</dcterms:created>
  <dcterms:modified xsi:type="dcterms:W3CDTF">2026-10-08T00:26:58Z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2026-10-06T00:00:00Z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2026-10-08T00:00:00Z</vt:filetime>
  </property>
  <property fmtid="{D5CDD505-2E9C-101B-9397-08002B2CF9AE}" pid="5" name="Producer">
    <vt:lpwstr>Microsoft® PowerPoint® for Microsoft 365</vt:lpwstr>
  </property>
  <property fmtid="{D5CDD505-2E9C-101B-9397-08002B2CF9AE}" pid="6" name="ContentTypeId">
    <vt:lpwstr>0x0101003A177CB127539E4086E72E9693BEB61C</vt:lpwstr>
  </property>
</Properties>
</file>