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0"/>
  </p:notesMasterIdLst>
  <p:sldIdLst>
    <p:sldId id="257" r:id="rId5"/>
    <p:sldId id="336" r:id="rId6"/>
    <p:sldId id="301" r:id="rId7"/>
    <p:sldId id="312" r:id="rId8"/>
    <p:sldId id="262" r:id="rId9"/>
    <p:sldId id="261" r:id="rId10"/>
    <p:sldId id="300" r:id="rId11"/>
    <p:sldId id="310" r:id="rId12"/>
    <p:sldId id="311" r:id="rId13"/>
    <p:sldId id="258" r:id="rId14"/>
    <p:sldId id="259" r:id="rId15"/>
    <p:sldId id="313" r:id="rId16"/>
    <p:sldId id="337" r:id="rId17"/>
    <p:sldId id="256" r:id="rId18"/>
    <p:sldId id="320" r:id="rId19"/>
    <p:sldId id="321" r:id="rId20"/>
    <p:sldId id="264" r:id="rId21"/>
    <p:sldId id="341" r:id="rId22"/>
    <p:sldId id="338" r:id="rId23"/>
    <p:sldId id="339" r:id="rId24"/>
    <p:sldId id="340" r:id="rId25"/>
    <p:sldId id="292" r:id="rId26"/>
    <p:sldId id="296" r:id="rId27"/>
    <p:sldId id="295" r:id="rId28"/>
    <p:sldId id="270" r:id="rId29"/>
    <p:sldId id="277" r:id="rId30"/>
    <p:sldId id="304" r:id="rId31"/>
    <p:sldId id="335" r:id="rId32"/>
    <p:sldId id="334" r:id="rId33"/>
    <p:sldId id="333" r:id="rId34"/>
    <p:sldId id="332" r:id="rId35"/>
    <p:sldId id="331" r:id="rId36"/>
    <p:sldId id="330" r:id="rId37"/>
    <p:sldId id="271" r:id="rId38"/>
    <p:sldId id="28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EF5477-96C2-5D51-57C8-F0DF7B0959D2}" name="Tania McGowan" initials="TM" userId="S::mcgowata@staff.vuw.ac.nz::6db64738-00e6-4f5c-a00f-60afad60429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7567D"/>
    <a:srgbClr val="EAD3B6"/>
    <a:srgbClr val="D0D7DB"/>
    <a:srgbClr val="F2F0EF"/>
    <a:srgbClr val="5D82A2"/>
    <a:srgbClr val="99A3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D0BCB6-3BF4-6148-B869-31121CE3927D}" v="1271" dt="2026-10-07T00:25:06.743"/>
    <p1510:client id="{5263CAE7-A0A7-3A4C-911B-8A7EF7EBEF3B}" v="1490" dt="2026-10-06T20:15:46.633"/>
    <p1510:client id="{EC7DD0F2-2EB2-4FB5-8BBC-B6C2A40598E9}" v="647" dt="2026-10-06T20:49:28.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14"/>
    <p:restoredTop sz="94773"/>
  </p:normalViewPr>
  <p:slideViewPr>
    <p:cSldViewPr snapToGrid="0">
      <p:cViewPr varScale="1">
        <p:scale>
          <a:sx n="142" d="100"/>
          <a:sy n="142" d="100"/>
        </p:scale>
        <p:origin x="4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47839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C15F72-83CA-204E-B924-DE82FFE50584}" type="slidenum">
              <a:rPr lang="en-US" smtClean="0"/>
              <a:t>1</a:t>
            </a:fld>
            <a:endParaRPr lang="en-US"/>
          </a:p>
        </p:txBody>
      </p:sp>
    </p:spTree>
    <p:extLst>
      <p:ext uri="{BB962C8B-B14F-4D97-AF65-F5344CB8AC3E}">
        <p14:creationId xmlns:p14="http://schemas.microsoft.com/office/powerpoint/2010/main" val="93671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CD014-D9A4-412A-C15A-92BA97FAE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5815D-FECC-9EED-8731-84E0C6AD1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D9673-9D88-08F3-AD73-97F64324D6F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44AD0AE-450D-CBA3-E066-5D746ED73F42}"/>
              </a:ext>
            </a:extLst>
          </p:cNvPr>
          <p:cNvSpPr>
            <a:spLocks noGrp="1"/>
          </p:cNvSpPr>
          <p:nvPr>
            <p:ph type="sldNum" sz="quarter" idx="5"/>
          </p:nvPr>
        </p:nvSpPr>
        <p:spPr/>
        <p:txBody>
          <a:bodyPr/>
          <a:lstStyle/>
          <a:p>
            <a:fld id="{47C15F72-83CA-204E-B924-DE82FFE50584}" type="slidenum">
              <a:rPr lang="en-US" smtClean="0"/>
              <a:t>5</a:t>
            </a:fld>
            <a:endParaRPr lang="en-US"/>
          </a:p>
        </p:txBody>
      </p:sp>
    </p:spTree>
    <p:extLst>
      <p:ext uri="{BB962C8B-B14F-4D97-AF65-F5344CB8AC3E}">
        <p14:creationId xmlns:p14="http://schemas.microsoft.com/office/powerpoint/2010/main" val="3731821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36702-C784-7C34-7A15-24DD6CF9E9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6C1BB-C96B-DCF0-88A2-05E549234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9BF16-44CD-468B-4815-EB6DAFB97B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79D12B-EBDC-222F-DD0F-9CF8EFBDF49C}"/>
              </a:ext>
            </a:extLst>
          </p:cNvPr>
          <p:cNvSpPr>
            <a:spLocks noGrp="1"/>
          </p:cNvSpPr>
          <p:nvPr>
            <p:ph type="sldNum" sz="quarter" idx="5"/>
          </p:nvPr>
        </p:nvSpPr>
        <p:spPr/>
        <p:txBody>
          <a:bodyPr/>
          <a:lstStyle/>
          <a:p>
            <a:fld id="{47C15F72-83CA-204E-B924-DE82FFE50584}" type="slidenum">
              <a:rPr lang="en-US" smtClean="0"/>
              <a:t>6</a:t>
            </a:fld>
            <a:endParaRPr lang="en-US"/>
          </a:p>
        </p:txBody>
      </p:sp>
    </p:spTree>
    <p:extLst>
      <p:ext uri="{BB962C8B-B14F-4D97-AF65-F5344CB8AC3E}">
        <p14:creationId xmlns:p14="http://schemas.microsoft.com/office/powerpoint/2010/main" val="2582957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4D6FA-4A87-7978-1BE6-997938226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D428D-C3E8-803C-A431-DEF15EA0D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9DAA28-C1E8-F681-8035-A6647D4519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4C839A-30BB-9576-414C-FF2B3D27C164}"/>
              </a:ext>
            </a:extLst>
          </p:cNvPr>
          <p:cNvSpPr>
            <a:spLocks noGrp="1"/>
          </p:cNvSpPr>
          <p:nvPr>
            <p:ph type="sldNum" sz="quarter" idx="5"/>
          </p:nvPr>
        </p:nvSpPr>
        <p:spPr/>
        <p:txBody>
          <a:bodyPr/>
          <a:lstStyle/>
          <a:p>
            <a:fld id="{47C15F72-83CA-204E-B924-DE82FFE50584}" type="slidenum">
              <a:rPr lang="en-US" smtClean="0"/>
              <a:t>7</a:t>
            </a:fld>
            <a:endParaRPr lang="en-US"/>
          </a:p>
        </p:txBody>
      </p:sp>
    </p:spTree>
    <p:extLst>
      <p:ext uri="{BB962C8B-B14F-4D97-AF65-F5344CB8AC3E}">
        <p14:creationId xmlns:p14="http://schemas.microsoft.com/office/powerpoint/2010/main" val="43751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D8718-394F-6A1A-BF20-BB95F98A8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5B630-298F-43DC-2739-A0CD1770B6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F4B32C-BD0B-3567-D200-CA49684064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1187CAD-1FED-EF44-2200-929C364CFC2A}"/>
              </a:ext>
            </a:extLst>
          </p:cNvPr>
          <p:cNvSpPr>
            <a:spLocks noGrp="1"/>
          </p:cNvSpPr>
          <p:nvPr>
            <p:ph type="sldNum" sz="quarter" idx="5"/>
          </p:nvPr>
        </p:nvSpPr>
        <p:spPr/>
        <p:txBody>
          <a:bodyPr/>
          <a:lstStyle/>
          <a:p>
            <a:fld id="{47C15F72-83CA-204E-B924-DE82FFE50584}" type="slidenum">
              <a:rPr lang="en-US" smtClean="0"/>
              <a:t>17</a:t>
            </a:fld>
            <a:endParaRPr lang="en-US"/>
          </a:p>
        </p:txBody>
      </p:sp>
    </p:spTree>
    <p:extLst>
      <p:ext uri="{BB962C8B-B14F-4D97-AF65-F5344CB8AC3E}">
        <p14:creationId xmlns:p14="http://schemas.microsoft.com/office/powerpoint/2010/main" val="2367045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B9F9E-557B-4301-CA3B-B771729D73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2FAC7F-0F01-9A59-5F01-CDF955F92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EE9F7E-C2D2-892F-8B03-9E584A138F9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596643F-9D82-C193-4081-F630F3D4AB07}"/>
              </a:ext>
            </a:extLst>
          </p:cNvPr>
          <p:cNvSpPr>
            <a:spLocks noGrp="1"/>
          </p:cNvSpPr>
          <p:nvPr>
            <p:ph type="sldNum" sz="quarter" idx="5"/>
          </p:nvPr>
        </p:nvSpPr>
        <p:spPr/>
        <p:txBody>
          <a:bodyPr/>
          <a:lstStyle/>
          <a:p>
            <a:fld id="{47C15F72-83CA-204E-B924-DE82FFE50584}" type="slidenum">
              <a:rPr lang="en-US" smtClean="0"/>
              <a:t>18</a:t>
            </a:fld>
            <a:endParaRPr lang="en-US"/>
          </a:p>
        </p:txBody>
      </p:sp>
    </p:spTree>
    <p:extLst>
      <p:ext uri="{BB962C8B-B14F-4D97-AF65-F5344CB8AC3E}">
        <p14:creationId xmlns:p14="http://schemas.microsoft.com/office/powerpoint/2010/main" val="1936450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3E128-ACFB-188B-3F45-ACFF23A0B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8A4B9-A26A-DD6A-EC54-8ABE88B7B7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AB1A2F-1EA3-3482-A74A-174EC7E14D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3F71C3-4F79-2502-9A3E-043135A92EC9}"/>
              </a:ext>
            </a:extLst>
          </p:cNvPr>
          <p:cNvSpPr>
            <a:spLocks noGrp="1"/>
          </p:cNvSpPr>
          <p:nvPr>
            <p:ph type="sldNum" sz="quarter" idx="5"/>
          </p:nvPr>
        </p:nvSpPr>
        <p:spPr/>
        <p:txBody>
          <a:bodyPr/>
          <a:lstStyle/>
          <a:p>
            <a:fld id="{47C15F72-83CA-204E-B924-DE82FFE50584}" type="slidenum">
              <a:rPr lang="en-US" smtClean="0"/>
              <a:t>19</a:t>
            </a:fld>
            <a:endParaRPr lang="en-US"/>
          </a:p>
        </p:txBody>
      </p:sp>
    </p:spTree>
    <p:extLst>
      <p:ext uri="{BB962C8B-B14F-4D97-AF65-F5344CB8AC3E}">
        <p14:creationId xmlns:p14="http://schemas.microsoft.com/office/powerpoint/2010/main" val="3579561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AE0DB-18A7-7466-0DC1-27B9CE4B7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D3F8C-7870-1B2A-08A4-E5859B09D8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AC0EE0-3334-858B-2174-E9F496B07F2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933837-D4B7-21F6-87F6-3031044E84B0}"/>
              </a:ext>
            </a:extLst>
          </p:cNvPr>
          <p:cNvSpPr>
            <a:spLocks noGrp="1"/>
          </p:cNvSpPr>
          <p:nvPr>
            <p:ph type="sldNum" sz="quarter" idx="5"/>
          </p:nvPr>
        </p:nvSpPr>
        <p:spPr/>
        <p:txBody>
          <a:bodyPr/>
          <a:lstStyle/>
          <a:p>
            <a:fld id="{47C15F72-83CA-204E-B924-DE82FFE50584}" type="slidenum">
              <a:rPr lang="en-US" smtClean="0"/>
              <a:t>20</a:t>
            </a:fld>
            <a:endParaRPr lang="en-US"/>
          </a:p>
        </p:txBody>
      </p:sp>
    </p:spTree>
    <p:extLst>
      <p:ext uri="{BB962C8B-B14F-4D97-AF65-F5344CB8AC3E}">
        <p14:creationId xmlns:p14="http://schemas.microsoft.com/office/powerpoint/2010/main" val="4236889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EA995-05BE-8FBF-141B-2DF1184DC6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E246CB-6192-598A-0AE8-3BE50D203A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D563C-9E07-89F1-19E7-64AAFC7AA2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274B507-C832-7592-6512-7F8F0BE9059C}"/>
              </a:ext>
            </a:extLst>
          </p:cNvPr>
          <p:cNvSpPr>
            <a:spLocks noGrp="1"/>
          </p:cNvSpPr>
          <p:nvPr>
            <p:ph type="sldNum" sz="quarter" idx="5"/>
          </p:nvPr>
        </p:nvSpPr>
        <p:spPr/>
        <p:txBody>
          <a:bodyPr/>
          <a:lstStyle/>
          <a:p>
            <a:fld id="{47C15F72-83CA-204E-B924-DE82FFE50584}" type="slidenum">
              <a:rPr lang="en-US" smtClean="0"/>
              <a:t>21</a:t>
            </a:fld>
            <a:endParaRPr lang="en-US"/>
          </a:p>
        </p:txBody>
      </p:sp>
    </p:spTree>
    <p:extLst>
      <p:ext uri="{BB962C8B-B14F-4D97-AF65-F5344CB8AC3E}">
        <p14:creationId xmlns:p14="http://schemas.microsoft.com/office/powerpoint/2010/main" val="2490367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00393-BD8F-FAB6-3F30-5CFB5CC828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AF5EC-6F77-5EDF-675D-5F1D17F7E4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34E79-7038-8F7A-B06A-62829264C4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DF2B76-99CD-84A0-52CF-91035A685CF5}"/>
              </a:ext>
            </a:extLst>
          </p:cNvPr>
          <p:cNvSpPr>
            <a:spLocks noGrp="1"/>
          </p:cNvSpPr>
          <p:nvPr>
            <p:ph type="sldNum" sz="quarter" idx="5"/>
          </p:nvPr>
        </p:nvSpPr>
        <p:spPr/>
        <p:txBody>
          <a:bodyPr/>
          <a:lstStyle/>
          <a:p>
            <a:fld id="{47C15F72-83CA-204E-B924-DE82FFE50584}" type="slidenum">
              <a:rPr lang="en-US" smtClean="0"/>
              <a:t>22</a:t>
            </a:fld>
            <a:endParaRPr lang="en-US"/>
          </a:p>
        </p:txBody>
      </p:sp>
    </p:spTree>
    <p:extLst>
      <p:ext uri="{BB962C8B-B14F-4D97-AF65-F5344CB8AC3E}">
        <p14:creationId xmlns:p14="http://schemas.microsoft.com/office/powerpoint/2010/main" val="1748021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F47C2-7538-57F3-60DD-8C4BC98F50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8DDEA4-0D56-B688-0A56-EA5B6245EA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BC6E9-A720-BDF2-2A19-47ABBFEDDD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F1B6FD-15C7-F3D8-94C0-CA51D7E7A7FE}"/>
              </a:ext>
            </a:extLst>
          </p:cNvPr>
          <p:cNvSpPr>
            <a:spLocks noGrp="1"/>
          </p:cNvSpPr>
          <p:nvPr>
            <p:ph type="sldNum" sz="quarter" idx="5"/>
          </p:nvPr>
        </p:nvSpPr>
        <p:spPr/>
        <p:txBody>
          <a:bodyPr/>
          <a:lstStyle/>
          <a:p>
            <a:fld id="{47C15F72-83CA-204E-B924-DE82FFE50584}" type="slidenum">
              <a:rPr lang="en-US" smtClean="0"/>
              <a:t>23</a:t>
            </a:fld>
            <a:endParaRPr lang="en-US"/>
          </a:p>
        </p:txBody>
      </p:sp>
    </p:spTree>
    <p:extLst>
      <p:ext uri="{BB962C8B-B14F-4D97-AF65-F5344CB8AC3E}">
        <p14:creationId xmlns:p14="http://schemas.microsoft.com/office/powerpoint/2010/main" val="419603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7BAF2-F95E-7657-D7CD-6254C23C8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F8698-A254-A022-CB18-120D5A5088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D67AE-747C-B895-8036-7599363EDE8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D9ABC64-51C5-C13D-3111-C7D66A5E7596}"/>
              </a:ext>
            </a:extLst>
          </p:cNvPr>
          <p:cNvSpPr>
            <a:spLocks noGrp="1"/>
          </p:cNvSpPr>
          <p:nvPr>
            <p:ph type="sldNum" sz="quarter" idx="5"/>
          </p:nvPr>
        </p:nvSpPr>
        <p:spPr/>
        <p:txBody>
          <a:bodyPr/>
          <a:lstStyle/>
          <a:p>
            <a:fld id="{47C15F72-83CA-204E-B924-DE82FFE50584}" type="slidenum">
              <a:rPr lang="en-US" smtClean="0"/>
              <a:t>24</a:t>
            </a:fld>
            <a:endParaRPr lang="en-US"/>
          </a:p>
        </p:txBody>
      </p:sp>
    </p:spTree>
    <p:extLst>
      <p:ext uri="{BB962C8B-B14F-4D97-AF65-F5344CB8AC3E}">
        <p14:creationId xmlns:p14="http://schemas.microsoft.com/office/powerpoint/2010/main" val="2243111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6C4F4-09D3-203C-C79E-D8046999E0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91764-FB81-9934-E1DF-2B37E8803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CB012-ECCB-5D87-B1C8-B410F8B44F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75F7DA-7E4D-1D29-43EC-F2EEEF689304}"/>
              </a:ext>
            </a:extLst>
          </p:cNvPr>
          <p:cNvSpPr>
            <a:spLocks noGrp="1"/>
          </p:cNvSpPr>
          <p:nvPr>
            <p:ph type="sldNum" sz="quarter" idx="5"/>
          </p:nvPr>
        </p:nvSpPr>
        <p:spPr/>
        <p:txBody>
          <a:bodyPr/>
          <a:lstStyle/>
          <a:p>
            <a:fld id="{47C15F72-83CA-204E-B924-DE82FFE50584}" type="slidenum">
              <a:rPr lang="en-US" smtClean="0"/>
              <a:t>25</a:t>
            </a:fld>
            <a:endParaRPr lang="en-US"/>
          </a:p>
        </p:txBody>
      </p:sp>
    </p:spTree>
    <p:extLst>
      <p:ext uri="{BB962C8B-B14F-4D97-AF65-F5344CB8AC3E}">
        <p14:creationId xmlns:p14="http://schemas.microsoft.com/office/powerpoint/2010/main" val="3603054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F378B-07BF-1F3D-5FE1-E793DF9EC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E547B-8E76-BF4C-A74C-03EC19740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B6409-946B-5553-A121-73C961FACA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C7897E-4B34-4F67-169D-3B2102DF65D3}"/>
              </a:ext>
            </a:extLst>
          </p:cNvPr>
          <p:cNvSpPr>
            <a:spLocks noGrp="1"/>
          </p:cNvSpPr>
          <p:nvPr>
            <p:ph type="sldNum" sz="quarter" idx="5"/>
          </p:nvPr>
        </p:nvSpPr>
        <p:spPr/>
        <p:txBody>
          <a:bodyPr/>
          <a:lstStyle/>
          <a:p>
            <a:fld id="{47C15F72-83CA-204E-B924-DE82FFE50584}" type="slidenum">
              <a:rPr lang="en-US" smtClean="0"/>
              <a:t>26</a:t>
            </a:fld>
            <a:endParaRPr lang="en-US"/>
          </a:p>
        </p:txBody>
      </p:sp>
    </p:spTree>
    <p:extLst>
      <p:ext uri="{BB962C8B-B14F-4D97-AF65-F5344CB8AC3E}">
        <p14:creationId xmlns:p14="http://schemas.microsoft.com/office/powerpoint/2010/main" val="26100374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symposium showed that the conversation has matured. People were not debating whether micro-credentials have value. They were asking why the system still makes it difficult to collaborate, </a:t>
            </a:r>
            <a:r>
              <a:rPr lang="en-NZ" err="1"/>
              <a:t>recognise</a:t>
            </a:r>
            <a:r>
              <a:t> learning and build coherent pathways.”</a:t>
            </a:r>
          </a:p>
          <a:p>
            <a:endParaRPr/>
          </a:p>
          <a:p>
            <a:r>
              <a:t>Timing: 1–1.5 minutes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problem is not a shortage of good ideas. It is that our current incentives can work against what we say we want. If we want collaboration, portability and responsiveness, funding, quality assurance and recognition settings must enable those outcomes.”</a:t>
            </a:r>
          </a:p>
          <a:p>
            <a:endParaRPr/>
          </a:p>
          <a:p>
            <a:r>
              <a:t>Timing: 1.5–2 minutes</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“These are the four functions the sector asked for. They give us a practical organising framework without assuming that every provider should use the same model or surrender institutional autonomy.”</a:t>
            </a:r>
          </a:p>
          <a:p>
            <a:endParaRPr/>
          </a:p>
          <a:p>
            <a:r>
              <a:t>Timing: 2 minutes</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do not need to begin by creating a new national </a:t>
            </a:r>
            <a:r>
              <a:rPr lang="en-NZ" dirty="0" err="1"/>
              <a:t>organisation</a:t>
            </a:r>
            <a:r>
              <a:t> or redesigning the whole system. We can begin with shared infrastructure, develop evidence together and test a small number of real pathways. A more formal coordination mechanism can follow once the collaborative model has demonstrated value.”</a:t>
            </a:r>
          </a:p>
          <a:p>
            <a:endParaRPr/>
          </a:p>
          <a:p>
            <a:r>
              <a:t>Add verbally: “Our Wellington Uni-Professional examples show that pathways and partnerships are possible. The next challenge is to make them easier to create across </a:t>
            </a:r>
            <a:r>
              <a:rPr lang="en-NZ" dirty="0" err="1"/>
              <a:t>organisational</a:t>
            </a:r>
            <a:r>
              <a:t> boundaries.”</a:t>
            </a:r>
          </a:p>
          <a:p>
            <a:endParaRPr/>
          </a:p>
          <a:p>
            <a:r>
              <a:t>Also acknowledge the silences: employer and learner voice, digital credential infrastructure, equity and </a:t>
            </a:r>
            <a:r>
              <a:rPr lang="en-NZ" dirty="0" err="1"/>
              <a:t>Te</a:t>
            </a:r>
            <a:r>
              <a:t> </a:t>
            </a:r>
            <a:r>
              <a:rPr lang="en-NZ" dirty="0" err="1"/>
              <a:t>Tiriti</a:t>
            </a:r>
            <a:r>
              <a:t> were thin in the workshop outputs and should not be presented as symposium consensus.</a:t>
            </a:r>
          </a:p>
          <a:p>
            <a:endParaRPr/>
          </a:p>
          <a:p>
            <a:r>
              <a:t>Timing: 2 minutes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symposium gives us a mandate to move from conversation to coordinated action. The challenge for each of us is to identify one bridge that we are prepared to help build.”</a:t>
            </a:r>
          </a:p>
          <a:p>
            <a:endParaRPr/>
          </a:p>
          <a:p>
            <a:r>
              <a:t>Timing: 1 minute</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11016-7F64-8C36-D775-7469AE239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45CF3-047D-1117-2308-735A9DF2B0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111A1-457B-D4BF-6A05-7185F10F39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EF7766-37EE-45AE-D533-44AC0024C3AF}"/>
              </a:ext>
            </a:extLst>
          </p:cNvPr>
          <p:cNvSpPr>
            <a:spLocks noGrp="1"/>
          </p:cNvSpPr>
          <p:nvPr>
            <p:ph type="sldNum" sz="quarter" idx="5"/>
          </p:nvPr>
        </p:nvSpPr>
        <p:spPr/>
        <p:txBody>
          <a:bodyPr/>
          <a:lstStyle/>
          <a:p>
            <a:fld id="{47C15F72-83CA-204E-B924-DE82FFE50584}" type="slidenum">
              <a:rPr lang="en-US" smtClean="0"/>
              <a:t>34</a:t>
            </a:fld>
            <a:endParaRPr lang="en-US"/>
          </a:p>
        </p:txBody>
      </p:sp>
    </p:spTree>
    <p:extLst>
      <p:ext uri="{BB962C8B-B14F-4D97-AF65-F5344CB8AC3E}">
        <p14:creationId xmlns:p14="http://schemas.microsoft.com/office/powerpoint/2010/main" val="198491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71C85-AC6F-5694-BBB7-14DEAEE398A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BAD32E4-9B13-5CC1-40E7-580D4FC715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4A4FC5E-2DE6-85C7-904A-5CDB20ABA469}"/>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5" name="Footer Placeholder 4">
            <a:extLst>
              <a:ext uri="{FF2B5EF4-FFF2-40B4-BE49-F238E27FC236}">
                <a16:creationId xmlns:a16="http://schemas.microsoft.com/office/drawing/2014/main" id="{E7FF36E1-2BE3-1E8E-8EC1-96ED6E007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CD42E8-9C41-4ECB-537E-984AEF04738E}"/>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92994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95E3-69D3-3E3A-DECD-5AA02B2727D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DBA23DD-B9D8-C9D4-714B-876D194A6EA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C009F1-2394-6E5F-8D86-33F5847D0F3D}"/>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5" name="Footer Placeholder 4">
            <a:extLst>
              <a:ext uri="{FF2B5EF4-FFF2-40B4-BE49-F238E27FC236}">
                <a16:creationId xmlns:a16="http://schemas.microsoft.com/office/drawing/2014/main" id="{232581DF-842D-9163-3CFC-794D5AB28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7DEA0F-2F5C-19D2-7CFD-966FE944B84A}"/>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4083548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13E9F-524F-467D-A747-F03AF022319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127181E-BCCD-9977-3C05-5C134F0BF0C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E85E812-7F77-2A15-27E4-5EECAC285604}"/>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5" name="Footer Placeholder 4">
            <a:extLst>
              <a:ext uri="{FF2B5EF4-FFF2-40B4-BE49-F238E27FC236}">
                <a16:creationId xmlns:a16="http://schemas.microsoft.com/office/drawing/2014/main" id="{0C9F7C38-0B73-5D62-1BDB-8C8B4114A4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42D9F6-8DB8-5A76-7DBB-2B0D2B873F72}"/>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14335108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FFC09-9FD5-2B69-50AB-7CEFF7754F4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E73592F-62D9-6463-224E-4E30019D3A0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A20556A-D5B1-6A27-3388-66DC273FB04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571AA08-75F4-DD0A-A1C1-5070A3338A7F}"/>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6" name="Footer Placeholder 5">
            <a:extLst>
              <a:ext uri="{FF2B5EF4-FFF2-40B4-BE49-F238E27FC236}">
                <a16:creationId xmlns:a16="http://schemas.microsoft.com/office/drawing/2014/main" id="{5DFBCF05-8455-4FC3-7E55-167B08C300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8E391A-51CD-37F7-1049-81A76E64BFD1}"/>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1807309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CEB13-E19A-6E36-FD1D-8D2FB396D6F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93DAF20-4FD4-EE2B-2CA5-3886B57729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7095A7D-8280-FE7B-44AA-5B52315631E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B65EE52-5391-A6A8-EC43-A07E36C7C8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F6D85FD-2A4A-152A-F2B7-4B2ABAE7543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DDB0E58A-F579-8116-8103-51F83FEE6170}"/>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8" name="Footer Placeholder 7">
            <a:extLst>
              <a:ext uri="{FF2B5EF4-FFF2-40B4-BE49-F238E27FC236}">
                <a16:creationId xmlns:a16="http://schemas.microsoft.com/office/drawing/2014/main" id="{74FA85D4-8C6C-304D-D846-3E5B280D3C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8EEBD0-2154-BB95-6DDC-701B407B12F8}"/>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1879620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A20D1-DF6F-C73F-0527-0DAA2AD667D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D992BAE-C115-C772-A28A-5963B9500F33}"/>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4" name="Footer Placeholder 3">
            <a:extLst>
              <a:ext uri="{FF2B5EF4-FFF2-40B4-BE49-F238E27FC236}">
                <a16:creationId xmlns:a16="http://schemas.microsoft.com/office/drawing/2014/main" id="{07829FCA-3134-2A20-6B47-3332949FCD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BCDDC50-99E5-991E-A20D-2DE8CDEF48D1}"/>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3574213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4B625E-CAA5-9A26-4062-334FC06F2901}"/>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3" name="Footer Placeholder 2">
            <a:extLst>
              <a:ext uri="{FF2B5EF4-FFF2-40B4-BE49-F238E27FC236}">
                <a16:creationId xmlns:a16="http://schemas.microsoft.com/office/drawing/2014/main" id="{85F93C23-BD7B-9B94-F241-029F50857B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AD2040-992C-7904-3303-2EFCA3F19827}"/>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3114463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438E5-BED1-79A9-1BDE-975556E2035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CDD2A86-F274-1115-0B00-8C9F81B35E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B7DE811-29C4-66D0-CE3E-91C0E8DD04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8AE2D22-C3D6-224D-76DF-0813B440879F}"/>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6" name="Footer Placeholder 5">
            <a:extLst>
              <a:ext uri="{FF2B5EF4-FFF2-40B4-BE49-F238E27FC236}">
                <a16:creationId xmlns:a16="http://schemas.microsoft.com/office/drawing/2014/main" id="{31FE6D86-5D97-6FF3-372B-E6B616C0C1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10EAFE-1DE3-7B1E-D054-602C4403B51D}"/>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787642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50DA3-63FE-653F-3B88-53EF35B202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B5D0F52-F9A9-EB42-86F0-317DDD110E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02ED02-C5F3-2D8F-463D-AF3ADA5457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AE1831E-3190-2D62-CC73-013223E186BD}"/>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6" name="Footer Placeholder 5">
            <a:extLst>
              <a:ext uri="{FF2B5EF4-FFF2-40B4-BE49-F238E27FC236}">
                <a16:creationId xmlns:a16="http://schemas.microsoft.com/office/drawing/2014/main" id="{9864F0BF-F330-C628-C3B7-A556D5F6E9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594CC3-274B-4385-0CA3-82197489DBE2}"/>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4099262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A3EF-F4D7-DED7-14C9-1690DE71E3F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07625A6-B5FC-5003-501D-2FACEA49E10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EEA9D4-FA13-BC29-AFE5-C71288F89075}"/>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5" name="Footer Placeholder 4">
            <a:extLst>
              <a:ext uri="{FF2B5EF4-FFF2-40B4-BE49-F238E27FC236}">
                <a16:creationId xmlns:a16="http://schemas.microsoft.com/office/drawing/2014/main" id="{63300B02-6C4D-EB20-C917-CE89F5475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9E9CB8-BAF0-6BD9-4268-8F8738BED971}"/>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22312020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2C0A9A-D9FF-CF57-B788-E72D9357675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E0CA50D-BBDA-D49D-2CB2-F24A2E24C2D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6DC235-0EA6-8C24-663D-4D63770A452E}"/>
              </a:ext>
            </a:extLst>
          </p:cNvPr>
          <p:cNvSpPr>
            <a:spLocks noGrp="1"/>
          </p:cNvSpPr>
          <p:nvPr>
            <p:ph type="dt" sz="half" idx="10"/>
          </p:nvPr>
        </p:nvSpPr>
        <p:spPr/>
        <p:txBody>
          <a:bodyPr/>
          <a:lstStyle/>
          <a:p>
            <a:fld id="{29C18A73-591F-6B48-B3AB-571AF0866C55}" type="datetimeFigureOut">
              <a:rPr lang="en-US" smtClean="0"/>
              <a:t>10/2/26</a:t>
            </a:fld>
            <a:endParaRPr lang="en-US"/>
          </a:p>
        </p:txBody>
      </p:sp>
      <p:sp>
        <p:nvSpPr>
          <p:cNvPr id="5" name="Footer Placeholder 4">
            <a:extLst>
              <a:ext uri="{FF2B5EF4-FFF2-40B4-BE49-F238E27FC236}">
                <a16:creationId xmlns:a16="http://schemas.microsoft.com/office/drawing/2014/main" id="{5B5734F1-87E8-6A93-5C9E-9CBF4AC3C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932BCD-0FA1-BD6B-3750-197D95E5A589}"/>
              </a:ext>
            </a:extLst>
          </p:cNvPr>
          <p:cNvSpPr>
            <a:spLocks noGrp="1"/>
          </p:cNvSpPr>
          <p:nvPr>
            <p:ph type="sldNum" sz="quarter" idx="12"/>
          </p:nvPr>
        </p:nvSpPr>
        <p:spPr/>
        <p:txBody>
          <a:bodyPr/>
          <a:lstStyle/>
          <a:p>
            <a:fld id="{EC6E86C2-2181-434D-A9BD-7068795755D9}" type="slidenum">
              <a:rPr lang="en-US" smtClean="0"/>
              <a:t>‹#›</a:t>
            </a:fld>
            <a:endParaRPr lang="en-US"/>
          </a:p>
        </p:txBody>
      </p:sp>
    </p:spTree>
    <p:extLst>
      <p:ext uri="{BB962C8B-B14F-4D97-AF65-F5344CB8AC3E}">
        <p14:creationId xmlns:p14="http://schemas.microsoft.com/office/powerpoint/2010/main" val="3912971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4DEE20-A93B-B109-465E-47018A9B69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D104D00-525A-54F3-A121-C67C97F368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87751C5-DD72-05B7-8344-DB2DA73828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C18A73-591F-6B48-B3AB-571AF0866C55}" type="datetimeFigureOut">
              <a:rPr lang="en-US" smtClean="0"/>
              <a:t>10/5/26</a:t>
            </a:fld>
            <a:endParaRPr lang="en-US"/>
          </a:p>
        </p:txBody>
      </p:sp>
      <p:sp>
        <p:nvSpPr>
          <p:cNvPr id="5" name="Footer Placeholder 4">
            <a:extLst>
              <a:ext uri="{FF2B5EF4-FFF2-40B4-BE49-F238E27FC236}">
                <a16:creationId xmlns:a16="http://schemas.microsoft.com/office/drawing/2014/main" id="{B198CC4B-E3C3-FACD-AA76-FD7AD3F996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8944889-481B-4279-F519-E34EA30815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C6E86C2-2181-434D-A9BD-7068795755D9}" type="slidenum">
              <a:rPr lang="en-US" smtClean="0"/>
              <a:t>‹#›</a:t>
            </a:fld>
            <a:endParaRPr lang="en-US"/>
          </a:p>
        </p:txBody>
      </p:sp>
    </p:spTree>
    <p:extLst>
      <p:ext uri="{BB962C8B-B14F-4D97-AF65-F5344CB8AC3E}">
        <p14:creationId xmlns:p14="http://schemas.microsoft.com/office/powerpoint/2010/main" val="3133642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weforum.org/stories/2024/01/lifelong-learning-past-100/"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oecd.org/en/data/dashboards/dashboard-on-priorities-for-adult-learning.html" TargetMode="External"/><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www.mmu.edu.my/microcredential/#mba" TargetMode="External"/><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hyperlink" Target="https://capability.co/capability-solutions/capability-credentials/" TargetMode="External"/><Relationship Id="rId4" Type="http://schemas.openxmlformats.org/officeDocument/2006/relationships/hyperlink" Target="https://mcdonalds.com.au/newsroom/uni-credits-menu-mcdonalds-australia"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4.jpe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jpeg"/><Relationship Id="rId10" Type="http://schemas.openxmlformats.org/officeDocument/2006/relationships/image" Target="../media/image43.png"/><Relationship Id="rId4" Type="http://schemas.openxmlformats.org/officeDocument/2006/relationships/image" Target="../media/image37.jpeg"/><Relationship Id="rId9"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s://microstackable.com/workshop/"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hyperlink" Target="https://www.ilo.org/sites/default/files/2025-04/Microcredentials%20for%20youth%20and%20work.pdf" TargetMode="External"/><Relationship Id="rId13" Type="http://schemas.openxmlformats.org/officeDocument/2006/relationships/hyperlink" Target="https://uconline.ac.nz/courses?s=%21PadreNull&amp;MBL=300&amp;num_ranks=20&amp;profile=uc-online-courses-results-page&amp;collection=uoc2%7Esp-uc-online-courses&amp;sort=title&amp;f.Type%7CucoType=Microcredential" TargetMode="External"/><Relationship Id="rId18" Type="http://schemas.openxmlformats.org/officeDocument/2006/relationships/hyperlink" Target="https://www.speechnz.co.nz/syllabi/" TargetMode="External"/><Relationship Id="rId3" Type="http://schemas.openxmlformats.org/officeDocument/2006/relationships/hyperlink" Target="https://theconversation.com/5-tips-on-how-unis-can-do-more-to-design-online-learning-that-works-for-all-students-144803" TargetMode="External"/><Relationship Id="rId7" Type="http://schemas.openxmlformats.org/officeDocument/2006/relationships/hyperlink" Target="https://dteach.deakin.edu.au/wp-content/uploads/sites/103/2019/08/Making-micro-credentials-work-Oliver-Deakin-2019.pdf" TargetMode="External"/><Relationship Id="rId12" Type="http://schemas.openxmlformats.org/officeDocument/2006/relationships/hyperlink" Target="https://wellingtonuni-professional.nz/courses/?brx_fafwkb=micro-credentials" TargetMode="External"/><Relationship Id="rId17" Type="http://schemas.openxmlformats.org/officeDocument/2006/relationships/hyperlink" Target="https://www.massey.ac.nz/study/find-a-subject-course-or-qualification/short-courses-and-professional-development/" TargetMode="External"/><Relationship Id="rId2" Type="http://schemas.openxmlformats.org/officeDocument/2006/relationships/notesSlide" Target="../notesSlides/notesSlide20.xml"/><Relationship Id="rId16" Type="http://schemas.openxmlformats.org/officeDocument/2006/relationships/hyperlink" Target="https://www.openpolytechnic.ac.nz/distancelearning/micro-credentials/" TargetMode="External"/><Relationship Id="rId1" Type="http://schemas.openxmlformats.org/officeDocument/2006/relationships/slideLayout" Target="../slideLayouts/slideLayout2.xml"/><Relationship Id="rId6" Type="http://schemas.openxmlformats.org/officeDocument/2006/relationships/hyperlink" Target="https://www2.nzqa.govt.nz/tertiary/approval-accreditation-and-registration/micro-credentials/micro-credential-equivalency/" TargetMode="External"/><Relationship Id="rId11" Type="http://schemas.openxmlformats.org/officeDocument/2006/relationships/hyperlink" Target="https://trainingmag.com/designing-micro-credentials-for-the-future-of-work/" TargetMode="External"/><Relationship Id="rId5" Type="http://schemas.openxmlformats.org/officeDocument/2006/relationships/hyperlink" Target="https://www2.nzqa.govt.nz/qualifications-and-standards/about-new-zealand-qualifications-credentials-framework/" TargetMode="External"/><Relationship Id="rId15" Type="http://schemas.openxmlformats.org/officeDocument/2006/relationships/hyperlink" Target="https://toimai.nz/qualifications-and-assurance/micro-credentials/" TargetMode="External"/><Relationship Id="rId10" Type="http://schemas.openxmlformats.org/officeDocument/2006/relationships/hyperlink" Target="https://www.weforum.org/stories/2023/05/growth-summit-2023-4-ways-micro-credentials-skills-based-hiring-access-jobs/" TargetMode="External"/><Relationship Id="rId4" Type="http://schemas.openxmlformats.org/officeDocument/2006/relationships/hyperlink" Target="https://www2.nzqa.govt.nz/qualifications-and-standards/about-qualifications-and-credentials/micro-credentials/" TargetMode="External"/><Relationship Id="rId9" Type="http://schemas.openxmlformats.org/officeDocument/2006/relationships/hyperlink" Target="https://www.luminafoundation.org/wp-content/uploads/2025/05/Micro-Credentials-Impact-Report-25.pdf" TargetMode="External"/><Relationship Id="rId14" Type="http://schemas.openxmlformats.org/officeDocument/2006/relationships/hyperlink" Target="https://www.online.auckland.ac.nz/online-course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thenounproject.com/browse/icons/term/approval/" TargetMode="External"/><Relationship Id="rId13" Type="http://schemas.openxmlformats.org/officeDocument/2006/relationships/image" Target="../media/image50.png"/><Relationship Id="rId18" Type="http://schemas.openxmlformats.org/officeDocument/2006/relationships/image" Target="../media/image54.png"/><Relationship Id="rId3" Type="http://schemas.openxmlformats.org/officeDocument/2006/relationships/hyperlink" Target="https://thenounproject.com/browse/icons/term/work/" TargetMode="External"/><Relationship Id="rId21" Type="http://schemas.openxmlformats.org/officeDocument/2006/relationships/image" Target="../media/image57.png"/><Relationship Id="rId7" Type="http://schemas.openxmlformats.org/officeDocument/2006/relationships/hyperlink" Target="https://thenounproject.com/browse/icons/term/workplace-safety/" TargetMode="External"/><Relationship Id="rId12" Type="http://schemas.openxmlformats.org/officeDocument/2006/relationships/hyperlink" Target="https://thenounproject.com/browse/icons/term/workplace-learning/" TargetMode="External"/><Relationship Id="rId17" Type="http://schemas.openxmlformats.org/officeDocument/2006/relationships/image" Target="../media/image53.png"/><Relationship Id="rId2" Type="http://schemas.openxmlformats.org/officeDocument/2006/relationships/hyperlink" Target="https://thenounproject.com/browse/icons/term/institutions/" TargetMode="External"/><Relationship Id="rId16" Type="http://schemas.openxmlformats.org/officeDocument/2006/relationships/image" Target="../media/image52.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hyperlink" Target="https://thenounproject.com/browse/icons/term/certifier/" TargetMode="External"/><Relationship Id="rId11" Type="http://schemas.openxmlformats.org/officeDocument/2006/relationships/hyperlink" Target="https://thenounproject.com/browse/icons/term/chaos/" TargetMode="External"/><Relationship Id="rId5" Type="http://schemas.openxmlformats.org/officeDocument/2006/relationships/hyperlink" Target="https://thenounproject.com/browse/icons/term/degree/" TargetMode="External"/><Relationship Id="rId15" Type="http://schemas.openxmlformats.org/officeDocument/2006/relationships/image" Target="../media/image51.png"/><Relationship Id="rId23" Type="http://schemas.openxmlformats.org/officeDocument/2006/relationships/image" Target="../media/image59.png"/><Relationship Id="rId10" Type="http://schemas.openxmlformats.org/officeDocument/2006/relationships/hyperlink" Target="https://thenounproject.com/browse/icons/term/dead-end/" TargetMode="External"/><Relationship Id="rId19" Type="http://schemas.openxmlformats.org/officeDocument/2006/relationships/image" Target="../media/image55.png"/><Relationship Id="rId4" Type="http://schemas.openxmlformats.org/officeDocument/2006/relationships/hyperlink" Target="https://thenounproject.com/browse/icons/term/institution/" TargetMode="External"/><Relationship Id="rId9" Type="http://schemas.openxmlformats.org/officeDocument/2006/relationships/hyperlink" Target="https://thenounproject.com/browse/icons/term/facilitation/" TargetMode="External"/><Relationship Id="rId14" Type="http://schemas.openxmlformats.org/officeDocument/2006/relationships/image" Target="../media/image41.png"/><Relationship Id="rId22"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730"/>
        </a:solidFill>
        <a:effectLst/>
      </p:bgPr>
    </p:bg>
    <p:spTree>
      <p:nvGrpSpPr>
        <p:cNvPr id="1" name=""/>
        <p:cNvGrpSpPr/>
        <p:nvPr/>
      </p:nvGrpSpPr>
      <p:grpSpPr>
        <a:xfrm>
          <a:off x="0" y="0"/>
          <a:ext cx="0" cy="0"/>
          <a:chOff x="0" y="0"/>
          <a:chExt cx="0" cy="0"/>
        </a:xfrm>
      </p:grpSpPr>
      <p:sp>
        <p:nvSpPr>
          <p:cNvPr id="4" name="Hexagon 3">
            <a:extLst>
              <a:ext uri="{FF2B5EF4-FFF2-40B4-BE49-F238E27FC236}">
                <a16:creationId xmlns:a16="http://schemas.microsoft.com/office/drawing/2014/main" id="{97B9E9E7-781C-E2A7-E028-70256CBB0E14}"/>
              </a:ext>
            </a:extLst>
          </p:cNvPr>
          <p:cNvSpPr/>
          <p:nvPr/>
        </p:nvSpPr>
        <p:spPr>
          <a:xfrm>
            <a:off x="9101335" y="4510820"/>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CEA1F084-33BB-016F-84F0-619809CCF9CE}"/>
              </a:ext>
            </a:extLst>
          </p:cNvPr>
          <p:cNvSpPr/>
          <p:nvPr/>
        </p:nvSpPr>
        <p:spPr>
          <a:xfrm>
            <a:off x="10683961" y="5391628"/>
            <a:ext cx="1889182" cy="1628604"/>
          </a:xfrm>
          <a:prstGeom prst="hexagon">
            <a:avLst/>
          </a:prstGeom>
          <a:solidFill>
            <a:srgbClr val="37B34A"/>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CFAB53D3-9DBA-5110-65A5-FF535C5F8563}"/>
              </a:ext>
            </a:extLst>
          </p:cNvPr>
          <p:cNvSpPr/>
          <p:nvPr/>
        </p:nvSpPr>
        <p:spPr>
          <a:xfrm>
            <a:off x="10683961" y="3644760"/>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845A2F7C-08EF-291E-BC45-7356F3837C3E}"/>
              </a:ext>
            </a:extLst>
          </p:cNvPr>
          <p:cNvSpPr/>
          <p:nvPr/>
        </p:nvSpPr>
        <p:spPr>
          <a:xfrm>
            <a:off x="9101335" y="2763952"/>
            <a:ext cx="1889182" cy="1628604"/>
          </a:xfrm>
          <a:prstGeom prst="hexagon">
            <a:avLst/>
          </a:prstGeom>
          <a:solidFill>
            <a:srgbClr val="004730"/>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52C88E20-6ED9-FCD5-7246-9B388B30F25F}"/>
              </a:ext>
            </a:extLst>
          </p:cNvPr>
          <p:cNvSpPr/>
          <p:nvPr/>
        </p:nvSpPr>
        <p:spPr>
          <a:xfrm>
            <a:off x="7503961" y="3627549"/>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B93435A3-8691-4CAD-8B7D-85E7829F752D}"/>
              </a:ext>
            </a:extLst>
          </p:cNvPr>
          <p:cNvSpPr/>
          <p:nvPr/>
        </p:nvSpPr>
        <p:spPr>
          <a:xfrm>
            <a:off x="10683961" y="1912640"/>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F467C1B8-B006-557D-AB45-A85DD28F3743}"/>
              </a:ext>
            </a:extLst>
          </p:cNvPr>
          <p:cNvSpPr/>
          <p:nvPr/>
        </p:nvSpPr>
        <p:spPr>
          <a:xfrm>
            <a:off x="9099061" y="1024318"/>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303BC030-5CD6-59DF-D05C-7117487813B7}"/>
              </a:ext>
            </a:extLst>
          </p:cNvPr>
          <p:cNvSpPr/>
          <p:nvPr/>
        </p:nvSpPr>
        <p:spPr>
          <a:xfrm>
            <a:off x="7518709" y="1890378"/>
            <a:ext cx="1889182" cy="1628604"/>
          </a:xfrm>
          <a:prstGeom prst="hexagon">
            <a:avLst/>
          </a:prstGeom>
          <a:solidFill>
            <a:srgbClr val="EAD3B6"/>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5C912E45-2476-ED12-2031-DEEE0AF05257}"/>
              </a:ext>
            </a:extLst>
          </p:cNvPr>
          <p:cNvSpPr txBox="1">
            <a:spLocks/>
          </p:cNvSpPr>
          <p:nvPr/>
        </p:nvSpPr>
        <p:spPr>
          <a:xfrm>
            <a:off x="502920" y="1601847"/>
            <a:ext cx="7012400" cy="20429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Bridges, Not Islands:</a:t>
            </a:r>
          </a:p>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A Connected Micro-Credential System</a:t>
            </a:r>
          </a:p>
        </p:txBody>
      </p:sp>
      <p:sp>
        <p:nvSpPr>
          <p:cNvPr id="13" name="Content Placeholder 2">
            <a:extLst>
              <a:ext uri="{FF2B5EF4-FFF2-40B4-BE49-F238E27FC236}">
                <a16:creationId xmlns:a16="http://schemas.microsoft.com/office/drawing/2014/main" id="{B6A831AB-2684-BA50-C218-6FC807E5BDAF}"/>
              </a:ext>
            </a:extLst>
          </p:cNvPr>
          <p:cNvSpPr txBox="1">
            <a:spLocks/>
          </p:cNvSpPr>
          <p:nvPr/>
        </p:nvSpPr>
        <p:spPr>
          <a:xfrm>
            <a:off x="502920" y="4106637"/>
            <a:ext cx="6675221" cy="1284991"/>
          </a:xfrm>
          <a:prstGeom prst="rect">
            <a:avLst/>
          </a:prstGeom>
        </p:spPr>
        <p:txBody>
          <a:bodyPr>
            <a:noAutofit/>
          </a:bodyPr>
          <a:lst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914378">
              <a:lnSpc>
                <a:spcPct val="100000"/>
              </a:lnSpc>
              <a:spcBef>
                <a:spcPts val="0"/>
              </a:spcBef>
              <a:buFontTx/>
              <a:buNone/>
              <a:defRPr/>
            </a:pPr>
            <a:r>
              <a:rPr lang="en-GB" sz="2500" dirty="0">
                <a:solidFill>
                  <a:schemeClr val="bg1"/>
                </a:solidFill>
                <a:latin typeface="Tahoma" panose="020B0604030504040204" pitchFamily="34" charset="0"/>
                <a:ea typeface="Tahoma" panose="020B0604030504040204" pitchFamily="34" charset="0"/>
                <a:cs typeface="Tahoma" panose="020B0604030504040204" pitchFamily="34" charset="0"/>
              </a:rPr>
              <a:t>Using Micro-Credentials to support a connected learning journey across the education sector and the workplace</a:t>
            </a:r>
          </a:p>
        </p:txBody>
      </p:sp>
      <p:pic>
        <p:nvPicPr>
          <p:cNvPr id="2" name="Picture 1">
            <a:extLst>
              <a:ext uri="{FF2B5EF4-FFF2-40B4-BE49-F238E27FC236}">
                <a16:creationId xmlns:a16="http://schemas.microsoft.com/office/drawing/2014/main" id="{5898BA0D-F0AC-7145-02BF-1AA8C6EA2137}"/>
              </a:ext>
            </a:extLst>
          </p:cNvPr>
          <p:cNvPicPr>
            <a:picLocks noChangeAspect="1"/>
          </p:cNvPicPr>
          <p:nvPr/>
        </p:nvPicPr>
        <p:blipFill>
          <a:blip r:embed="rId3"/>
          <a:stretch>
            <a:fillRect/>
          </a:stretch>
        </p:blipFill>
        <p:spPr>
          <a:xfrm>
            <a:off x="502920" y="6533673"/>
            <a:ext cx="748659" cy="261938"/>
          </a:xfrm>
          <a:prstGeom prst="rect">
            <a:avLst/>
          </a:prstGeom>
        </p:spPr>
      </p:pic>
      <p:sp>
        <p:nvSpPr>
          <p:cNvPr id="14" name="Rounded Rectangle 13"/>
          <p:cNvSpPr/>
          <p:nvPr/>
        </p:nvSpPr>
        <p:spPr>
          <a:xfrm>
            <a:off x="914400" y="5596128"/>
            <a:ext cx="5394960" cy="960120"/>
          </a:xfrm>
          <a:prstGeom prst="round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5" name="Picture 14" descr="kapuhipuhi.png"/>
          <p:cNvPicPr>
            <a:picLocks noChangeAspect="1"/>
          </p:cNvPicPr>
          <p:nvPr/>
        </p:nvPicPr>
        <p:blipFill>
          <a:blip r:embed="rId4"/>
          <a:stretch>
            <a:fillRect/>
          </a:stretch>
        </p:blipFill>
        <p:spPr>
          <a:xfrm>
            <a:off x="1032981" y="5746403"/>
            <a:ext cx="1892676" cy="699000"/>
          </a:xfrm>
          <a:prstGeom prst="rect">
            <a:avLst/>
          </a:prstGeom>
        </p:spPr>
      </p:pic>
      <p:pic>
        <p:nvPicPr>
          <p:cNvPr id="17" name="Picture 16" descr="A green and white logo&#10;&#10;Description automatically generated">
            <a:extLst>
              <a:ext uri="{FF2B5EF4-FFF2-40B4-BE49-F238E27FC236}">
                <a16:creationId xmlns:a16="http://schemas.microsoft.com/office/drawing/2014/main" id="{ACD42517-B5F5-1063-D832-3031CB8FCC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31994" y="5746403"/>
            <a:ext cx="2971029" cy="659569"/>
          </a:xfrm>
          <a:prstGeom prst="rect">
            <a:avLst/>
          </a:prstGeom>
        </p:spPr>
      </p:pic>
    </p:spTree>
    <p:extLst>
      <p:ext uri="{BB962C8B-B14F-4D97-AF65-F5344CB8AC3E}">
        <p14:creationId xmlns:p14="http://schemas.microsoft.com/office/powerpoint/2010/main" val="699575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6DD95-7497-8F41-3101-F55C25FD8085}"/>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47795F98-3CF6-E2CC-FEFA-2DA23FA3DF8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FCF22CD1-1A30-51E3-7FE7-75CA9033415D}"/>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4F03CE15-ACAC-2B81-BA86-8B52B0F95CE1}"/>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C1D03166-E733-8107-F644-73751F39C0B4}"/>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BDA316ED-DE6E-EDFF-F117-42364E282DFF}"/>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E3E36A2-FE08-478A-78D2-9CA35654963A}"/>
              </a:ext>
            </a:extLst>
          </p:cNvPr>
          <p:cNvSpPr txBox="1"/>
          <p:nvPr/>
        </p:nvSpPr>
        <p:spPr>
          <a:xfrm>
            <a:off x="685800" y="2057400"/>
            <a:ext cx="2011680" cy="109728"/>
          </a:xfrm>
          <a:prstGeom prst="rect">
            <a:avLst/>
          </a:prstGeom>
          <a:solidFill>
            <a:srgbClr val="FF6600"/>
          </a:solidFill>
          <a:ln>
            <a:noFill/>
          </a:ln>
        </p:spPr>
        <p:txBody>
          <a:bodyPr wrap="none">
            <a:spAutoFit/>
          </a:bodyPr>
          <a:lstStyle/>
          <a:p>
            <a:endParaRPr/>
          </a:p>
        </p:txBody>
      </p:sp>
      <p:sp>
        <p:nvSpPr>
          <p:cNvPr id="23" name="TextBox 22">
            <a:extLst>
              <a:ext uri="{FF2B5EF4-FFF2-40B4-BE49-F238E27FC236}">
                <a16:creationId xmlns:a16="http://schemas.microsoft.com/office/drawing/2014/main" id="{DC921DAB-8F23-095C-5E59-70933C672D6D}"/>
              </a:ext>
            </a:extLst>
          </p:cNvPr>
          <p:cNvSpPr txBox="1"/>
          <p:nvPr/>
        </p:nvSpPr>
        <p:spPr>
          <a:xfrm>
            <a:off x="685800" y="2331720"/>
            <a:ext cx="10789920" cy="1477328"/>
          </a:xfrm>
          <a:prstGeom prst="rect">
            <a:avLst/>
          </a:prstGeom>
          <a:noFill/>
          <a:ln>
            <a:noFill/>
          </a:ln>
        </p:spPr>
        <p:txBody>
          <a:bodyPr wrap="square" lIns="0" tIns="0">
            <a:spAutoFit/>
          </a:bodyPr>
          <a:lstStyle/>
          <a:p>
            <a:pPr>
              <a:spcAft>
                <a:spcPts val="600"/>
              </a:spcAft>
            </a:pPr>
            <a:r>
              <a:rPr lang="mi-NZ" sz="4400" b="1" dirty="0">
                <a:solidFill>
                  <a:srgbClr val="004730"/>
                </a:solidFill>
                <a:latin typeface="Aptos Display"/>
              </a:rPr>
              <a:t>Why Micro-credentials</a:t>
            </a:r>
          </a:p>
          <a:p>
            <a:pPr>
              <a:spcAft>
                <a:spcPts val="600"/>
              </a:spcAft>
            </a:pPr>
            <a:r>
              <a:rPr lang="mi-NZ" sz="4400" b="1" dirty="0">
                <a:solidFill>
                  <a:srgbClr val="004730"/>
                </a:solidFill>
                <a:latin typeface="Aptos Display"/>
              </a:rPr>
              <a:t>What are the drivers?</a:t>
            </a:r>
            <a:endParaRPr sz="4400" b="1" dirty="0">
              <a:solidFill>
                <a:srgbClr val="004730"/>
              </a:solidFill>
              <a:latin typeface="Aptos Display"/>
            </a:endParaRPr>
          </a:p>
        </p:txBody>
      </p:sp>
      <p:sp>
        <p:nvSpPr>
          <p:cNvPr id="24" name="TextBox 23">
            <a:extLst>
              <a:ext uri="{FF2B5EF4-FFF2-40B4-BE49-F238E27FC236}">
                <a16:creationId xmlns:a16="http://schemas.microsoft.com/office/drawing/2014/main" id="{C7F953B5-0ED6-B211-6C76-9EA7FA45CA77}"/>
              </a:ext>
            </a:extLst>
          </p:cNvPr>
          <p:cNvSpPr txBox="1"/>
          <p:nvPr/>
        </p:nvSpPr>
        <p:spPr>
          <a:xfrm>
            <a:off x="634769" y="4254017"/>
            <a:ext cx="5857471" cy="969496"/>
          </a:xfrm>
          <a:prstGeom prst="rect">
            <a:avLst/>
          </a:prstGeom>
          <a:noFill/>
          <a:ln>
            <a:noFill/>
          </a:ln>
        </p:spPr>
        <p:txBody>
          <a:bodyPr wrap="square" lIns="0" tIns="0">
            <a:spAutoFit/>
          </a:bodyPr>
          <a:lstStyle/>
          <a:p>
            <a:pPr>
              <a:spcAft>
                <a:spcPts val="600"/>
              </a:spcAft>
            </a:pPr>
            <a:r>
              <a:rPr lang="mi-NZ" sz="2200" b="1" dirty="0">
                <a:solidFill>
                  <a:srgbClr val="004730"/>
                </a:solidFill>
                <a:latin typeface="Aptos Display"/>
              </a:rPr>
              <a:t>Jeremy Baker</a:t>
            </a:r>
            <a:endParaRPr sz="2200" b="1" dirty="0">
              <a:solidFill>
                <a:srgbClr val="004730"/>
              </a:solidFill>
              <a:latin typeface="Aptos Display"/>
            </a:endParaRPr>
          </a:p>
          <a:p>
            <a:pPr>
              <a:spcAft>
                <a:spcPts val="600"/>
              </a:spcAft>
            </a:pPr>
            <a:r>
              <a:rPr lang="mi-NZ" sz="1500" b="0" dirty="0">
                <a:solidFill>
                  <a:srgbClr val="333333"/>
                </a:solidFill>
                <a:latin typeface="Tahoma"/>
              </a:rPr>
              <a:t>Chief Executive </a:t>
            </a:r>
            <a:r>
              <a:rPr sz="1500" b="0" dirty="0">
                <a:solidFill>
                  <a:srgbClr val="333333"/>
                </a:solidFill>
                <a:latin typeface="Tahoma"/>
              </a:rPr>
              <a:t>| </a:t>
            </a:r>
            <a:r>
              <a:rPr lang="en-US" sz="1500" b="0" dirty="0">
                <a:solidFill>
                  <a:srgbClr val="333333"/>
                </a:solidFill>
                <a:latin typeface="Tahoma"/>
              </a:rPr>
              <a:t>VUW-THW Kāpuhipuhi </a:t>
            </a:r>
            <a:r>
              <a:rPr sz="1500" b="0" dirty="0">
                <a:solidFill>
                  <a:srgbClr val="333333"/>
                </a:solidFill>
                <a:latin typeface="Tahoma"/>
              </a:rPr>
              <a:t>Wellington Uni-Professional</a:t>
            </a:r>
          </a:p>
          <a:p>
            <a:pPr>
              <a:spcAft>
                <a:spcPts val="600"/>
              </a:spcAft>
            </a:pPr>
            <a:r>
              <a:rPr lang="mi-NZ" sz="1300" dirty="0">
                <a:solidFill>
                  <a:srgbClr val="FF6600"/>
                </a:solidFill>
                <a:latin typeface="Tahoma"/>
              </a:rPr>
              <a:t>jeremy.baker</a:t>
            </a:r>
            <a:r>
              <a:rPr sz="1300" b="0" dirty="0">
                <a:solidFill>
                  <a:srgbClr val="FF6600"/>
                </a:solidFill>
                <a:latin typeface="Tahoma"/>
              </a:rPr>
              <a:t>@</a:t>
            </a:r>
            <a:r>
              <a:rPr lang="en-US" sz="1300" dirty="0">
                <a:solidFill>
                  <a:srgbClr val="FF6600"/>
                </a:solidFill>
                <a:latin typeface="Tahoma"/>
              </a:rPr>
              <a:t>vuw.ac.nz | 021 377 791</a:t>
            </a:r>
            <a:endParaRPr sz="1300" b="0" dirty="0">
              <a:solidFill>
                <a:srgbClr val="FF6600"/>
              </a:solidFill>
              <a:latin typeface="Tahoma"/>
            </a:endParaRPr>
          </a:p>
        </p:txBody>
      </p:sp>
      <p:sp>
        <p:nvSpPr>
          <p:cNvPr id="26" name="TextBox 25">
            <a:extLst>
              <a:ext uri="{FF2B5EF4-FFF2-40B4-BE49-F238E27FC236}">
                <a16:creationId xmlns:a16="http://schemas.microsoft.com/office/drawing/2014/main" id="{E9AE69D9-1868-0BCB-E869-EE3E81EE9063}"/>
              </a:ext>
            </a:extLst>
          </p:cNvPr>
          <p:cNvSpPr txBox="1"/>
          <p:nvPr/>
        </p:nvSpPr>
        <p:spPr>
          <a:xfrm>
            <a:off x="6492240" y="5596128"/>
            <a:ext cx="4983480" cy="267766"/>
          </a:xfrm>
          <a:prstGeom prst="rect">
            <a:avLst/>
          </a:prstGeom>
          <a:noFill/>
          <a:ln>
            <a:noFill/>
          </a:ln>
        </p:spPr>
        <p:txBody>
          <a:bodyPr wrap="square" lIns="0" tIns="36576">
            <a:spAutoFit/>
          </a:bodyPr>
          <a:lstStyle/>
          <a:p>
            <a:r>
              <a:rPr sz="1200" b="1">
                <a:solidFill>
                  <a:srgbClr val="333333"/>
                </a:solidFill>
                <a:latin typeface="Tahoma"/>
              </a:rPr>
              <a:t>Inaugural Micro-credential Symposium, </a:t>
            </a:r>
            <a:r>
              <a:rPr lang="en-NZ" sz="1200" b="1">
                <a:solidFill>
                  <a:srgbClr val="333333"/>
                </a:solidFill>
                <a:latin typeface="Tahoma"/>
              </a:rPr>
              <a:t>VUW, </a:t>
            </a:r>
            <a:r>
              <a:rPr sz="1200" b="1">
                <a:solidFill>
                  <a:srgbClr val="333333"/>
                </a:solidFill>
                <a:latin typeface="Tahoma"/>
              </a:rPr>
              <a:t>September 2026</a:t>
            </a:r>
          </a:p>
        </p:txBody>
      </p:sp>
      <p:pic>
        <p:nvPicPr>
          <p:cNvPr id="3" name="Picture 2">
            <a:extLst>
              <a:ext uri="{FF2B5EF4-FFF2-40B4-BE49-F238E27FC236}">
                <a16:creationId xmlns:a16="http://schemas.microsoft.com/office/drawing/2014/main" id="{22734B0F-4BB3-864E-8AB5-2C910EA44CE3}"/>
              </a:ext>
            </a:extLst>
          </p:cNvPr>
          <p:cNvPicPr>
            <a:picLocks noChangeAspect="1"/>
          </p:cNvPicPr>
          <p:nvPr/>
        </p:nvPicPr>
        <p:blipFill>
          <a:blip r:embed="rId2"/>
          <a:stretch>
            <a:fillRect/>
          </a:stretch>
        </p:blipFill>
        <p:spPr>
          <a:xfrm>
            <a:off x="6492240" y="1837769"/>
            <a:ext cx="4883807" cy="3662121"/>
          </a:xfrm>
          <a:prstGeom prst="rect">
            <a:avLst/>
          </a:prstGeom>
        </p:spPr>
      </p:pic>
      <p:sp>
        <p:nvSpPr>
          <p:cNvPr id="27"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1943930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783CA-7D3D-45A5-AE18-91E2C0AC64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435766CF-0702-915B-4A62-3C207060D125}"/>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42016A3F-824D-BA89-6D20-E42A900E6453}"/>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D8C4FD8-105E-0E8A-594E-794E12012FF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
        <p:nvSpPr>
          <p:cNvPr id="21" name="Title 1">
            <a:extLst>
              <a:ext uri="{FF2B5EF4-FFF2-40B4-BE49-F238E27FC236}">
                <a16:creationId xmlns:a16="http://schemas.microsoft.com/office/drawing/2014/main" id="{AF5F3E08-8270-5EFD-C0B9-FD1E3459B0C1}"/>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pic>
        <p:nvPicPr>
          <p:cNvPr id="1026" name="Picture 2">
            <a:extLst>
              <a:ext uri="{FF2B5EF4-FFF2-40B4-BE49-F238E27FC236}">
                <a16:creationId xmlns:a16="http://schemas.microsoft.com/office/drawing/2014/main" id="{20D562BD-F878-D659-20BB-6D5ABE93A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9669" y="1406089"/>
            <a:ext cx="6662958" cy="426492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6700673-AD10-4A6C-D228-FED4A8B5AB36}"/>
              </a:ext>
            </a:extLst>
          </p:cNvPr>
          <p:cNvSpPr txBox="1"/>
          <p:nvPr/>
        </p:nvSpPr>
        <p:spPr>
          <a:xfrm>
            <a:off x="601249" y="1517757"/>
            <a:ext cx="6093724" cy="3046988"/>
          </a:xfrm>
          <a:prstGeom prst="rect">
            <a:avLst/>
          </a:prstGeom>
          <a:noFill/>
        </p:spPr>
        <p:txBody>
          <a:bodyPr wrap="square">
            <a:spAutoFit/>
          </a:bodyPr>
          <a:lstStyle/>
          <a:p>
            <a:r>
              <a:rPr lang="en-NZ" sz="3200" b="1" i="0" dirty="0">
                <a:effectLst/>
                <a:latin typeface="Onest"/>
              </a:rPr>
              <a:t>Lifelong Learning</a:t>
            </a:r>
            <a:r>
              <a:rPr lang="en-NZ" sz="3200" b="0" i="0" dirty="0">
                <a:effectLst/>
                <a:latin typeface="Onest"/>
              </a:rPr>
              <a:t> is the continuous development of skills, knowledge, and competencies driven by personal</a:t>
            </a:r>
            <a:r>
              <a:rPr lang="en-NZ" sz="3200" b="0" i="0">
                <a:effectLst/>
                <a:latin typeface="Onest"/>
              </a:rPr>
              <a:t>,</a:t>
            </a:r>
            <a:r>
              <a:rPr lang="en-NZ" sz="3200" b="0" i="0" dirty="0">
                <a:effectLst/>
                <a:latin typeface="Onest"/>
              </a:rPr>
              <a:t> professional or </a:t>
            </a:r>
            <a:r>
              <a:rPr lang="en-NZ" sz="3200" b="0" i="0">
                <a:effectLst/>
                <a:latin typeface="Onest"/>
              </a:rPr>
              <a:t>community</a:t>
            </a:r>
            <a:r>
              <a:rPr lang="en-NZ" sz="3200" b="0" i="0" dirty="0">
                <a:effectLst/>
                <a:latin typeface="Onest"/>
              </a:rPr>
              <a:t> goals, occurring across all stages of life.</a:t>
            </a:r>
            <a:endParaRPr lang="en-US" sz="3200" dirty="0"/>
          </a:p>
        </p:txBody>
      </p:sp>
      <p:cxnSp>
        <p:nvCxnSpPr>
          <p:cNvPr id="13" name="Straight Connector 12">
            <a:extLst>
              <a:ext uri="{FF2B5EF4-FFF2-40B4-BE49-F238E27FC236}">
                <a16:creationId xmlns:a16="http://schemas.microsoft.com/office/drawing/2014/main" id="{B00DE427-E408-E334-F689-8FFC479102F9}"/>
              </a:ext>
            </a:extLst>
          </p:cNvPr>
          <p:cNvCxnSpPr>
            <a:cxnSpLocks/>
          </p:cNvCxnSpPr>
          <p:nvPr/>
        </p:nvCxnSpPr>
        <p:spPr>
          <a:xfrm flipH="1">
            <a:off x="388307" y="4531290"/>
            <a:ext cx="5463853" cy="0"/>
          </a:xfrm>
          <a:prstGeom prst="line">
            <a:avLst/>
          </a:prstGeom>
          <a:ln w="13970">
            <a:solidFill>
              <a:schemeClr val="bg1">
                <a:lumMod val="65000"/>
              </a:schemeClr>
            </a:solidFill>
          </a:ln>
          <a:effectLst>
            <a:outerShdw sx="63000" sy="63000" algn="ctr"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8" name="Hexagon 7">
            <a:extLst>
              <a:ext uri="{FF2B5EF4-FFF2-40B4-BE49-F238E27FC236}">
                <a16:creationId xmlns:a16="http://schemas.microsoft.com/office/drawing/2014/main" id="{C320B818-BB06-7F5E-8C1D-2FA9F110C8F1}"/>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3C201B-24F6-AAE9-4129-9750EF7B880C}"/>
              </a:ext>
            </a:extLst>
          </p:cNvPr>
          <p:cNvSpPr txBox="1">
            <a:spLocks/>
          </p:cNvSpPr>
          <p:nvPr/>
        </p:nvSpPr>
        <p:spPr>
          <a:xfrm>
            <a:off x="513032" y="348881"/>
            <a:ext cx="10687884"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Lifelong learning</a:t>
            </a:r>
            <a:endParaRPr lang="en-US" sz="3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33704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 name="Hexagon 7">
            <a:extLst>
              <a:ext uri="{FF2B5EF4-FFF2-40B4-BE49-F238E27FC236}">
                <a16:creationId xmlns:a16="http://schemas.microsoft.com/office/drawing/2014/main" id="{C320B818-BB06-7F5E-8C1D-2FA9F110C8F1}"/>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 name="Straight Connector 5">
            <a:extLst>
              <a:ext uri="{FF2B5EF4-FFF2-40B4-BE49-F238E27FC236}">
                <a16:creationId xmlns:a16="http://schemas.microsoft.com/office/drawing/2014/main" id="{0D8C4FD8-105E-0E8A-594E-794E12012FF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110" name="Hexagon 9">
            <a:extLst>
              <a:ext uri="{FF2B5EF4-FFF2-40B4-BE49-F238E27FC236}">
                <a16:creationId xmlns:a16="http://schemas.microsoft.com/office/drawing/2014/main" id="{42016A3F-824D-BA89-6D20-E42A900E6453}"/>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Hexagon 8">
            <a:extLst>
              <a:ext uri="{FF2B5EF4-FFF2-40B4-BE49-F238E27FC236}">
                <a16:creationId xmlns:a16="http://schemas.microsoft.com/office/drawing/2014/main" id="{435766CF-0702-915B-4A62-3C207060D125}"/>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ECB670-78A3-C723-30E9-4CF8F344332F}"/>
              </a:ext>
            </a:extLst>
          </p:cNvPr>
          <p:cNvSpPr>
            <a:spLocks noGrp="1"/>
          </p:cNvSpPr>
          <p:nvPr>
            <p:ph type="title"/>
          </p:nvPr>
        </p:nvSpPr>
        <p:spPr>
          <a:xfrm>
            <a:off x="513032" y="348881"/>
            <a:ext cx="10687884" cy="411810"/>
          </a:xfrm>
        </p:spPr>
        <p:txBody>
          <a:bodyPr wrap="square">
            <a:normAutofit fontScale="90000"/>
          </a:bodyPr>
          <a:lstStyle/>
          <a:p>
            <a:r>
              <a:rPr lang="en-US" sz="3200">
                <a:solidFill>
                  <a:srgbClr val="004730"/>
                </a:solidFill>
                <a:latin typeface="Tahoma"/>
              </a:rPr>
              <a:t>Why Micro-credentials?</a:t>
            </a:r>
          </a:p>
        </p:txBody>
      </p:sp>
      <p:sp>
        <p:nvSpPr>
          <p:cNvPr id="3" name="Content Placeholder 2">
            <a:extLst>
              <a:ext uri="{FF2B5EF4-FFF2-40B4-BE49-F238E27FC236}">
                <a16:creationId xmlns:a16="http://schemas.microsoft.com/office/drawing/2014/main" id="{E4F6F791-3086-1689-289D-F2AEB5DB9761}"/>
              </a:ext>
            </a:extLst>
          </p:cNvPr>
          <p:cNvSpPr>
            <a:spLocks noGrp="1"/>
          </p:cNvSpPr>
          <p:nvPr>
            <p:ph idx="1"/>
          </p:nvPr>
        </p:nvSpPr>
        <p:spPr>
          <a:xfrm>
            <a:off x="713232" y="1645920"/>
            <a:ext cx="5166360" cy="4480560"/>
          </a:xfrm>
        </p:spPr>
        <p:txBody>
          <a:bodyPr wrap="square" lIns="73152" rIns="73152"/>
          <a:lstStyle/>
          <a:p>
            <a:pPr>
              <a:lnSpc>
                <a:spcPct val="112000"/>
              </a:lnSpc>
              <a:spcAft>
                <a:spcPts val="2400"/>
              </a:spcAft>
              <a:buNone/>
            </a:pPr>
            <a:r>
              <a:rPr lang="en-NZ" sz="2300" b="1">
                <a:solidFill>
                  <a:srgbClr val="004730"/>
                </a:solidFill>
                <a:latin typeface="Tahoma"/>
              </a:rPr>
              <a:t>Changes in our demography</a:t>
            </a:r>
          </a:p>
          <a:p>
            <a:pPr>
              <a:lnSpc>
                <a:spcPct val="112000"/>
              </a:lnSpc>
              <a:spcAft>
                <a:spcPts val="2000"/>
              </a:spcAft>
            </a:pPr>
            <a:r>
              <a:rPr lang="en-NZ" sz="2200" b="0">
                <a:solidFill>
                  <a:srgbClr val="242424"/>
                </a:solidFill>
                <a:latin typeface="Tahoma"/>
              </a:rPr>
              <a:t>Fewer school leavers</a:t>
            </a:r>
          </a:p>
          <a:p>
            <a:pPr>
              <a:lnSpc>
                <a:spcPct val="112000"/>
              </a:lnSpc>
              <a:spcAft>
                <a:spcPts val="2000"/>
              </a:spcAft>
            </a:pPr>
            <a:r>
              <a:rPr lang="en-NZ" sz="2200" b="0">
                <a:solidFill>
                  <a:srgbClr val="242424"/>
                </a:solidFill>
                <a:latin typeface="Tahoma"/>
              </a:rPr>
              <a:t>People living and working longer</a:t>
            </a:r>
          </a:p>
          <a:p>
            <a:pPr>
              <a:lnSpc>
                <a:spcPct val="112000"/>
              </a:lnSpc>
              <a:spcAft>
                <a:spcPts val="2000"/>
              </a:spcAft>
            </a:pPr>
            <a:r>
              <a:rPr lang="en-NZ" sz="2200" b="0">
                <a:solidFill>
                  <a:srgbClr val="242424"/>
                </a:solidFill>
                <a:latin typeface="Tahoma"/>
              </a:rPr>
              <a:t>More Māori, Pacific people and migrants</a:t>
            </a:r>
          </a:p>
        </p:txBody>
      </p:sp>
      <p:sp>
        <p:nvSpPr>
          <p:cNvPr id="200" name="Workplace drivers">
            <a:extLst>
              <a:ext uri="{FF2B5EF4-FFF2-40B4-BE49-F238E27FC236}">
                <a16:creationId xmlns:a16="http://schemas.microsoft.com/office/drawing/2014/main" id="{E4F6F791-3086-1689-289D-F2AEB5DB9761}"/>
              </a:ext>
            </a:extLst>
          </p:cNvPr>
          <p:cNvSpPr>
            <a:spLocks noGrp="1"/>
          </p:cNvSpPr>
          <p:nvPr>
            <p:ph idx="1"/>
          </p:nvPr>
        </p:nvSpPr>
        <p:spPr>
          <a:xfrm>
            <a:off x="6217920" y="1645920"/>
            <a:ext cx="5166360" cy="4480560"/>
          </a:xfrm>
        </p:spPr>
        <p:txBody>
          <a:bodyPr wrap="square" lIns="73152" rIns="73152" anchor="t"/>
          <a:lstStyle/>
          <a:p>
            <a:pPr marL="0" indent="0">
              <a:lnSpc>
                <a:spcPct val="112000"/>
              </a:lnSpc>
              <a:spcAft>
                <a:spcPts val="2400"/>
              </a:spcAft>
              <a:buNone/>
            </a:pPr>
            <a:r>
              <a:rPr sz="2300" b="1">
                <a:solidFill>
                  <a:srgbClr val="004730"/>
                </a:solidFill>
                <a:latin typeface="Tahoma"/>
              </a:rPr>
              <a:t>Changes in our workplaces</a:t>
            </a:r>
            <a:endParaRPr lang="en-NZ" sz="2300" b="1">
              <a:solidFill>
                <a:srgbClr val="004730"/>
              </a:solidFill>
              <a:latin typeface="Tahoma"/>
            </a:endParaRPr>
          </a:p>
          <a:p>
            <a:pPr>
              <a:lnSpc>
                <a:spcPct val="112000"/>
              </a:lnSpc>
              <a:spcAft>
                <a:spcPts val="2000"/>
              </a:spcAft>
            </a:pPr>
            <a:r>
              <a:rPr sz="2200" b="0">
                <a:solidFill>
                  <a:srgbClr val="242424"/>
                </a:solidFill>
                <a:latin typeface="Tahoma"/>
              </a:rPr>
              <a:t>Fluid and flexible careers, many role changes</a:t>
            </a:r>
            <a:endParaRPr lang="en-NZ" sz="2200" b="0">
              <a:solidFill>
                <a:srgbClr val="242424"/>
              </a:solidFill>
              <a:latin typeface="Tahoma"/>
            </a:endParaRPr>
          </a:p>
          <a:p>
            <a:pPr>
              <a:lnSpc>
                <a:spcPct val="112000"/>
              </a:lnSpc>
              <a:spcAft>
                <a:spcPts val="2000"/>
              </a:spcAft>
            </a:pPr>
            <a:r>
              <a:rPr sz="2200" b="0">
                <a:solidFill>
                  <a:srgbClr val="242424"/>
                </a:solidFill>
                <a:latin typeface="Tahoma"/>
              </a:rPr>
              <a:t>Contractual and short-term jobs</a:t>
            </a:r>
            <a:endParaRPr lang="en-NZ" sz="2200" b="0">
              <a:solidFill>
                <a:srgbClr val="242424"/>
              </a:solidFill>
              <a:latin typeface="Tahoma"/>
            </a:endParaRPr>
          </a:p>
          <a:p>
            <a:pPr>
              <a:lnSpc>
                <a:spcPct val="112000"/>
              </a:lnSpc>
              <a:spcAft>
                <a:spcPts val="2000"/>
              </a:spcAft>
            </a:pPr>
            <a:r>
              <a:rPr sz="2200" b="0">
                <a:solidFill>
                  <a:srgbClr val="242424"/>
                </a:solidFill>
                <a:latin typeface="Tahoma"/>
              </a:rPr>
              <a:t>Industry change, restructuring and downsizing</a:t>
            </a:r>
            <a:endParaRPr lang="en-NZ" sz="2200" b="0">
              <a:solidFill>
                <a:srgbClr val="242424"/>
              </a:solidFill>
              <a:latin typeface="Tahoma"/>
            </a:endParaRPr>
          </a:p>
          <a:p>
            <a:pPr>
              <a:lnSpc>
                <a:spcPct val="112000"/>
              </a:lnSpc>
              <a:spcAft>
                <a:spcPts val="2000"/>
              </a:spcAft>
            </a:pPr>
            <a:r>
              <a:rPr sz="2200" b="0">
                <a:solidFill>
                  <a:srgbClr val="242424"/>
                </a:solidFill>
                <a:latin typeface="Tahoma"/>
              </a:rPr>
              <a:t>Automation and AI</a:t>
            </a:r>
            <a:endParaRPr lang="en-NZ" sz="2200" b="0">
              <a:solidFill>
                <a:srgbClr val="242424"/>
              </a:solidFill>
              <a:latin typeface="Tahoma"/>
            </a:endParaRPr>
          </a:p>
        </p:txBody>
      </p:sp>
      <p:sp>
        <p:nvSpPr>
          <p:cNvPr id="201"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136160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37648-7D4B-B6DA-5994-1E092386173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5336990-3EFD-BF52-9941-D21531A51ABC}"/>
              </a:ext>
            </a:extLst>
          </p:cNvPr>
          <p:cNvPicPr>
            <a:picLocks noChangeAspect="1"/>
          </p:cNvPicPr>
          <p:nvPr/>
        </p:nvPicPr>
        <p:blipFill>
          <a:blip r:embed="rId3"/>
          <a:srcRect t="7308"/>
          <a:stretch>
            <a:fillRect/>
          </a:stretch>
        </p:blipFill>
        <p:spPr>
          <a:xfrm>
            <a:off x="410646" y="1939250"/>
            <a:ext cx="6155254" cy="2986314"/>
          </a:xfrm>
          <a:prstGeom prst="rect">
            <a:avLst/>
          </a:prstGeom>
        </p:spPr>
      </p:pic>
      <p:sp>
        <p:nvSpPr>
          <p:cNvPr id="8" name="Hexagon 7">
            <a:extLst>
              <a:ext uri="{FF2B5EF4-FFF2-40B4-BE49-F238E27FC236}">
                <a16:creationId xmlns:a16="http://schemas.microsoft.com/office/drawing/2014/main" id="{7BDA44A3-E36A-85F1-D5C5-F81B49BE12CE}"/>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3B77E817-0AEF-238F-ED9C-1CC7C042FA0B}"/>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9CA9388D-3D3B-2790-1C9F-6BA855B73F0A}"/>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F4D53C09-4952-7343-1C32-4292B31E0D83}"/>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5" name="Title 1">
            <a:extLst>
              <a:ext uri="{FF2B5EF4-FFF2-40B4-BE49-F238E27FC236}">
                <a16:creationId xmlns:a16="http://schemas.microsoft.com/office/drawing/2014/main" id="{0914F40C-CE19-EBD9-2149-B4825CCE4122}"/>
              </a:ext>
            </a:extLst>
          </p:cNvPr>
          <p:cNvSpPr txBox="1">
            <a:spLocks/>
          </p:cNvSpPr>
          <p:nvPr/>
        </p:nvSpPr>
        <p:spPr>
          <a:xfrm>
            <a:off x="575849" y="436906"/>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7" name="Title 1">
            <a:extLst>
              <a:ext uri="{FF2B5EF4-FFF2-40B4-BE49-F238E27FC236}">
                <a16:creationId xmlns:a16="http://schemas.microsoft.com/office/drawing/2014/main" id="{01FBFF23-C126-C75C-34DA-5C59CE4C7B13}"/>
              </a:ext>
            </a:extLst>
          </p:cNvPr>
          <p:cNvSpPr txBox="1">
            <a:spLocks/>
          </p:cNvSpPr>
          <p:nvPr/>
        </p:nvSpPr>
        <p:spPr>
          <a:xfrm>
            <a:off x="575849" y="1085647"/>
            <a:ext cx="10828751" cy="846788"/>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To prepare for scarily close demographic shifts in New Zealand (The future of formal learning is </a:t>
            </a:r>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increasingly</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in the workforce)</a:t>
            </a:r>
          </a:p>
        </p:txBody>
      </p:sp>
      <p:sp>
        <p:nvSpPr>
          <p:cNvPr id="10" name="Hexagon 9">
            <a:extLst>
              <a:ext uri="{FF2B5EF4-FFF2-40B4-BE49-F238E27FC236}">
                <a16:creationId xmlns:a16="http://schemas.microsoft.com/office/drawing/2014/main" id="{83C3C4C2-5061-AD41-491D-57824F9F5369}"/>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B23100B-4525-0C0E-69C6-A121C3B512ED}"/>
              </a:ext>
            </a:extLst>
          </p:cNvPr>
          <p:cNvPicPr>
            <a:picLocks noChangeAspect="1"/>
          </p:cNvPicPr>
          <p:nvPr/>
        </p:nvPicPr>
        <p:blipFill>
          <a:blip r:embed="rId4"/>
          <a:srcRect t="7308"/>
          <a:stretch>
            <a:fillRect/>
          </a:stretch>
        </p:blipFill>
        <p:spPr>
          <a:xfrm>
            <a:off x="6096001" y="1966959"/>
            <a:ext cx="6248400" cy="2955750"/>
          </a:xfrm>
          <a:prstGeom prst="rect">
            <a:avLst/>
          </a:prstGeom>
        </p:spPr>
      </p:pic>
      <p:sp>
        <p:nvSpPr>
          <p:cNvPr id="13" name="TextBox 12">
            <a:extLst>
              <a:ext uri="{FF2B5EF4-FFF2-40B4-BE49-F238E27FC236}">
                <a16:creationId xmlns:a16="http://schemas.microsoft.com/office/drawing/2014/main" id="{D6B1AD98-FDB7-D4F9-A565-954D80A1FB5C}"/>
              </a:ext>
            </a:extLst>
          </p:cNvPr>
          <p:cNvSpPr txBox="1"/>
          <p:nvPr/>
        </p:nvSpPr>
        <p:spPr>
          <a:xfrm>
            <a:off x="8483558" y="4851276"/>
            <a:ext cx="1473285" cy="400110"/>
          </a:xfrm>
          <a:prstGeom prst="rect">
            <a:avLst/>
          </a:prstGeom>
          <a:noFill/>
        </p:spPr>
        <p:txBody>
          <a:bodyPr wrap="square">
            <a:spAutoFit/>
          </a:bodyPr>
          <a:lstStyle/>
          <a:p>
            <a:pPr algn="ctr"/>
            <a:r>
              <a:rPr lang="en-NZ" sz="2000" i="0" dirty="0">
                <a:solidFill>
                  <a:srgbClr val="414042"/>
                </a:solidFill>
                <a:effectLst/>
                <a:latin typeface="Tahoma" panose="020B0604030504040204" pitchFamily="34" charset="0"/>
                <a:ea typeface="Tahoma" panose="020B0604030504040204" pitchFamily="34" charset="0"/>
                <a:cs typeface="Tahoma" panose="020B0604030504040204" pitchFamily="34" charset="0"/>
              </a:rPr>
              <a:t>Primary</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4" name="TextBox 13">
            <a:extLst>
              <a:ext uri="{FF2B5EF4-FFF2-40B4-BE49-F238E27FC236}">
                <a16:creationId xmlns:a16="http://schemas.microsoft.com/office/drawing/2014/main" id="{397921AE-4D46-64F4-519D-53E58FFF785A}"/>
              </a:ext>
            </a:extLst>
          </p:cNvPr>
          <p:cNvSpPr txBox="1"/>
          <p:nvPr/>
        </p:nvSpPr>
        <p:spPr>
          <a:xfrm>
            <a:off x="2788836" y="4851276"/>
            <a:ext cx="1775460" cy="400110"/>
          </a:xfrm>
          <a:prstGeom prst="rect">
            <a:avLst/>
          </a:prstGeom>
          <a:noFill/>
        </p:spPr>
        <p:txBody>
          <a:bodyPr wrap="square">
            <a:spAutoFit/>
          </a:bodyPr>
          <a:lstStyle/>
          <a:p>
            <a:pPr algn="ctr"/>
            <a:r>
              <a:rPr lang="en-NZ" sz="2000" i="0" dirty="0">
                <a:solidFill>
                  <a:srgbClr val="414042"/>
                </a:solidFill>
                <a:effectLst/>
                <a:latin typeface="Tahoma" panose="020B0604030504040204" pitchFamily="34" charset="0"/>
                <a:ea typeface="Tahoma" panose="020B0604030504040204" pitchFamily="34" charset="0"/>
                <a:cs typeface="Tahoma" panose="020B0604030504040204" pitchFamily="34" charset="0"/>
              </a:rPr>
              <a:t>Secondary</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4FB80793-94BE-C3B1-D733-B995F4F1F572}"/>
              </a:ext>
            </a:extLst>
          </p:cNvPr>
          <p:cNvSpPr txBox="1"/>
          <p:nvPr/>
        </p:nvSpPr>
        <p:spPr>
          <a:xfrm>
            <a:off x="501346" y="6557375"/>
            <a:ext cx="8522461" cy="246221"/>
          </a:xfrm>
          <a:prstGeom prst="rect">
            <a:avLst/>
          </a:prstGeom>
          <a:noFill/>
        </p:spPr>
        <p:txBody>
          <a:bodyPr wrap="square">
            <a:spAutoFit/>
          </a:bodyPr>
          <a:lstStyle/>
          <a:p>
            <a:r>
              <a:rPr lang="en-US" sz="1000" dirty="0">
                <a:latin typeface="Tahoma" panose="020B0604030504040204" pitchFamily="34" charset="0"/>
                <a:ea typeface="Tahoma" panose="020B0604030504040204" pitchFamily="34" charset="0"/>
                <a:cs typeface="Tahoma" panose="020B0604030504040204" pitchFamily="34" charset="0"/>
              </a:rPr>
              <a:t>https://</a:t>
            </a:r>
            <a:r>
              <a:rPr lang="en-US" sz="1000" dirty="0" err="1">
                <a:latin typeface="Tahoma" panose="020B0604030504040204" pitchFamily="34" charset="0"/>
                <a:ea typeface="Tahoma" panose="020B0604030504040204" pitchFamily="34" charset="0"/>
                <a:cs typeface="Tahoma" panose="020B0604030504040204" pitchFamily="34" charset="0"/>
              </a:rPr>
              <a:t>www.educationcounts.govt.nz</a:t>
            </a:r>
            <a:r>
              <a:rPr lang="en-US" sz="1000" dirty="0">
                <a:latin typeface="Tahoma" panose="020B0604030504040204" pitchFamily="34" charset="0"/>
                <a:ea typeface="Tahoma" panose="020B0604030504040204" pitchFamily="34" charset="0"/>
                <a:cs typeface="Tahoma" panose="020B0604030504040204" pitchFamily="34" charset="0"/>
              </a:rPr>
              <a:t>/statistics/national-school-roll-projection</a:t>
            </a:r>
          </a:p>
        </p:txBody>
      </p:sp>
      <p:pic>
        <p:nvPicPr>
          <p:cNvPr id="2" name="Picture 1">
            <a:extLst>
              <a:ext uri="{FF2B5EF4-FFF2-40B4-BE49-F238E27FC236}">
                <a16:creationId xmlns:a16="http://schemas.microsoft.com/office/drawing/2014/main" id="{AFF1F15C-F3E0-563F-45D8-36F6E9AEF973}"/>
              </a:ext>
            </a:extLst>
          </p:cNvPr>
          <p:cNvPicPr>
            <a:picLocks noChangeAspect="1"/>
          </p:cNvPicPr>
          <p:nvPr/>
        </p:nvPicPr>
        <p:blipFill>
          <a:blip r:embed="rId5"/>
          <a:srcRect/>
          <a:stretch/>
        </p:blipFill>
        <p:spPr>
          <a:xfrm>
            <a:off x="1591657" y="5424917"/>
            <a:ext cx="4157277" cy="806636"/>
          </a:xfrm>
          <a:prstGeom prst="rect">
            <a:avLst/>
          </a:prstGeom>
        </p:spPr>
      </p:pic>
      <p:pic>
        <p:nvPicPr>
          <p:cNvPr id="15" name="Picture 14">
            <a:extLst>
              <a:ext uri="{FF2B5EF4-FFF2-40B4-BE49-F238E27FC236}">
                <a16:creationId xmlns:a16="http://schemas.microsoft.com/office/drawing/2014/main" id="{2F1185AE-0298-A350-76F7-5B83C18CE829}"/>
              </a:ext>
            </a:extLst>
          </p:cNvPr>
          <p:cNvPicPr>
            <a:picLocks noChangeAspect="1"/>
          </p:cNvPicPr>
          <p:nvPr/>
        </p:nvPicPr>
        <p:blipFill>
          <a:blip r:embed="rId6"/>
          <a:stretch>
            <a:fillRect/>
          </a:stretch>
        </p:blipFill>
        <p:spPr>
          <a:xfrm>
            <a:off x="7080707" y="5258177"/>
            <a:ext cx="3886200" cy="1384281"/>
          </a:xfrm>
          <a:prstGeom prst="rect">
            <a:avLst/>
          </a:prstGeom>
        </p:spPr>
      </p:pic>
      <p:cxnSp>
        <p:nvCxnSpPr>
          <p:cNvPr id="18" name="Straight Connector 17">
            <a:extLst>
              <a:ext uri="{FF2B5EF4-FFF2-40B4-BE49-F238E27FC236}">
                <a16:creationId xmlns:a16="http://schemas.microsoft.com/office/drawing/2014/main" id="{D753C298-AA6A-139E-21FB-BEE81707FAC5}"/>
              </a:ext>
            </a:extLst>
          </p:cNvPr>
          <p:cNvCxnSpPr>
            <a:cxnSpLocks/>
          </p:cNvCxnSpPr>
          <p:nvPr/>
        </p:nvCxnSpPr>
        <p:spPr>
          <a:xfrm>
            <a:off x="4657344" y="2225911"/>
            <a:ext cx="0" cy="1779161"/>
          </a:xfrm>
          <a:prstGeom prst="line">
            <a:avLst/>
          </a:prstGeom>
          <a:ln>
            <a:solidFill>
              <a:schemeClr val="accent2">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99B311C-B6F3-58E5-6DB7-745988D5D0E3}"/>
              </a:ext>
            </a:extLst>
          </p:cNvPr>
          <p:cNvCxnSpPr>
            <a:cxnSpLocks/>
          </p:cNvCxnSpPr>
          <p:nvPr/>
        </p:nvCxnSpPr>
        <p:spPr>
          <a:xfrm>
            <a:off x="4657344" y="2725046"/>
            <a:ext cx="1347216" cy="0"/>
          </a:xfrm>
          <a:prstGeom prst="line">
            <a:avLst/>
          </a:prstGeom>
          <a:ln>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2A2FE0A-08C8-937B-9BED-EE40F7C8F50A}"/>
              </a:ext>
            </a:extLst>
          </p:cNvPr>
          <p:cNvSpPr txBox="1"/>
          <p:nvPr/>
        </p:nvSpPr>
        <p:spPr>
          <a:xfrm>
            <a:off x="5033174" y="2695025"/>
            <a:ext cx="721672" cy="276999"/>
          </a:xfrm>
          <a:prstGeom prst="rect">
            <a:avLst/>
          </a:prstGeom>
          <a:noFill/>
        </p:spPr>
        <p:txBody>
          <a:bodyPr wrap="none" rtlCol="0">
            <a:spAutoFit/>
          </a:bodyPr>
          <a:lstStyle/>
          <a:p>
            <a:r>
              <a:rPr lang="en-US" sz="1200" dirty="0"/>
              <a:t>- 17,000</a:t>
            </a:r>
          </a:p>
        </p:txBody>
      </p:sp>
      <p:cxnSp>
        <p:nvCxnSpPr>
          <p:cNvPr id="26" name="Straight Connector 25">
            <a:extLst>
              <a:ext uri="{FF2B5EF4-FFF2-40B4-BE49-F238E27FC236}">
                <a16:creationId xmlns:a16="http://schemas.microsoft.com/office/drawing/2014/main" id="{36D7A337-A8C3-2F78-25D5-757985AD0279}"/>
              </a:ext>
            </a:extLst>
          </p:cNvPr>
          <p:cNvCxnSpPr>
            <a:cxnSpLocks/>
          </p:cNvCxnSpPr>
          <p:nvPr/>
        </p:nvCxnSpPr>
        <p:spPr>
          <a:xfrm>
            <a:off x="10259568" y="2432304"/>
            <a:ext cx="0" cy="1572767"/>
          </a:xfrm>
          <a:prstGeom prst="line">
            <a:avLst/>
          </a:prstGeom>
          <a:ln>
            <a:solidFill>
              <a:schemeClr val="accent2">
                <a:lumMod val="40000"/>
                <a:lumOff val="60000"/>
              </a:schemeClr>
            </a:solidFill>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A4BEDA3-85D8-4E88-3E2C-BEBCD731740D}"/>
              </a:ext>
            </a:extLst>
          </p:cNvPr>
          <p:cNvCxnSpPr>
            <a:cxnSpLocks/>
          </p:cNvCxnSpPr>
          <p:nvPr/>
        </p:nvCxnSpPr>
        <p:spPr>
          <a:xfrm>
            <a:off x="10259568" y="3216299"/>
            <a:ext cx="1694867" cy="0"/>
          </a:xfrm>
          <a:prstGeom prst="line">
            <a:avLst/>
          </a:prstGeom>
          <a:ln>
            <a:solidFill>
              <a:schemeClr val="accent2">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A2C61B1E-DAE3-F3D0-BB9B-66EF5C95E25B}"/>
              </a:ext>
            </a:extLst>
          </p:cNvPr>
          <p:cNvSpPr txBox="1"/>
          <p:nvPr/>
        </p:nvSpPr>
        <p:spPr>
          <a:xfrm>
            <a:off x="10831375" y="3213444"/>
            <a:ext cx="721672" cy="276999"/>
          </a:xfrm>
          <a:prstGeom prst="rect">
            <a:avLst/>
          </a:prstGeom>
          <a:noFill/>
        </p:spPr>
        <p:txBody>
          <a:bodyPr wrap="none" rtlCol="0">
            <a:spAutoFit/>
          </a:bodyPr>
          <a:lstStyle/>
          <a:p>
            <a:r>
              <a:rPr lang="en-US" sz="1200" dirty="0"/>
              <a:t>- 33,000</a:t>
            </a:r>
          </a:p>
        </p:txBody>
      </p:sp>
      <p:sp>
        <p:nvSpPr>
          <p:cNvPr id="34"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122772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F70A9-73FE-1134-C93A-FFE76BAA07AC}"/>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D0A58B65-97F5-9371-6BBC-E187B01CF2CC}"/>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1E5927A9-B07C-15AB-3D7E-89CE6830C476}"/>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F6DD3C80-7049-3414-5AFA-533ED142138C}"/>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7AAF9B6-59BF-EF01-E995-14F063D6EA4D}"/>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5" name="Title 1">
            <a:extLst>
              <a:ext uri="{FF2B5EF4-FFF2-40B4-BE49-F238E27FC236}">
                <a16:creationId xmlns:a16="http://schemas.microsoft.com/office/drawing/2014/main" id="{A2E849B8-89F8-6C60-9331-8B67763B336C}"/>
              </a:ext>
            </a:extLst>
          </p:cNvPr>
          <p:cNvSpPr txBox="1">
            <a:spLocks/>
          </p:cNvSpPr>
          <p:nvPr/>
        </p:nvSpPr>
        <p:spPr>
          <a:xfrm>
            <a:off x="575849" y="436906"/>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7" name="Title 1">
            <a:extLst>
              <a:ext uri="{FF2B5EF4-FFF2-40B4-BE49-F238E27FC236}">
                <a16:creationId xmlns:a16="http://schemas.microsoft.com/office/drawing/2014/main" id="{383D9871-607F-E2AA-3CC2-820B50752CCB}"/>
              </a:ext>
            </a:extLst>
          </p:cNvPr>
          <p:cNvSpPr txBox="1">
            <a:spLocks/>
          </p:cNvSpPr>
          <p:nvPr/>
        </p:nvSpPr>
        <p:spPr>
          <a:xfrm>
            <a:off x="575849" y="1085647"/>
            <a:ext cx="10828751" cy="786486"/>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To provide a </a:t>
            </a:r>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formalised</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life-long learning approach to support demographic shifts in New Zealand</a:t>
            </a:r>
          </a:p>
        </p:txBody>
      </p:sp>
      <p:sp>
        <p:nvSpPr>
          <p:cNvPr id="10" name="Hexagon 9">
            <a:extLst>
              <a:ext uri="{FF2B5EF4-FFF2-40B4-BE49-F238E27FC236}">
                <a16:creationId xmlns:a16="http://schemas.microsoft.com/office/drawing/2014/main" id="{45688F6A-6E06-E523-6C47-9FFEB1582B46}"/>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E887A8B-7C32-5C34-91D7-FF6F2283CF5F}"/>
              </a:ext>
            </a:extLst>
          </p:cNvPr>
          <p:cNvPicPr>
            <a:picLocks noChangeAspect="1"/>
          </p:cNvPicPr>
          <p:nvPr/>
        </p:nvPicPr>
        <p:blipFill>
          <a:blip r:embed="rId3"/>
          <a:stretch>
            <a:fillRect/>
          </a:stretch>
        </p:blipFill>
        <p:spPr>
          <a:xfrm>
            <a:off x="403979" y="2023861"/>
            <a:ext cx="11788021" cy="4511859"/>
          </a:xfrm>
          <a:prstGeom prst="rect">
            <a:avLst/>
          </a:prstGeom>
        </p:spPr>
      </p:pic>
      <p:sp>
        <p:nvSpPr>
          <p:cNvPr id="12" name="TextBox 11">
            <a:extLst>
              <a:ext uri="{FF2B5EF4-FFF2-40B4-BE49-F238E27FC236}">
                <a16:creationId xmlns:a16="http://schemas.microsoft.com/office/drawing/2014/main" id="{3EC260B2-DE5D-4F11-9E41-ACAC3A984A98}"/>
              </a:ext>
            </a:extLst>
          </p:cNvPr>
          <p:cNvSpPr txBox="1"/>
          <p:nvPr/>
        </p:nvSpPr>
        <p:spPr>
          <a:xfrm>
            <a:off x="575849" y="6572820"/>
            <a:ext cx="9982200" cy="246221"/>
          </a:xfrm>
          <a:prstGeom prst="rect">
            <a:avLst/>
          </a:prstGeom>
          <a:noFill/>
        </p:spPr>
        <p:txBody>
          <a:bodyPr wrap="square">
            <a:spAutoFit/>
          </a:bodyPr>
          <a:lstStyle/>
          <a:p>
            <a:r>
              <a:rPr lang="en-US" sz="1000" dirty="0">
                <a:latin typeface="Tahoma" panose="020B0604030504040204" pitchFamily="34" charset="0"/>
                <a:ea typeface="Tahoma" panose="020B0604030504040204" pitchFamily="34" charset="0"/>
                <a:cs typeface="Tahoma" panose="020B0604030504040204" pitchFamily="34" charset="0"/>
              </a:rPr>
              <a:t>https://</a:t>
            </a:r>
            <a:r>
              <a:rPr lang="en-US" sz="1000" dirty="0" err="1">
                <a:latin typeface="Tahoma" panose="020B0604030504040204" pitchFamily="34" charset="0"/>
                <a:ea typeface="Tahoma" panose="020B0604030504040204" pitchFamily="34" charset="0"/>
                <a:cs typeface="Tahoma" panose="020B0604030504040204" pitchFamily="34" charset="0"/>
              </a:rPr>
              <a:t>www.stats.govt.nz</a:t>
            </a:r>
            <a:r>
              <a:rPr lang="en-US" sz="1000" dirty="0">
                <a:latin typeface="Tahoma" panose="020B0604030504040204" pitchFamily="34" charset="0"/>
                <a:ea typeface="Tahoma" panose="020B0604030504040204" pitchFamily="34" charset="0"/>
                <a:cs typeface="Tahoma" panose="020B0604030504040204" pitchFamily="34" charset="0"/>
              </a:rPr>
              <a:t>/information-releases/national-population-projections-2024base2078/</a:t>
            </a:r>
          </a:p>
        </p:txBody>
      </p:sp>
      <p:cxnSp>
        <p:nvCxnSpPr>
          <p:cNvPr id="11" name="Straight Connector 10">
            <a:extLst>
              <a:ext uri="{FF2B5EF4-FFF2-40B4-BE49-F238E27FC236}">
                <a16:creationId xmlns:a16="http://schemas.microsoft.com/office/drawing/2014/main" id="{DCF6B911-917F-9A6B-4A11-8A4B1D72082E}"/>
              </a:ext>
            </a:extLst>
          </p:cNvPr>
          <p:cNvCxnSpPr>
            <a:cxnSpLocks/>
          </p:cNvCxnSpPr>
          <p:nvPr/>
        </p:nvCxnSpPr>
        <p:spPr>
          <a:xfrm>
            <a:off x="8438920" y="3249976"/>
            <a:ext cx="0" cy="517793"/>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414831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00243-7213-C2F9-A3B5-8B5D49E08F6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9D57039-5D19-EB3D-F34F-216FA507BC6B}"/>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A07F91ED-3995-6EB6-688C-28D31AE17F4B}"/>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7" name="TextBox 6">
            <a:extLst>
              <a:ext uri="{FF2B5EF4-FFF2-40B4-BE49-F238E27FC236}">
                <a16:creationId xmlns:a16="http://schemas.microsoft.com/office/drawing/2014/main" id="{46E09088-1A40-5218-7BCF-AC3EC5B0C41C}"/>
              </a:ext>
            </a:extLst>
          </p:cNvPr>
          <p:cNvSpPr txBox="1"/>
          <p:nvPr/>
        </p:nvSpPr>
        <p:spPr>
          <a:xfrm>
            <a:off x="601249" y="1619780"/>
            <a:ext cx="4501662" cy="4985980"/>
          </a:xfrm>
          <a:prstGeom prst="rect">
            <a:avLst/>
          </a:prstGeom>
          <a:noFill/>
        </p:spPr>
        <p:txBody>
          <a:bodyPr wrap="square">
            <a:spAutoFit/>
          </a:bodyPr>
          <a:lstStyle/>
          <a:p>
            <a:r>
              <a:rPr lang="en-NZ" b="0" i="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“In what seems a legacy of the Industrial Revolution, most people’s lives are divided into three stages:</a:t>
            </a:r>
          </a:p>
          <a:p>
            <a:pPr marL="285750" indent="-285750">
              <a:buFont typeface="Arial" panose="020B0604020202020204" pitchFamily="34" charset="0"/>
              <a:buChar char="•"/>
            </a:pPr>
            <a:r>
              <a:rPr lang="en-NZ" b="0" i="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roughly two decades of education, </a:t>
            </a:r>
          </a:p>
          <a:p>
            <a:pPr marL="285750" indent="-285750">
              <a:buFont typeface="Arial" panose="020B0604020202020204" pitchFamily="34" charset="0"/>
              <a:buChar char="•"/>
            </a:pPr>
            <a:r>
              <a:rPr lang="en-NZ" b="0" i="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four decades of employment and </a:t>
            </a:r>
          </a:p>
          <a:p>
            <a:pPr marL="285750" indent="-285750">
              <a:buFont typeface="Arial" panose="020B0604020202020204" pitchFamily="34" charset="0"/>
              <a:buChar char="•"/>
            </a:pPr>
            <a:r>
              <a:rPr lang="en-NZ" b="0" i="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one to two decades of retirement. </a:t>
            </a:r>
          </a:p>
          <a:p>
            <a:endParaRPr lang="en-NZ">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r>
              <a:rPr lang="en-NZ" b="0" i="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We need a new model better-suited to centenary life spans during which people might be in the labour market for an added 20 to 40 years — and not simply for economic reasons, but because their relationship to work has changed.” </a:t>
            </a:r>
          </a:p>
          <a:p>
            <a:endParaRPr lang="en-NZ" dirty="0">
              <a:solidFill>
                <a:srgbClr val="000000"/>
              </a:solidFill>
              <a:latin typeface="AkkuratLLWeb"/>
            </a:endParaRPr>
          </a:p>
          <a:p>
            <a:r>
              <a:rPr lang="en-NZ" sz="1500" dirty="0">
                <a:solidFill>
                  <a:srgbClr val="000000"/>
                </a:solidFill>
                <a:latin typeface="AkkuratLLWeb"/>
              </a:rPr>
              <a:t>WEF – </a:t>
            </a:r>
            <a:r>
              <a:rPr lang="en-NZ" sz="1500" dirty="0">
                <a:hlinkClick r:id="rId3"/>
              </a:rPr>
              <a:t>Why we must plan lifelong learning for a generation that will live past 100</a:t>
            </a:r>
            <a:endParaRPr lang="en-NZ" sz="1500" dirty="0"/>
          </a:p>
          <a:p>
            <a:endParaRPr lang="en-US" dirty="0"/>
          </a:p>
        </p:txBody>
      </p:sp>
      <p:pic>
        <p:nvPicPr>
          <p:cNvPr id="16" name="Picture 15">
            <a:extLst>
              <a:ext uri="{FF2B5EF4-FFF2-40B4-BE49-F238E27FC236}">
                <a16:creationId xmlns:a16="http://schemas.microsoft.com/office/drawing/2014/main" id="{0CCC8DFF-CF76-7E6B-8A57-D43778338D48}"/>
              </a:ext>
            </a:extLst>
          </p:cNvPr>
          <p:cNvPicPr>
            <a:picLocks noChangeAspect="1"/>
          </p:cNvPicPr>
          <p:nvPr/>
        </p:nvPicPr>
        <p:blipFill>
          <a:blip r:embed="rId4"/>
          <a:stretch>
            <a:fillRect/>
          </a:stretch>
        </p:blipFill>
        <p:spPr>
          <a:xfrm>
            <a:off x="5371362" y="1311892"/>
            <a:ext cx="6404955" cy="5546108"/>
          </a:xfrm>
          <a:prstGeom prst="rect">
            <a:avLst/>
          </a:prstGeom>
        </p:spPr>
      </p:pic>
      <p:sp>
        <p:nvSpPr>
          <p:cNvPr id="2" name="Hexagon 1">
            <a:extLst>
              <a:ext uri="{FF2B5EF4-FFF2-40B4-BE49-F238E27FC236}">
                <a16:creationId xmlns:a16="http://schemas.microsoft.com/office/drawing/2014/main" id="{F0CC8619-F02E-8356-E928-8E70E3FBADF7}"/>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13A806BA-A123-624E-EEF1-6C0DE015B123}"/>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60CB6330-BFE3-71E9-B8AD-836124896C9C}"/>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3DBC574-2516-C9B0-2E41-E419E686A8A8}"/>
              </a:ext>
            </a:extLst>
          </p:cNvPr>
          <p:cNvSpPr txBox="1">
            <a:spLocks/>
          </p:cNvSpPr>
          <p:nvPr/>
        </p:nvSpPr>
        <p:spPr>
          <a:xfrm>
            <a:off x="560735" y="324920"/>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9" name="Title 1">
            <a:extLst>
              <a:ext uri="{FF2B5EF4-FFF2-40B4-BE49-F238E27FC236}">
                <a16:creationId xmlns:a16="http://schemas.microsoft.com/office/drawing/2014/main" id="{D3E157B4-F0F8-6F6B-A159-6D7346558C7B}"/>
              </a:ext>
            </a:extLst>
          </p:cNvPr>
          <p:cNvSpPr txBox="1">
            <a:spLocks/>
          </p:cNvSpPr>
          <p:nvPr/>
        </p:nvSpPr>
        <p:spPr>
          <a:xfrm>
            <a:off x="560735" y="973661"/>
            <a:ext cx="10828751"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With an older population staying in work longer as lifespans increase.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354996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7CF34-AB1B-524D-0D4C-7A84394DCCB0}"/>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0FF2FED-4801-7341-F2C3-29B6E2282A04}"/>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CFEEAC4D-04A0-8B06-7923-85EC75209C75}"/>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7" name="Title 1">
            <a:extLst>
              <a:ext uri="{FF2B5EF4-FFF2-40B4-BE49-F238E27FC236}">
                <a16:creationId xmlns:a16="http://schemas.microsoft.com/office/drawing/2014/main" id="{1D1FA421-67A9-49C1-363F-E24CCA06B153}"/>
              </a:ext>
            </a:extLst>
          </p:cNvPr>
          <p:cNvSpPr txBox="1">
            <a:spLocks/>
          </p:cNvSpPr>
          <p:nvPr/>
        </p:nvSpPr>
        <p:spPr>
          <a:xfrm>
            <a:off x="575849" y="436906"/>
            <a:ext cx="10713284"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2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0242" name="Picture 2">
            <a:extLst>
              <a:ext uri="{FF2B5EF4-FFF2-40B4-BE49-F238E27FC236}">
                <a16:creationId xmlns:a16="http://schemas.microsoft.com/office/drawing/2014/main" id="{F33964DF-1C71-9DD4-2590-99184759AD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4615" y="1365930"/>
            <a:ext cx="6575751" cy="5404727"/>
          </a:xfrm>
          <a:prstGeom prst="rect">
            <a:avLst/>
          </a:prstGeom>
          <a:noFill/>
          <a:extLst>
            <a:ext uri="{909E8E84-426E-40DD-AFC4-6F175D3DCCD1}">
              <a14:hiddenFill xmlns:a14="http://schemas.microsoft.com/office/drawing/2010/main">
                <a:solidFill>
                  <a:srgbClr val="FFFFFF"/>
                </a:solidFill>
              </a14:hiddenFill>
            </a:ext>
          </a:extLst>
        </p:spPr>
      </p:pic>
      <p:sp>
        <p:nvSpPr>
          <p:cNvPr id="2" name="Hexagon 1">
            <a:extLst>
              <a:ext uri="{FF2B5EF4-FFF2-40B4-BE49-F238E27FC236}">
                <a16:creationId xmlns:a16="http://schemas.microsoft.com/office/drawing/2014/main" id="{0FB949D3-4EEE-2B06-5168-C9F3B8844BD2}"/>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exagon 2">
            <a:extLst>
              <a:ext uri="{FF2B5EF4-FFF2-40B4-BE49-F238E27FC236}">
                <a16:creationId xmlns:a16="http://schemas.microsoft.com/office/drawing/2014/main" id="{C2AEB8A9-4F83-9C98-36FE-71641E668B9A}"/>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BF620AA1-66CF-A0DD-1976-E25402F46442}"/>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2336AC53-461F-60B2-EEEC-AAEBE9F896B1}"/>
              </a:ext>
            </a:extLst>
          </p:cNvPr>
          <p:cNvSpPr txBox="1">
            <a:spLocks/>
          </p:cNvSpPr>
          <p:nvPr/>
        </p:nvSpPr>
        <p:spPr>
          <a:xfrm>
            <a:off x="560735" y="324920"/>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9" name="Title 1">
            <a:extLst>
              <a:ext uri="{FF2B5EF4-FFF2-40B4-BE49-F238E27FC236}">
                <a16:creationId xmlns:a16="http://schemas.microsoft.com/office/drawing/2014/main" id="{A3172FD5-A60D-34F7-03D8-0F102852CFD9}"/>
              </a:ext>
            </a:extLst>
          </p:cNvPr>
          <p:cNvSpPr txBox="1">
            <a:spLocks/>
          </p:cNvSpPr>
          <p:nvPr/>
        </p:nvSpPr>
        <p:spPr>
          <a:xfrm>
            <a:off x="560735" y="973661"/>
            <a:ext cx="10828751" cy="91022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Our workplaces and sectors</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will be continuously disrupted by </a:t>
            </a:r>
            <a:r>
              <a:rPr lang="en-US" sz="2400" b="1" dirty="0">
                <a:solidFill>
                  <a:schemeClr val="tx1"/>
                </a:solidFill>
                <a:latin typeface="Tahoma" panose="020B0604030504040204" pitchFamily="34" charset="0"/>
                <a:ea typeface="Tahoma" panose="020B0604030504040204" pitchFamily="34" charset="0"/>
                <a:cs typeface="Tahoma" panose="020B0604030504040204" pitchFamily="34" charset="0"/>
              </a:rPr>
              <a:t>digital, economic, and geopolitical change. </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a:t>
            </a:r>
          </a:p>
        </p:txBody>
      </p:sp>
      <p:sp>
        <p:nvSpPr>
          <p:cNvPr id="10243"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4"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400774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7A474-DFB2-576A-B207-E0D1EB79A0F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B3F6B63-7B77-0B10-BBC5-63F664ABEE47}"/>
              </a:ext>
            </a:extLst>
          </p:cNvPr>
          <p:cNvPicPr>
            <a:picLocks noChangeAspect="1"/>
          </p:cNvPicPr>
          <p:nvPr/>
        </p:nvPicPr>
        <p:blipFill>
          <a:blip r:embed="rId2"/>
          <a:stretch>
            <a:fillRect/>
          </a:stretch>
        </p:blipFill>
        <p:spPr>
          <a:xfrm>
            <a:off x="5068480" y="1293262"/>
            <a:ext cx="7122729" cy="5588411"/>
          </a:xfrm>
          <a:prstGeom prst="rect">
            <a:avLst/>
          </a:prstGeom>
        </p:spPr>
      </p:pic>
      <p:cxnSp>
        <p:nvCxnSpPr>
          <p:cNvPr id="6" name="Straight Connector 5">
            <a:extLst>
              <a:ext uri="{FF2B5EF4-FFF2-40B4-BE49-F238E27FC236}">
                <a16:creationId xmlns:a16="http://schemas.microsoft.com/office/drawing/2014/main" id="{949BCDFE-1192-1272-B05C-AC0F5BBA6AF0}"/>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A738D1B9-FA0C-9D4E-54B3-798CE489C9C8}"/>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3" name="TextBox 2">
            <a:extLst>
              <a:ext uri="{FF2B5EF4-FFF2-40B4-BE49-F238E27FC236}">
                <a16:creationId xmlns:a16="http://schemas.microsoft.com/office/drawing/2014/main" id="{2505713B-20D1-BBBD-44F4-825AEF0EB364}"/>
              </a:ext>
            </a:extLst>
          </p:cNvPr>
          <p:cNvSpPr txBox="1"/>
          <p:nvPr/>
        </p:nvSpPr>
        <p:spPr>
          <a:xfrm>
            <a:off x="634602" y="1846161"/>
            <a:ext cx="4187583" cy="4939814"/>
          </a:xfrm>
          <a:prstGeom prst="rect">
            <a:avLst/>
          </a:prstGeom>
          <a:noFill/>
        </p:spPr>
        <p:txBody>
          <a:bodyPr wrap="square" lIns="91440" tIns="45720" rIns="91440" bIns="45720" anchor="t">
            <a:spAutoFit/>
          </a:bodyPr>
          <a:lstStyle/>
          <a:p>
            <a:r>
              <a:rPr lang="en-NZ" sz="2000" b="0" i="0" dirty="0">
                <a:effectLst/>
                <a:latin typeface="Noto Sans"/>
                <a:ea typeface="Noto Sans"/>
                <a:cs typeface="Noto Sans"/>
              </a:rPr>
              <a:t>“</a:t>
            </a:r>
            <a:r>
              <a:rPr lang="en-NZ" sz="2000" dirty="0"/>
              <a:t>The world of work is changing. Digitalisation, globalisation and population ageing are having a profound impact on the type and quality of jobs that are available and the skills needed to perform them. The extent to which individuals, firms and economies can reap the benefits from these changes will depend critically on the readiness of adult learning systems to help people develop and maintain relevant skills over their working careers.”</a:t>
            </a:r>
            <a:r>
              <a:rPr lang="en-NZ" sz="2000" b="0" i="0" dirty="0">
                <a:effectLst/>
                <a:latin typeface="Noto Sans"/>
                <a:ea typeface="Noto Sans"/>
                <a:cs typeface="Noto Sans"/>
              </a:rPr>
              <a:t> </a:t>
            </a:r>
            <a:r>
              <a:rPr lang="en-NZ" sz="2000" dirty="0">
                <a:latin typeface="Noto Sans"/>
                <a:ea typeface="Noto Sans"/>
                <a:cs typeface="Noto Sans"/>
              </a:rPr>
              <a:t> </a:t>
            </a:r>
            <a:endParaRPr lang="en-NZ" sz="2000" b="0" i="0" dirty="0">
              <a:effectLst/>
              <a:latin typeface="Noto Sans"/>
              <a:ea typeface="Noto Sans"/>
              <a:cs typeface="Noto Sans"/>
            </a:endParaRPr>
          </a:p>
          <a:p>
            <a:endParaRPr lang="en-NZ" sz="2000" dirty="0">
              <a:latin typeface="Noto Sans" panose="020B0502040504020204" pitchFamily="34" charset="0"/>
            </a:endParaRPr>
          </a:p>
          <a:p>
            <a:r>
              <a:rPr lang="en-NZ" sz="1500" dirty="0">
                <a:latin typeface="Noto Sans" panose="020B0502040504020204" pitchFamily="34" charset="0"/>
                <a:hlinkClick r:id="rId3"/>
              </a:rPr>
              <a:t>OECD Priorities for Lifelong Learning</a:t>
            </a:r>
            <a:endParaRPr lang="en-US" sz="1500" dirty="0"/>
          </a:p>
        </p:txBody>
      </p:sp>
      <p:sp>
        <p:nvSpPr>
          <p:cNvPr id="5" name="Title 1">
            <a:extLst>
              <a:ext uri="{FF2B5EF4-FFF2-40B4-BE49-F238E27FC236}">
                <a16:creationId xmlns:a16="http://schemas.microsoft.com/office/drawing/2014/main" id="{CDE78381-2B99-6D85-A08C-17BC0B9C9A64}"/>
              </a:ext>
            </a:extLst>
          </p:cNvPr>
          <p:cNvSpPr txBox="1">
            <a:spLocks/>
          </p:cNvSpPr>
          <p:nvPr/>
        </p:nvSpPr>
        <p:spPr>
          <a:xfrm>
            <a:off x="567055" y="322280"/>
            <a:ext cx="10722078"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2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Hexagon 1">
            <a:extLst>
              <a:ext uri="{FF2B5EF4-FFF2-40B4-BE49-F238E27FC236}">
                <a16:creationId xmlns:a16="http://schemas.microsoft.com/office/drawing/2014/main" id="{A250261B-B27F-A95B-0C75-3B4B6E5C35AE}"/>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10E29CCB-3780-B457-2816-6BCA29D0B622}"/>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Hexagon 11">
            <a:extLst>
              <a:ext uri="{FF2B5EF4-FFF2-40B4-BE49-F238E27FC236}">
                <a16:creationId xmlns:a16="http://schemas.microsoft.com/office/drawing/2014/main" id="{F6334C0D-7BE7-FCF8-F2AF-BFDBC950C87C}"/>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0E8ED82B-A932-8E6C-FE7A-F0E261591E8E}"/>
              </a:ext>
            </a:extLst>
          </p:cNvPr>
          <p:cNvSpPr txBox="1">
            <a:spLocks/>
          </p:cNvSpPr>
          <p:nvPr/>
        </p:nvSpPr>
        <p:spPr>
          <a:xfrm>
            <a:off x="560735" y="324920"/>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9" name="Title 1">
            <a:extLst>
              <a:ext uri="{FF2B5EF4-FFF2-40B4-BE49-F238E27FC236}">
                <a16:creationId xmlns:a16="http://schemas.microsoft.com/office/drawing/2014/main" id="{E72B0897-30E7-D146-EF34-65F77CE291A2}"/>
              </a:ext>
            </a:extLst>
          </p:cNvPr>
          <p:cNvSpPr txBox="1">
            <a:spLocks/>
          </p:cNvSpPr>
          <p:nvPr/>
        </p:nvSpPr>
        <p:spPr>
          <a:xfrm>
            <a:off x="560735" y="973661"/>
            <a:ext cx="10828751"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We need to start taking this seriously now to serve a future lifelong learning eco-system in Aotearoa New Zealand.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559151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783CA-7D3D-45A5-AE18-91E2C0AC64CC}"/>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C320B818-BB06-7F5E-8C1D-2FA9F110C8F1}"/>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435766CF-0702-915B-4A62-3C207060D125}"/>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42016A3F-824D-BA89-6D20-E42A900E6453}"/>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0D8C4FD8-105E-0E8A-594E-794E12012FF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AF5F3E08-8270-5EFD-C0B9-FD1E3459B0C1}"/>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pic>
        <p:nvPicPr>
          <p:cNvPr id="2" name="Picture 4" descr="What skills will you need in 2030? | A.M. Aditya posted on the topic |  LinkedIn">
            <a:extLst>
              <a:ext uri="{FF2B5EF4-FFF2-40B4-BE49-F238E27FC236}">
                <a16:creationId xmlns:a16="http://schemas.microsoft.com/office/drawing/2014/main" id="{D2D600BF-0074-8C1C-4CA0-ED15686DD7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046" t="4820" r="7692" b="6710"/>
          <a:stretch>
            <a:fillRect/>
          </a:stretch>
        </p:blipFill>
        <p:spPr bwMode="auto">
          <a:xfrm>
            <a:off x="3354210" y="887804"/>
            <a:ext cx="7085756" cy="570087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9C1FE5B-0315-DE29-527A-FE445D6B2D71}"/>
              </a:ext>
            </a:extLst>
          </p:cNvPr>
          <p:cNvSpPr txBox="1">
            <a:spLocks/>
          </p:cNvSpPr>
          <p:nvPr/>
        </p:nvSpPr>
        <p:spPr>
          <a:xfrm>
            <a:off x="601249" y="1103400"/>
            <a:ext cx="2919191" cy="292877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They are an agile solution to building personal or workplace skills as they are needed without the need for </a:t>
            </a:r>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long-form</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study</a:t>
            </a:r>
          </a:p>
        </p:txBody>
      </p:sp>
      <p:sp>
        <p:nvSpPr>
          <p:cNvPr id="5" name="Title 1">
            <a:extLst>
              <a:ext uri="{FF2B5EF4-FFF2-40B4-BE49-F238E27FC236}">
                <a16:creationId xmlns:a16="http://schemas.microsoft.com/office/drawing/2014/main" id="{B0075762-BE82-1495-E655-09082B2A758E}"/>
              </a:ext>
            </a:extLst>
          </p:cNvPr>
          <p:cNvSpPr txBox="1">
            <a:spLocks/>
          </p:cNvSpPr>
          <p:nvPr/>
        </p:nvSpPr>
        <p:spPr>
          <a:xfrm>
            <a:off x="575849" y="436906"/>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320115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9BBCC-C272-C8C0-377E-FDEC8BF401E3}"/>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6884AA5F-4D68-BCF0-110F-711403CB722D}"/>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4DE65D58-4562-161A-714B-02F550B11EF5}"/>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12025776-2531-0B82-1BBA-5EDF081A5885}"/>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A1E3AAEA-0A38-3E06-49DD-912CB2D9E540}"/>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5" name="Title 1">
            <a:extLst>
              <a:ext uri="{FF2B5EF4-FFF2-40B4-BE49-F238E27FC236}">
                <a16:creationId xmlns:a16="http://schemas.microsoft.com/office/drawing/2014/main" id="{3288B58E-966E-6548-2D4E-D4E1D1D5D879}"/>
              </a:ext>
            </a:extLst>
          </p:cNvPr>
          <p:cNvSpPr txBox="1">
            <a:spLocks/>
          </p:cNvSpPr>
          <p:nvPr/>
        </p:nvSpPr>
        <p:spPr>
          <a:xfrm>
            <a:off x="575849" y="436906"/>
            <a:ext cx="6188895"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Why Micro-Credentials? </a:t>
            </a:r>
          </a:p>
        </p:txBody>
      </p:sp>
      <p:sp>
        <p:nvSpPr>
          <p:cNvPr id="7" name="Title 1">
            <a:extLst>
              <a:ext uri="{FF2B5EF4-FFF2-40B4-BE49-F238E27FC236}">
                <a16:creationId xmlns:a16="http://schemas.microsoft.com/office/drawing/2014/main" id="{194F32CA-6116-1223-3FED-7C819B47941A}"/>
              </a:ext>
            </a:extLst>
          </p:cNvPr>
          <p:cNvSpPr txBox="1">
            <a:spLocks/>
          </p:cNvSpPr>
          <p:nvPr/>
        </p:nvSpPr>
        <p:spPr>
          <a:xfrm>
            <a:off x="575849" y="1085647"/>
            <a:ext cx="3208751" cy="2638054"/>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For </a:t>
            </a:r>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organisations</a:t>
            </a: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 or individuals to design capability pathways that are</a:t>
            </a:r>
            <a:r>
              <a:rPr lang="en-US" sz="2400">
                <a:solidFill>
                  <a:schemeClr val="tx1"/>
                </a:solidFill>
                <a:latin typeface="Tahoma" panose="020B0604030504040204" pitchFamily="34" charset="0"/>
                <a:ea typeface="Tahoma" panose="020B0604030504040204" pitchFamily="34" charset="0"/>
                <a:cs typeface="Tahoma" panose="020B0604030504040204" pitchFamily="34" charset="0"/>
              </a:rPr>
              <a:t>:</a:t>
            </a:r>
          </a:p>
          <a:p>
            <a:pPr marL="342900" indent="-342900">
              <a:buFontTx/>
              <a:buChar char="-"/>
            </a:pP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sector relevant and</a:t>
            </a:r>
            <a:endParaRPr 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buFontTx/>
              <a:buChar char="-"/>
            </a:pPr>
            <a:r>
              <a:rPr lang="en-US" sz="2400" dirty="0">
                <a:solidFill>
                  <a:schemeClr val="tx1"/>
                </a:solidFill>
                <a:latin typeface="Tahoma" panose="020B0604030504040204" pitchFamily="34" charset="0"/>
                <a:ea typeface="Tahoma" panose="020B0604030504040204" pitchFamily="34" charset="0"/>
                <a:cs typeface="Tahoma" panose="020B0604030504040204" pitchFamily="34" charset="0"/>
              </a:rPr>
              <a:t>transferable to other learning contexts </a:t>
            </a:r>
            <a:endParaRPr lang="en-US" sz="24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1" name="Picture 10">
            <a:extLst>
              <a:ext uri="{FF2B5EF4-FFF2-40B4-BE49-F238E27FC236}">
                <a16:creationId xmlns:a16="http://schemas.microsoft.com/office/drawing/2014/main" id="{A195768B-B8BA-0BDE-1EFA-635726BFA8B6}"/>
              </a:ext>
            </a:extLst>
          </p:cNvPr>
          <p:cNvPicPr>
            <a:picLocks noChangeAspect="1"/>
          </p:cNvPicPr>
          <p:nvPr/>
        </p:nvPicPr>
        <p:blipFill>
          <a:blip r:embed="rId2"/>
          <a:srcRect b="11701"/>
          <a:stretch>
            <a:fillRect/>
          </a:stretch>
        </p:blipFill>
        <p:spPr>
          <a:xfrm>
            <a:off x="3893860" y="1098251"/>
            <a:ext cx="6850217" cy="5028229"/>
          </a:xfrm>
          <a:prstGeom prst="rect">
            <a:avLst/>
          </a:prstGeom>
        </p:spPr>
      </p:pic>
      <p:sp>
        <p:nvSpPr>
          <p:cNvPr id="10" name="Hexagon 9">
            <a:extLst>
              <a:ext uri="{FF2B5EF4-FFF2-40B4-BE49-F238E27FC236}">
                <a16:creationId xmlns:a16="http://schemas.microsoft.com/office/drawing/2014/main" id="{89BF50BA-753F-38D6-F678-7A9F0267FEC9}"/>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9BEB0231-87FF-A818-C522-D1162CA2C986}"/>
              </a:ext>
            </a:extLst>
          </p:cNvPr>
          <p:cNvSpPr txBox="1"/>
          <p:nvPr/>
        </p:nvSpPr>
        <p:spPr>
          <a:xfrm>
            <a:off x="601249" y="6557375"/>
            <a:ext cx="3076792" cy="246221"/>
          </a:xfrm>
          <a:prstGeom prst="rect">
            <a:avLst/>
          </a:prstGeom>
          <a:noFill/>
        </p:spPr>
        <p:txBody>
          <a:bodyPr wrap="square">
            <a:spAutoFit/>
          </a:bodyPr>
          <a:lstStyle/>
          <a:p>
            <a:r>
              <a:rPr lang="en-US" sz="1000" dirty="0">
                <a:solidFill>
                  <a:schemeClr val="bg1"/>
                </a:solidFill>
                <a:latin typeface="Tahoma" panose="020B0604030504040204" pitchFamily="34" charset="0"/>
                <a:ea typeface="Tahoma" panose="020B0604030504040204" pitchFamily="34" charset="0"/>
                <a:cs typeface="Tahoma" panose="020B0604030504040204" pitchFamily="34" charset="0"/>
                <a:hlinkClick r:id="rId3"/>
              </a:rPr>
              <a:t>https://</a:t>
            </a:r>
            <a:r>
              <a:rPr lang="en-US" sz="1000" dirty="0" err="1">
                <a:solidFill>
                  <a:schemeClr val="bg1"/>
                </a:solidFill>
                <a:latin typeface="Tahoma" panose="020B0604030504040204" pitchFamily="34" charset="0"/>
                <a:ea typeface="Tahoma" panose="020B0604030504040204" pitchFamily="34" charset="0"/>
                <a:cs typeface="Tahoma" panose="020B0604030504040204" pitchFamily="34" charset="0"/>
                <a:hlinkClick r:id="rId3"/>
              </a:rPr>
              <a:t>www.mmu.edu.my</a:t>
            </a:r>
            <a:r>
              <a:rPr lang="en-US" sz="1000" dirty="0">
                <a:solidFill>
                  <a:schemeClr val="bg1"/>
                </a:solidFill>
                <a:latin typeface="Tahoma" panose="020B0604030504040204" pitchFamily="34" charset="0"/>
                <a:ea typeface="Tahoma" panose="020B0604030504040204" pitchFamily="34" charset="0"/>
                <a:cs typeface="Tahoma" panose="020B0604030504040204" pitchFamily="34" charset="0"/>
                <a:hlinkClick r:id="rId3"/>
              </a:rPr>
              <a:t>/</a:t>
            </a:r>
            <a:r>
              <a:rPr lang="en-US" sz="1000" dirty="0" err="1">
                <a:solidFill>
                  <a:schemeClr val="bg1"/>
                </a:solidFill>
                <a:latin typeface="Tahoma" panose="020B0604030504040204" pitchFamily="34" charset="0"/>
                <a:ea typeface="Tahoma" panose="020B0604030504040204" pitchFamily="34" charset="0"/>
                <a:cs typeface="Tahoma" panose="020B0604030504040204" pitchFamily="34" charset="0"/>
                <a:hlinkClick r:id="rId3"/>
              </a:rPr>
              <a:t>microcredential</a:t>
            </a:r>
            <a:r>
              <a:rPr lang="en-US" sz="1000" dirty="0">
                <a:solidFill>
                  <a:schemeClr val="bg1"/>
                </a:solidFill>
                <a:latin typeface="Tahoma" panose="020B0604030504040204" pitchFamily="34" charset="0"/>
                <a:ea typeface="Tahoma" panose="020B0604030504040204" pitchFamily="34" charset="0"/>
                <a:cs typeface="Tahoma" panose="020B0604030504040204" pitchFamily="34" charset="0"/>
                <a:hlinkClick r:id="rId3"/>
              </a:rPr>
              <a:t>/#</a:t>
            </a:r>
            <a:r>
              <a:rPr lang="en-US" sz="1000" dirty="0" err="1">
                <a:solidFill>
                  <a:schemeClr val="bg1"/>
                </a:solidFill>
                <a:latin typeface="Tahoma" panose="020B0604030504040204" pitchFamily="34" charset="0"/>
                <a:ea typeface="Tahoma" panose="020B0604030504040204" pitchFamily="34" charset="0"/>
                <a:cs typeface="Tahoma" panose="020B0604030504040204" pitchFamily="34" charset="0"/>
                <a:hlinkClick r:id="rId3"/>
              </a:rPr>
              <a:t>mba</a:t>
            </a:r>
            <a:endParaRPr lang="en-US" sz="10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31364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5560-495A-BB9F-309C-5F842FC3537E}"/>
              </a:ext>
            </a:extLst>
          </p:cNvPr>
          <p:cNvSpPr>
            <a:spLocks noGrp="1"/>
          </p:cNvSpPr>
          <p:nvPr>
            <p:ph type="title"/>
          </p:nvPr>
        </p:nvSpPr>
        <p:spPr>
          <a:xfrm>
            <a:off x="513032" y="348880"/>
            <a:ext cx="10687884" cy="618679"/>
          </a:xfrm>
        </p:spPr>
        <p:txBody>
          <a:bodyPr wrap="square">
            <a:normAutofit/>
          </a:bodyPr>
          <a:lstStyle/>
          <a:p>
            <a:pPr>
              <a:spcBef>
                <a:spcPts val="0"/>
              </a:spcBef>
              <a:spcAft>
                <a:spcPts val="0"/>
              </a:spcAft>
            </a:pPr>
            <a:r>
              <a:rPr lang="en-US" sz="3200" b="0">
                <a:solidFill>
                  <a:srgbClr val="004730"/>
                </a:solidFill>
                <a:latin typeface="Tahoma"/>
              </a:rPr>
              <a:t>Micro-credentials enable:</a:t>
            </a:r>
          </a:p>
        </p:txBody>
      </p:sp>
      <p:sp>
        <p:nvSpPr>
          <p:cNvPr id="3" name="Content Placeholder 2">
            <a:extLst>
              <a:ext uri="{FF2B5EF4-FFF2-40B4-BE49-F238E27FC236}">
                <a16:creationId xmlns:a16="http://schemas.microsoft.com/office/drawing/2014/main" id="{DBAC7C25-1766-1D2C-0E39-920345377307}"/>
              </a:ext>
            </a:extLst>
          </p:cNvPr>
          <p:cNvSpPr>
            <a:spLocks noGrp="1"/>
          </p:cNvSpPr>
          <p:nvPr>
            <p:ph idx="1"/>
          </p:nvPr>
        </p:nvSpPr>
        <p:spPr>
          <a:xfrm>
            <a:off x="731520" y="1105786"/>
            <a:ext cx="10652760" cy="5112134"/>
          </a:xfrm>
        </p:spPr>
        <p:txBody>
          <a:bodyPr wrap="square">
            <a:normAutofit/>
          </a:bodyPr>
          <a:lstStyle/>
          <a:p>
            <a:pPr>
              <a:lnSpc>
                <a:spcPct val="112000"/>
              </a:lnSpc>
              <a:spcBef>
                <a:spcPts val="0"/>
              </a:spcBef>
              <a:spcAft>
                <a:spcPts val="1700"/>
              </a:spcAft>
            </a:pPr>
            <a:r>
              <a:rPr lang="en-US" sz="2400" b="0">
                <a:solidFill>
                  <a:srgbClr val="242424"/>
                </a:solidFill>
                <a:latin typeface="Tahoma"/>
              </a:rPr>
              <a:t>more flexibility and options</a:t>
            </a:r>
          </a:p>
          <a:p>
            <a:pPr>
              <a:lnSpc>
                <a:spcPct val="112000"/>
              </a:lnSpc>
              <a:spcBef>
                <a:spcPts val="0"/>
              </a:spcBef>
              <a:spcAft>
                <a:spcPts val="1700"/>
              </a:spcAft>
            </a:pPr>
            <a:r>
              <a:rPr lang="en-US" sz="2400" b="0">
                <a:solidFill>
                  <a:srgbClr val="242424"/>
                </a:solidFill>
                <a:latin typeface="Tahoma"/>
              </a:rPr>
              <a:t>people to get the skills they need</a:t>
            </a:r>
          </a:p>
          <a:p>
            <a:pPr>
              <a:lnSpc>
                <a:spcPct val="112000"/>
              </a:lnSpc>
              <a:spcBef>
                <a:spcPts val="0"/>
              </a:spcBef>
              <a:spcAft>
                <a:spcPts val="1700"/>
              </a:spcAft>
            </a:pPr>
            <a:r>
              <a:rPr lang="en-US" sz="2400" b="0">
                <a:solidFill>
                  <a:srgbClr val="242424"/>
                </a:solidFill>
                <a:latin typeface="Tahoma"/>
              </a:rPr>
              <a:t>stronger recognition of specific skill sets</a:t>
            </a:r>
          </a:p>
          <a:p>
            <a:pPr>
              <a:lnSpc>
                <a:spcPct val="112000"/>
              </a:lnSpc>
              <a:spcBef>
                <a:spcPts val="0"/>
              </a:spcBef>
              <a:spcAft>
                <a:spcPts val="1700"/>
              </a:spcAft>
            </a:pPr>
            <a:r>
              <a:rPr lang="en-US" sz="2400" b="0">
                <a:solidFill>
                  <a:srgbClr val="242424"/>
                </a:solidFill>
                <a:latin typeface="Tahoma"/>
              </a:rPr>
              <a:t>recognition of existing skills and skills gained</a:t>
            </a:r>
          </a:p>
          <a:p>
            <a:pPr>
              <a:lnSpc>
                <a:spcPct val="112000"/>
              </a:lnSpc>
              <a:spcBef>
                <a:spcPts val="0"/>
              </a:spcBef>
              <a:spcAft>
                <a:spcPts val="1700"/>
              </a:spcAft>
            </a:pPr>
            <a:r>
              <a:rPr lang="en-US" sz="2400" b="0">
                <a:solidFill>
                  <a:srgbClr val="242424"/>
                </a:solidFill>
                <a:latin typeface="Tahoma"/>
              </a:rPr>
              <a:t>credit transfer</a:t>
            </a:r>
          </a:p>
          <a:p>
            <a:pPr>
              <a:lnSpc>
                <a:spcPct val="112000"/>
              </a:lnSpc>
              <a:spcBef>
                <a:spcPts val="0"/>
              </a:spcBef>
              <a:spcAft>
                <a:spcPts val="1700"/>
              </a:spcAft>
            </a:pPr>
            <a:r>
              <a:rPr lang="en-US" sz="2400" b="0">
                <a:solidFill>
                  <a:srgbClr val="242424"/>
                </a:solidFill>
                <a:latin typeface="Tahoma"/>
              </a:rPr>
              <a:t>people to start their learning journey with something manageable</a:t>
            </a:r>
          </a:p>
          <a:p>
            <a:pPr>
              <a:lnSpc>
                <a:spcPct val="112000"/>
              </a:lnSpc>
              <a:spcBef>
                <a:spcPts val="0"/>
              </a:spcBef>
              <a:spcAft>
                <a:spcPts val="1700"/>
              </a:spcAft>
            </a:pPr>
            <a:r>
              <a:rPr lang="en-US" sz="2400" b="0">
                <a:solidFill>
                  <a:srgbClr val="242424"/>
                </a:solidFill>
                <a:latin typeface="Tahoma"/>
              </a:rPr>
              <a:t>pathways to further learning, including long-form learning options and qualifications</a:t>
            </a:r>
          </a:p>
        </p:txBody>
      </p:sp>
      <p:sp>
        <p:nvSpPr>
          <p:cNvPr id="4"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
        <p:nvSpPr>
          <p:cNvPr id="6" name="Hexagon 7">
            <a:extLst>
              <a:ext uri="{FF2B5EF4-FFF2-40B4-BE49-F238E27FC236}">
                <a16:creationId xmlns:a16="http://schemas.microsoft.com/office/drawing/2014/main" id="{C320B818-BB06-7F5E-8C1D-2FA9F110C8F1}"/>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5">
            <a:extLst>
              <a:ext uri="{FF2B5EF4-FFF2-40B4-BE49-F238E27FC236}">
                <a16:creationId xmlns:a16="http://schemas.microsoft.com/office/drawing/2014/main" id="{0D8C4FD8-105E-0E8A-594E-794E12012FFE}"/>
              </a:ext>
            </a:extLst>
          </p:cNvPr>
          <p:cNvCxnSpPr>
            <a:cxnSpLocks/>
            <a:endCxn id="6" idx="3"/>
          </p:cNvCxnSpPr>
          <p:nvPr/>
        </p:nvCxnSpPr>
        <p:spPr>
          <a:xfrm>
            <a:off x="601249" y="300625"/>
            <a:ext cx="10569162"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8" name="Hexagon 9">
            <a:extLst>
              <a:ext uri="{FF2B5EF4-FFF2-40B4-BE49-F238E27FC236}">
                <a16:creationId xmlns:a16="http://schemas.microsoft.com/office/drawing/2014/main" id="{42016A3F-824D-BA89-6D20-E42A900E6453}"/>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435766CF-0702-915B-4A62-3C207060D125}"/>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4597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EADC-6071-5B5F-663D-2C662F30F948}"/>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39A33FD4-C693-1B93-3245-9F4B6352C6BC}"/>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B48712A6-43C9-B0BD-F933-F59C631E999F}"/>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191A0A18-B852-2965-4CC8-BF5C1BDCC727}"/>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3B6C8F8C-1798-4B74-9997-9D4556D9CEBF}"/>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BF1D71E5-9E5D-ED85-3460-6A0A7D722868}"/>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8D2F3A5D-EDAE-D2E3-E6D2-59B69595F135}"/>
              </a:ext>
            </a:extLst>
          </p:cNvPr>
          <p:cNvSpPr txBox="1"/>
          <p:nvPr/>
        </p:nvSpPr>
        <p:spPr>
          <a:xfrm>
            <a:off x="685800" y="2057400"/>
            <a:ext cx="2011680" cy="109728"/>
          </a:xfrm>
          <a:prstGeom prst="rect">
            <a:avLst/>
          </a:prstGeom>
          <a:solidFill>
            <a:srgbClr val="FF6600"/>
          </a:solidFill>
          <a:ln>
            <a:noFill/>
          </a:ln>
        </p:spPr>
        <p:txBody>
          <a:bodyPr wrap="none">
            <a:spAutoFit/>
          </a:bodyPr>
          <a:lstStyle/>
          <a:p>
            <a:endParaRPr/>
          </a:p>
        </p:txBody>
      </p:sp>
      <p:sp>
        <p:nvSpPr>
          <p:cNvPr id="23" name="TextBox 22">
            <a:extLst>
              <a:ext uri="{FF2B5EF4-FFF2-40B4-BE49-F238E27FC236}">
                <a16:creationId xmlns:a16="http://schemas.microsoft.com/office/drawing/2014/main" id="{00799F43-AAC2-6D3C-5CFB-27B99BF04C9D}"/>
              </a:ext>
            </a:extLst>
          </p:cNvPr>
          <p:cNvSpPr txBox="1"/>
          <p:nvPr/>
        </p:nvSpPr>
        <p:spPr>
          <a:xfrm>
            <a:off x="685800" y="2331720"/>
            <a:ext cx="10789920" cy="723275"/>
          </a:xfrm>
          <a:prstGeom prst="rect">
            <a:avLst/>
          </a:prstGeom>
          <a:noFill/>
          <a:ln>
            <a:noFill/>
          </a:ln>
        </p:spPr>
        <p:txBody>
          <a:bodyPr wrap="square" lIns="0" tIns="0">
            <a:spAutoFit/>
          </a:bodyPr>
          <a:lstStyle/>
          <a:p>
            <a:pPr>
              <a:spcAft>
                <a:spcPts val="600"/>
              </a:spcAft>
            </a:pPr>
            <a:r>
              <a:rPr lang="mi-NZ" sz="4400" b="1" dirty="0">
                <a:solidFill>
                  <a:srgbClr val="004730"/>
                </a:solidFill>
                <a:latin typeface="Aptos Display"/>
              </a:rPr>
              <a:t>The current state</a:t>
            </a:r>
            <a:endParaRPr sz="4400" b="1" dirty="0">
              <a:solidFill>
                <a:srgbClr val="004730"/>
              </a:solidFill>
              <a:latin typeface="Aptos Display"/>
            </a:endParaRPr>
          </a:p>
        </p:txBody>
      </p:sp>
      <p:sp>
        <p:nvSpPr>
          <p:cNvPr id="24" name="TextBox 23">
            <a:extLst>
              <a:ext uri="{FF2B5EF4-FFF2-40B4-BE49-F238E27FC236}">
                <a16:creationId xmlns:a16="http://schemas.microsoft.com/office/drawing/2014/main" id="{E2B88E9B-7A8A-B684-D999-B0C54D6B9A60}"/>
              </a:ext>
            </a:extLst>
          </p:cNvPr>
          <p:cNvSpPr txBox="1"/>
          <p:nvPr/>
        </p:nvSpPr>
        <p:spPr>
          <a:xfrm>
            <a:off x="634769" y="3738765"/>
            <a:ext cx="5857471" cy="1508105"/>
          </a:xfrm>
          <a:prstGeom prst="rect">
            <a:avLst/>
          </a:prstGeom>
          <a:noFill/>
          <a:ln>
            <a:noFill/>
          </a:ln>
        </p:spPr>
        <p:txBody>
          <a:bodyPr wrap="square" lIns="0" tIns="0">
            <a:spAutoFit/>
          </a:bodyPr>
          <a:lstStyle/>
          <a:p>
            <a:pPr>
              <a:spcAft>
                <a:spcPts val="600"/>
              </a:spcAft>
            </a:pPr>
            <a:r>
              <a:rPr lang="mi-NZ" sz="2200" b="1" dirty="0">
                <a:solidFill>
                  <a:srgbClr val="004730"/>
                </a:solidFill>
                <a:latin typeface="Aptos Display"/>
              </a:rPr>
              <a:t>Jonny Flutey</a:t>
            </a:r>
            <a:endParaRPr sz="2200" b="1" dirty="0">
              <a:solidFill>
                <a:srgbClr val="004730"/>
              </a:solidFill>
              <a:latin typeface="Aptos Display"/>
            </a:endParaRPr>
          </a:p>
          <a:p>
            <a:pPr>
              <a:spcAft>
                <a:spcPts val="600"/>
              </a:spcAft>
            </a:pPr>
            <a:r>
              <a:rPr lang="mi-NZ" sz="1500" b="0" dirty="0">
                <a:solidFill>
                  <a:srgbClr val="333333"/>
                </a:solidFill>
                <a:latin typeface="Tahoma"/>
              </a:rPr>
              <a:t>Future Learning and Capability   </a:t>
            </a:r>
            <a:r>
              <a:rPr sz="1500" b="0" dirty="0">
                <a:solidFill>
                  <a:srgbClr val="333333"/>
                </a:solidFill>
                <a:latin typeface="Tahoma"/>
              </a:rPr>
              <a:t>|  </a:t>
            </a:r>
            <a:r>
              <a:rPr lang="en-US" sz="1500" dirty="0">
                <a:solidFill>
                  <a:srgbClr val="333333"/>
                </a:solidFill>
                <a:latin typeface="Tahoma"/>
              </a:rPr>
              <a:t>VUW-THW Kāpuhipuhi Wellington Uni-Professional</a:t>
            </a:r>
          </a:p>
          <a:p>
            <a:pPr>
              <a:spcAft>
                <a:spcPts val="600"/>
              </a:spcAft>
            </a:pPr>
            <a:endParaRPr sz="1500" b="0" dirty="0">
              <a:solidFill>
                <a:srgbClr val="333333"/>
              </a:solidFill>
              <a:latin typeface="Tahoma"/>
            </a:endParaRPr>
          </a:p>
          <a:p>
            <a:pPr>
              <a:spcAft>
                <a:spcPts val="600"/>
              </a:spcAft>
            </a:pPr>
            <a:r>
              <a:rPr lang="mi-NZ" sz="1300" dirty="0">
                <a:solidFill>
                  <a:srgbClr val="FF6600"/>
                </a:solidFill>
                <a:latin typeface="Tahoma"/>
              </a:rPr>
              <a:t>Jonathan.Flutey</a:t>
            </a:r>
            <a:r>
              <a:rPr sz="1300" b="0" dirty="0">
                <a:solidFill>
                  <a:srgbClr val="FF6600"/>
                </a:solidFill>
                <a:latin typeface="Tahoma"/>
              </a:rPr>
              <a:t>@</a:t>
            </a:r>
            <a:r>
              <a:rPr lang="en-NZ" sz="1300" b="0" dirty="0">
                <a:solidFill>
                  <a:srgbClr val="FF6600"/>
                </a:solidFill>
                <a:latin typeface="Tahoma"/>
              </a:rPr>
              <a:t>wellingtonuni-professional.nz</a:t>
            </a:r>
            <a:r>
              <a:rPr sz="1300" b="0" dirty="0">
                <a:solidFill>
                  <a:srgbClr val="FF6600"/>
                </a:solidFill>
                <a:latin typeface="Tahoma"/>
              </a:rPr>
              <a:t>  |  +64 </a:t>
            </a:r>
            <a:r>
              <a:rPr lang="mi-NZ" sz="1300" dirty="0">
                <a:solidFill>
                  <a:srgbClr val="FF6600"/>
                </a:solidFill>
                <a:latin typeface="Tahoma"/>
              </a:rPr>
              <a:t>29 200 6914</a:t>
            </a:r>
            <a:endParaRPr sz="1300" b="0" dirty="0">
              <a:solidFill>
                <a:srgbClr val="FF6600"/>
              </a:solidFill>
              <a:latin typeface="Tahoma"/>
            </a:endParaRPr>
          </a:p>
        </p:txBody>
      </p:sp>
      <p:sp>
        <p:nvSpPr>
          <p:cNvPr id="26" name="TextBox 25">
            <a:extLst>
              <a:ext uri="{FF2B5EF4-FFF2-40B4-BE49-F238E27FC236}">
                <a16:creationId xmlns:a16="http://schemas.microsoft.com/office/drawing/2014/main" id="{998D1B71-E57B-DCDF-8183-4CC4DC192D3F}"/>
              </a:ext>
            </a:extLst>
          </p:cNvPr>
          <p:cNvSpPr txBox="1"/>
          <p:nvPr/>
        </p:nvSpPr>
        <p:spPr>
          <a:xfrm>
            <a:off x="6492240" y="5596128"/>
            <a:ext cx="4983480" cy="267766"/>
          </a:xfrm>
          <a:prstGeom prst="rect">
            <a:avLst/>
          </a:prstGeom>
          <a:noFill/>
          <a:ln>
            <a:noFill/>
          </a:ln>
        </p:spPr>
        <p:txBody>
          <a:bodyPr wrap="square" lIns="0" tIns="36576">
            <a:spAutoFit/>
          </a:bodyPr>
          <a:lstStyle/>
          <a:p>
            <a:r>
              <a:rPr sz="1200" b="1">
                <a:solidFill>
                  <a:srgbClr val="333333"/>
                </a:solidFill>
                <a:latin typeface="Tahoma"/>
              </a:rPr>
              <a:t>Inaugural Micro-credential Symposium, </a:t>
            </a:r>
            <a:r>
              <a:rPr lang="en-NZ" sz="1200" b="1">
                <a:solidFill>
                  <a:srgbClr val="333333"/>
                </a:solidFill>
                <a:latin typeface="Tahoma"/>
              </a:rPr>
              <a:t>VUW, </a:t>
            </a:r>
            <a:r>
              <a:rPr sz="1200" b="1">
                <a:solidFill>
                  <a:srgbClr val="333333"/>
                </a:solidFill>
                <a:latin typeface="Tahoma"/>
              </a:rPr>
              <a:t>September 2026</a:t>
            </a:r>
          </a:p>
        </p:txBody>
      </p:sp>
      <p:pic>
        <p:nvPicPr>
          <p:cNvPr id="7" name="Picture 6">
            <a:extLst>
              <a:ext uri="{FF2B5EF4-FFF2-40B4-BE49-F238E27FC236}">
                <a16:creationId xmlns:a16="http://schemas.microsoft.com/office/drawing/2014/main" id="{E24F8165-46D2-AC39-FCCB-E16872717A9B}"/>
              </a:ext>
            </a:extLst>
          </p:cNvPr>
          <p:cNvPicPr>
            <a:picLocks noChangeAspect="1"/>
          </p:cNvPicPr>
          <p:nvPr/>
        </p:nvPicPr>
        <p:blipFill>
          <a:blip r:embed="rId2"/>
          <a:stretch>
            <a:fillRect/>
          </a:stretch>
        </p:blipFill>
        <p:spPr>
          <a:xfrm>
            <a:off x="6495825" y="1835658"/>
            <a:ext cx="4983480" cy="3737610"/>
          </a:xfrm>
          <a:prstGeom prst="rect">
            <a:avLst/>
          </a:prstGeom>
        </p:spPr>
      </p:pic>
      <p:sp>
        <p:nvSpPr>
          <p:cNvPr id="27"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1307148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EFD5E938-4F23-2F7A-B430-AE685FD84DC4}"/>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B3ACCDA-78FF-372C-26B6-EC8BFEE0D415}"/>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F8B9A367-DC44-304F-EF2F-F191366082A1}"/>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33B5B75-2D13-11B3-BD9C-65EBFC50CDA1}"/>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83926503-62D4-BE84-C826-B07FD09A1784}"/>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22" name="TextBox 21">
            <a:extLst>
              <a:ext uri="{FF2B5EF4-FFF2-40B4-BE49-F238E27FC236}">
                <a16:creationId xmlns:a16="http://schemas.microsoft.com/office/drawing/2014/main" id="{A81181D3-CA40-FFA7-8B5C-419BA1B3270F}"/>
              </a:ext>
            </a:extLst>
          </p:cNvPr>
          <p:cNvSpPr txBox="1"/>
          <p:nvPr/>
        </p:nvSpPr>
        <p:spPr>
          <a:xfrm>
            <a:off x="1839309" y="1389080"/>
            <a:ext cx="10151130" cy="5324535"/>
          </a:xfrm>
          <a:prstGeom prst="rect">
            <a:avLst/>
          </a:prstGeom>
          <a:noFill/>
        </p:spPr>
        <p:txBody>
          <a:bodyPr wrap="square" rtlCol="0">
            <a:spAutoFit/>
          </a:bodyPr>
          <a:lstStyle/>
          <a:p>
            <a:r>
              <a:rPr lang="en-NZ" sz="2000" dirty="0">
                <a:latin typeface="Tahoma" panose="020B0604030504040204" pitchFamily="34" charset="0"/>
                <a:ea typeface="Tahoma" panose="020B0604030504040204" pitchFamily="34" charset="0"/>
                <a:cs typeface="Tahoma" panose="020B0604030504040204" pitchFamily="34" charset="0"/>
              </a:rPr>
              <a:t>Micro-credentials are skill based. They are designed to teach a skill, allow the learner to apply the skill, then assess and reflect on the impact of using the skill in a professional or personal context. </a:t>
            </a:r>
          </a:p>
          <a:p>
            <a:endParaRPr lang="en-NZ" sz="2000" dirty="0">
              <a:latin typeface="Tahoma" panose="020B0604030504040204" pitchFamily="34" charset="0"/>
              <a:ea typeface="Tahoma" panose="020B0604030504040204" pitchFamily="34" charset="0"/>
              <a:cs typeface="Tahoma" panose="020B0604030504040204" pitchFamily="34" charset="0"/>
            </a:endParaRPr>
          </a:p>
          <a:p>
            <a:endParaRPr lang="en-NZ" sz="2000" dirty="0">
              <a:latin typeface="Tahoma" panose="020B0604030504040204" pitchFamily="34" charset="0"/>
              <a:ea typeface="Tahoma" panose="020B0604030504040204" pitchFamily="34" charset="0"/>
              <a:cs typeface="Tahoma" panose="020B0604030504040204" pitchFamily="34" charset="0"/>
            </a:endParaRPr>
          </a:p>
          <a:p>
            <a:r>
              <a:rPr lang="en-NZ" sz="2000" dirty="0">
                <a:latin typeface="Tahoma" panose="020B0604030504040204" pitchFamily="34" charset="0"/>
                <a:ea typeface="Tahoma" panose="020B0604030504040204" pitchFamily="34" charset="0"/>
                <a:cs typeface="Tahoma" panose="020B0604030504040204" pitchFamily="34" charset="0"/>
              </a:rPr>
              <a:t>Micro-credentials are small, stand-alone awards with set learning outcomes and defined learning hours. They're part of Aotearoa’s education and training system.</a:t>
            </a:r>
          </a:p>
          <a:p>
            <a:endParaRPr lang="en-NZ" sz="2000" dirty="0">
              <a:latin typeface="Tahoma" panose="020B0604030504040204" pitchFamily="34" charset="0"/>
              <a:ea typeface="Tahoma" panose="020B0604030504040204" pitchFamily="34" charset="0"/>
              <a:cs typeface="Tahoma" panose="020B0604030504040204" pitchFamily="34" charset="0"/>
            </a:endParaRPr>
          </a:p>
          <a:p>
            <a:endParaRPr lang="en-NZ" sz="2000" dirty="0">
              <a:latin typeface="Tahoma" panose="020B0604030504040204" pitchFamily="34" charset="0"/>
              <a:ea typeface="Tahoma" panose="020B0604030504040204" pitchFamily="34" charset="0"/>
              <a:cs typeface="Tahoma" panose="020B0604030504040204" pitchFamily="34" charset="0"/>
            </a:endParaRPr>
          </a:p>
          <a:p>
            <a:r>
              <a:rPr lang="en-NZ" sz="2000" dirty="0">
                <a:latin typeface="Tahoma" panose="020B0604030504040204" pitchFamily="34" charset="0"/>
                <a:ea typeface="Tahoma" panose="020B0604030504040204" pitchFamily="34" charset="0"/>
                <a:cs typeface="Tahoma" panose="020B0604030504040204" pitchFamily="34" charset="0"/>
              </a:rPr>
              <a:t>Micro-credentials recognise learners' skills, experience or knowledge, while meeting demand from employers, industry, communities, and personal contexts.</a:t>
            </a:r>
          </a:p>
          <a:p>
            <a:endParaRPr lang="en-NZ" sz="2000" dirty="0">
              <a:latin typeface="Tahoma" panose="020B0604030504040204" pitchFamily="34" charset="0"/>
              <a:ea typeface="Tahoma" panose="020B0604030504040204" pitchFamily="34" charset="0"/>
              <a:cs typeface="Tahoma" panose="020B0604030504040204" pitchFamily="34" charset="0"/>
            </a:endParaRPr>
          </a:p>
          <a:p>
            <a:endParaRPr lang="en-NZ" sz="2000" dirty="0">
              <a:latin typeface="Tahoma" panose="020B0604030504040204" pitchFamily="34" charset="0"/>
              <a:ea typeface="Tahoma" panose="020B0604030504040204" pitchFamily="34" charset="0"/>
              <a:cs typeface="Tahoma" panose="020B0604030504040204" pitchFamily="34" charset="0"/>
            </a:endParaRPr>
          </a:p>
          <a:p>
            <a:r>
              <a:rPr lang="en-NZ" sz="2000" dirty="0">
                <a:latin typeface="Tahoma" panose="020B0604030504040204" pitchFamily="34" charset="0"/>
                <a:ea typeface="Tahoma" panose="020B0604030504040204" pitchFamily="34" charset="0"/>
                <a:cs typeface="Tahoma" panose="020B0604030504040204" pitchFamily="34" charset="0"/>
              </a:rPr>
              <a:t>Micro-credentials are designed to be continuously attained, stacked (create pathways of credentials from individual or multiple sources) and be recognised by tertiary institutions, workforce sectors, individual employers, and wider community organisations (plus more!)  </a:t>
            </a:r>
          </a:p>
        </p:txBody>
      </p:sp>
      <p:pic>
        <p:nvPicPr>
          <p:cNvPr id="23" name="Picture 22">
            <a:extLst>
              <a:ext uri="{FF2B5EF4-FFF2-40B4-BE49-F238E27FC236}">
                <a16:creationId xmlns:a16="http://schemas.microsoft.com/office/drawing/2014/main" id="{ECCCFA78-6A0D-39E0-0B0E-84C14EF21128}"/>
              </a:ext>
            </a:extLst>
          </p:cNvPr>
          <p:cNvPicPr>
            <a:picLocks noChangeAspect="1"/>
          </p:cNvPicPr>
          <p:nvPr/>
        </p:nvPicPr>
        <p:blipFill>
          <a:blip r:embed="rId2"/>
          <a:stretch>
            <a:fillRect/>
          </a:stretch>
        </p:blipFill>
        <p:spPr>
          <a:xfrm>
            <a:off x="660609" y="1278759"/>
            <a:ext cx="1073357" cy="1073357"/>
          </a:xfrm>
          <a:prstGeom prst="rect">
            <a:avLst/>
          </a:prstGeom>
        </p:spPr>
      </p:pic>
      <p:pic>
        <p:nvPicPr>
          <p:cNvPr id="24" name="Picture 23">
            <a:extLst>
              <a:ext uri="{FF2B5EF4-FFF2-40B4-BE49-F238E27FC236}">
                <a16:creationId xmlns:a16="http://schemas.microsoft.com/office/drawing/2014/main" id="{8C6BDEAB-E05E-3D03-95BA-2C0B4975C412}"/>
              </a:ext>
            </a:extLst>
          </p:cNvPr>
          <p:cNvPicPr>
            <a:picLocks noChangeAspect="1"/>
          </p:cNvPicPr>
          <p:nvPr/>
        </p:nvPicPr>
        <p:blipFill>
          <a:blip r:embed="rId3"/>
          <a:stretch>
            <a:fillRect/>
          </a:stretch>
        </p:blipFill>
        <p:spPr>
          <a:xfrm>
            <a:off x="660609" y="2725046"/>
            <a:ext cx="1079910" cy="1079910"/>
          </a:xfrm>
          <a:prstGeom prst="rect">
            <a:avLst/>
          </a:prstGeom>
        </p:spPr>
      </p:pic>
      <p:pic>
        <p:nvPicPr>
          <p:cNvPr id="25" name="Picture 24">
            <a:extLst>
              <a:ext uri="{FF2B5EF4-FFF2-40B4-BE49-F238E27FC236}">
                <a16:creationId xmlns:a16="http://schemas.microsoft.com/office/drawing/2014/main" id="{05604C8E-7839-21AC-4159-AB98C328C086}"/>
              </a:ext>
            </a:extLst>
          </p:cNvPr>
          <p:cNvPicPr>
            <a:picLocks noChangeAspect="1"/>
          </p:cNvPicPr>
          <p:nvPr/>
        </p:nvPicPr>
        <p:blipFill>
          <a:blip r:embed="rId4"/>
          <a:stretch>
            <a:fillRect/>
          </a:stretch>
        </p:blipFill>
        <p:spPr>
          <a:xfrm>
            <a:off x="660609" y="4051347"/>
            <a:ext cx="1079910" cy="1079910"/>
          </a:xfrm>
          <a:prstGeom prst="rect">
            <a:avLst/>
          </a:prstGeom>
        </p:spPr>
      </p:pic>
      <p:pic>
        <p:nvPicPr>
          <p:cNvPr id="26" name="Picture 25">
            <a:extLst>
              <a:ext uri="{FF2B5EF4-FFF2-40B4-BE49-F238E27FC236}">
                <a16:creationId xmlns:a16="http://schemas.microsoft.com/office/drawing/2014/main" id="{64AF192D-30ED-E5AE-CEC5-4111B79A99D2}"/>
              </a:ext>
            </a:extLst>
          </p:cNvPr>
          <p:cNvPicPr>
            <a:picLocks noChangeAspect="1"/>
          </p:cNvPicPr>
          <p:nvPr/>
        </p:nvPicPr>
        <p:blipFill>
          <a:blip r:embed="rId5"/>
          <a:stretch>
            <a:fillRect/>
          </a:stretch>
        </p:blipFill>
        <p:spPr>
          <a:xfrm>
            <a:off x="660609" y="5442110"/>
            <a:ext cx="1079910" cy="1079910"/>
          </a:xfrm>
          <a:prstGeom prst="rect">
            <a:avLst/>
          </a:prstGeom>
        </p:spPr>
      </p:pic>
      <p:sp>
        <p:nvSpPr>
          <p:cNvPr id="27" name="Title 1">
            <a:extLst>
              <a:ext uri="{FF2B5EF4-FFF2-40B4-BE49-F238E27FC236}">
                <a16:creationId xmlns:a16="http://schemas.microsoft.com/office/drawing/2014/main" id="{9B70BC6F-2E0D-48EE-0AF4-B40200139F46}"/>
              </a:ext>
            </a:extLst>
          </p:cNvPr>
          <p:cNvSpPr txBox="1">
            <a:spLocks/>
          </p:cNvSpPr>
          <p:nvPr/>
        </p:nvSpPr>
        <p:spPr>
          <a:xfrm>
            <a:off x="577760" y="437580"/>
            <a:ext cx="9229628"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So then, what are micro-credentials? </a:t>
            </a:r>
          </a:p>
        </p:txBody>
      </p:sp>
      <p:sp>
        <p:nvSpPr>
          <p:cNvPr id="28"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10802830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6E17E0-A4C8-D038-550F-5F5136F7099C}"/>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245C4E28-7BAC-1144-A19E-5A6E4FB0D332}"/>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C8DE34F5-AB27-7124-B838-3762E52D352C}"/>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1FA66712-A0C1-4EC9-4BFB-2B0593418408}"/>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2C995F6-1E65-720F-D833-696191BC8181}"/>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D69D1245-D837-FB8F-1B4E-DAC64990F5E0}"/>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27" name="Title 1">
            <a:extLst>
              <a:ext uri="{FF2B5EF4-FFF2-40B4-BE49-F238E27FC236}">
                <a16:creationId xmlns:a16="http://schemas.microsoft.com/office/drawing/2014/main" id="{2EA14198-F319-5666-01D1-7B324DC7A5B2}"/>
              </a:ext>
            </a:extLst>
          </p:cNvPr>
          <p:cNvSpPr txBox="1">
            <a:spLocks/>
          </p:cNvSpPr>
          <p:nvPr/>
        </p:nvSpPr>
        <p:spPr>
          <a:xfrm>
            <a:off x="577760" y="437580"/>
            <a:ext cx="9229628"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Tahoma" panose="020B0604030504040204" pitchFamily="34" charset="0"/>
                <a:ea typeface="Tahoma" panose="020B0604030504040204" pitchFamily="34" charset="0"/>
                <a:cs typeface="Tahoma" panose="020B0604030504040204" pitchFamily="34" charset="0"/>
              </a:rPr>
              <a:t>Evolution of the rules from limiting - </a:t>
            </a:r>
          </a:p>
        </p:txBody>
      </p:sp>
      <p:sp>
        <p:nvSpPr>
          <p:cNvPr id="2" name="Rectangle 1">
            <a:extLst>
              <a:ext uri="{FF2B5EF4-FFF2-40B4-BE49-F238E27FC236}">
                <a16:creationId xmlns:a16="http://schemas.microsoft.com/office/drawing/2014/main" id="{85EB8050-4073-88D7-0E7F-B33412C2C999}"/>
              </a:ext>
            </a:extLst>
          </p:cNvPr>
          <p:cNvSpPr/>
          <p:nvPr/>
        </p:nvSpPr>
        <p:spPr>
          <a:xfrm>
            <a:off x="546929" y="1161713"/>
            <a:ext cx="10992465" cy="4832092"/>
          </a:xfrm>
          <a:prstGeom prst="rect">
            <a:avLst/>
          </a:prstGeom>
        </p:spPr>
        <p:txBody>
          <a:bodyPr wrap="square">
            <a:spAutoFit/>
          </a:bodyPr>
          <a:lstStyle/>
          <a:p>
            <a:pPr fontAlgn="base"/>
            <a:r>
              <a:rPr lang="en-NZ" sz="2200" dirty="0">
                <a:solidFill>
                  <a:srgbClr val="333333"/>
                </a:solidFill>
              </a:rPr>
              <a:t>2018 – 2022: A micro-credential certifies achievement of a </a:t>
            </a:r>
            <a:r>
              <a:rPr lang="en-NZ" sz="2200" b="1" dirty="0">
                <a:solidFill>
                  <a:srgbClr val="333333"/>
                </a:solidFill>
              </a:rPr>
              <a:t>coherent set of skills and knowledge</a:t>
            </a:r>
            <a:r>
              <a:rPr lang="en-NZ" sz="2200" dirty="0">
                <a:solidFill>
                  <a:srgbClr val="333333"/>
                </a:solidFill>
              </a:rPr>
              <a:t>; and is specified by a </a:t>
            </a:r>
            <a:r>
              <a:rPr lang="en-NZ" sz="2200" b="1" dirty="0">
                <a:solidFill>
                  <a:srgbClr val="333333"/>
                </a:solidFill>
              </a:rPr>
              <a:t>statement of purpose</a:t>
            </a:r>
            <a:r>
              <a:rPr lang="en-NZ" sz="2200" dirty="0">
                <a:solidFill>
                  <a:srgbClr val="333333"/>
                </a:solidFill>
              </a:rPr>
              <a:t>, learning outcomes, and </a:t>
            </a:r>
            <a:r>
              <a:rPr lang="en-NZ" sz="2200" b="1" dirty="0">
                <a:solidFill>
                  <a:srgbClr val="333333"/>
                </a:solidFill>
              </a:rPr>
              <a:t>strong evidence of need by industry, employers, iwi and/or the community</a:t>
            </a:r>
            <a:r>
              <a:rPr lang="en-NZ" sz="2200" dirty="0">
                <a:solidFill>
                  <a:srgbClr val="333333"/>
                </a:solidFill>
              </a:rPr>
              <a:t>.</a:t>
            </a:r>
          </a:p>
          <a:p>
            <a:pPr fontAlgn="base"/>
            <a:endParaRPr lang="en-NZ" sz="2200" dirty="0">
              <a:solidFill>
                <a:srgbClr val="333333"/>
              </a:solidFill>
            </a:endParaRPr>
          </a:p>
          <a:p>
            <a:pPr fontAlgn="base"/>
            <a:r>
              <a:rPr lang="en-NZ" sz="2200" dirty="0">
                <a:solidFill>
                  <a:srgbClr val="333333"/>
                </a:solidFill>
              </a:rPr>
              <a:t>They are smaller than a qualification and </a:t>
            </a:r>
            <a:r>
              <a:rPr lang="en-NZ" sz="2200" b="1" dirty="0">
                <a:solidFill>
                  <a:srgbClr val="333333"/>
                </a:solidFill>
              </a:rPr>
              <a:t>focus on skill development </a:t>
            </a:r>
            <a:r>
              <a:rPr lang="en-NZ" sz="2200" dirty="0">
                <a:solidFill>
                  <a:srgbClr val="333333"/>
                </a:solidFill>
              </a:rPr>
              <a:t>opportunities </a:t>
            </a:r>
            <a:r>
              <a:rPr lang="en-NZ" sz="2200" b="1" dirty="0">
                <a:solidFill>
                  <a:srgbClr val="333333"/>
                </a:solidFill>
              </a:rPr>
              <a:t>not currently catered for in the regulated tertiary education system</a:t>
            </a:r>
            <a:r>
              <a:rPr lang="en-NZ" sz="2200" dirty="0">
                <a:solidFill>
                  <a:srgbClr val="333333"/>
                </a:solidFill>
              </a:rPr>
              <a:t>.</a:t>
            </a:r>
          </a:p>
          <a:p>
            <a:pPr fontAlgn="base"/>
            <a:endParaRPr lang="en-NZ" sz="2200" dirty="0">
              <a:solidFill>
                <a:srgbClr val="333333"/>
              </a:solidFill>
            </a:endParaRPr>
          </a:p>
          <a:p>
            <a:pPr fontAlgn="base"/>
            <a:r>
              <a:rPr lang="en-NZ" sz="2200" dirty="0">
                <a:solidFill>
                  <a:srgbClr val="333333"/>
                </a:solidFill>
              </a:rPr>
              <a:t>At a minimum, micro-credentials will be subject to the same requirements as training schemes or assessment standards and will also be required to:</a:t>
            </a:r>
          </a:p>
          <a:p>
            <a:pPr fontAlgn="base"/>
            <a:endParaRPr lang="en-NZ" sz="2200" dirty="0">
              <a:solidFill>
                <a:srgbClr val="333333"/>
              </a:solidFill>
            </a:endParaRPr>
          </a:p>
          <a:p>
            <a:pPr marL="285750" indent="-285750" fontAlgn="base">
              <a:buFont typeface="Arial" panose="020B0604020202020204" pitchFamily="34" charset="0"/>
              <a:buChar char="•"/>
            </a:pPr>
            <a:r>
              <a:rPr lang="en-NZ" sz="2200" dirty="0">
                <a:solidFill>
                  <a:srgbClr val="333333"/>
                </a:solidFill>
              </a:rPr>
              <a:t>be 5–</a:t>
            </a:r>
            <a:r>
              <a:rPr lang="en-NZ" sz="2200" b="1" dirty="0">
                <a:solidFill>
                  <a:srgbClr val="333333"/>
                </a:solidFill>
              </a:rPr>
              <a:t>40</a:t>
            </a:r>
            <a:r>
              <a:rPr lang="en-NZ" sz="2200" dirty="0">
                <a:solidFill>
                  <a:srgbClr val="333333"/>
                </a:solidFill>
              </a:rPr>
              <a:t> credits in size</a:t>
            </a:r>
          </a:p>
          <a:p>
            <a:pPr marL="285750" indent="-285750" fontAlgn="base">
              <a:buFont typeface="Arial" panose="020B0604020202020204" pitchFamily="34" charset="0"/>
              <a:buChar char="•"/>
            </a:pPr>
            <a:r>
              <a:rPr lang="en-NZ" sz="2200" dirty="0">
                <a:solidFill>
                  <a:srgbClr val="333333"/>
                </a:solidFill>
              </a:rPr>
              <a:t>have strong evidence of need from employers, industry and/or community</a:t>
            </a:r>
          </a:p>
          <a:p>
            <a:pPr marL="285750" indent="-285750" fontAlgn="base">
              <a:buFont typeface="Arial" panose="020B0604020202020204" pitchFamily="34" charset="0"/>
              <a:buChar char="•"/>
            </a:pPr>
            <a:r>
              <a:rPr lang="en-NZ" sz="2200" b="1" dirty="0">
                <a:solidFill>
                  <a:srgbClr val="333333"/>
                </a:solidFill>
              </a:rPr>
              <a:t>not duplicate current quality assured learning approved by NZQA</a:t>
            </a:r>
          </a:p>
          <a:p>
            <a:pPr marL="285750" indent="-285750" fontAlgn="base">
              <a:buFont typeface="Arial" panose="020B0604020202020204" pitchFamily="34" charset="0"/>
              <a:buChar char="•"/>
            </a:pPr>
            <a:r>
              <a:rPr lang="en-NZ" sz="2200" dirty="0">
                <a:solidFill>
                  <a:srgbClr val="333333"/>
                </a:solidFill>
              </a:rPr>
              <a:t>be </a:t>
            </a:r>
            <a:r>
              <a:rPr lang="en-NZ" sz="2200" b="1" dirty="0">
                <a:solidFill>
                  <a:srgbClr val="333333"/>
                </a:solidFill>
              </a:rPr>
              <a:t>reviewed annually </a:t>
            </a:r>
            <a:r>
              <a:rPr lang="en-NZ" sz="2200" dirty="0">
                <a:solidFill>
                  <a:srgbClr val="333333"/>
                </a:solidFill>
              </a:rPr>
              <a:t>to confirm they continue to meet their intended purpose.</a:t>
            </a:r>
            <a:endParaRPr lang="en-NZ" sz="2200" b="0" i="0" dirty="0">
              <a:solidFill>
                <a:srgbClr val="333333"/>
              </a:solidFill>
              <a:effectLst/>
            </a:endParaRPr>
          </a:p>
        </p:txBody>
      </p:sp>
      <p:sp>
        <p:nvSpPr>
          <p:cNvPr id="28"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189689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30148E-654E-045E-4A27-6E208E3F15AE}"/>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D21D57DE-BA4F-B08C-40D6-2CE2F8A0F40A}"/>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822A0DC2-3714-AA41-162F-791B54D27998}"/>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F8FFD4B1-2D07-EDC7-ACC4-D5A6F87B24BF}"/>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295D93FF-C887-9847-C120-19E15F44B813}"/>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02C0D1C-A6A5-7AAE-02BB-B08E187795C2}"/>
              </a:ext>
            </a:extLst>
          </p:cNvPr>
          <p:cNvSpPr txBox="1"/>
          <p:nvPr/>
        </p:nvSpPr>
        <p:spPr>
          <a:xfrm>
            <a:off x="417054" y="872359"/>
            <a:ext cx="11383057" cy="6063198"/>
          </a:xfrm>
          <a:prstGeom prst="rect">
            <a:avLst/>
          </a:prstGeom>
          <a:noFill/>
        </p:spPr>
        <p:txBody>
          <a:bodyPr wrap="square">
            <a:spAutoFit/>
          </a:bodyPr>
          <a:lstStyle/>
          <a:p>
            <a:pPr>
              <a:spcBef>
                <a:spcPts val="600"/>
              </a:spcBef>
              <a:spcAft>
                <a:spcPts val="600"/>
              </a:spcAft>
            </a:pPr>
            <a:r>
              <a:rPr lang="en-NZ" sz="2200" b="1" dirty="0"/>
              <a:t>2022 – present</a:t>
            </a:r>
            <a:r>
              <a:rPr lang="en-NZ" sz="2200" dirty="0"/>
              <a:t>: Micro-credentials are small, stand-alone awards with set learning outcomes. They're part of New Zealand's education and training system.</a:t>
            </a:r>
          </a:p>
          <a:p>
            <a:pPr>
              <a:spcBef>
                <a:spcPts val="600"/>
              </a:spcBef>
              <a:spcAft>
                <a:spcPts val="600"/>
              </a:spcAft>
            </a:pPr>
            <a:r>
              <a:rPr lang="en-NZ" sz="2200" dirty="0"/>
              <a:t>Micro-credentials </a:t>
            </a:r>
            <a:r>
              <a:rPr lang="en-NZ" sz="2200" b="1" dirty="0">
                <a:solidFill>
                  <a:srgbClr val="FF0000"/>
                </a:solidFill>
              </a:rPr>
              <a:t>recognise learners' skills, experience or knowledge, while meeting demand from employers, industry and communities.</a:t>
            </a:r>
            <a:r>
              <a:rPr lang="en-NZ" sz="2200" b="1" dirty="0"/>
              <a:t> </a:t>
            </a:r>
          </a:p>
          <a:p>
            <a:pPr>
              <a:spcBef>
                <a:spcPts val="600"/>
              </a:spcBef>
              <a:spcAft>
                <a:spcPts val="600"/>
              </a:spcAft>
            </a:pPr>
            <a:r>
              <a:rPr lang="en-NZ" sz="2200" dirty="0"/>
              <a:t>Micro-credentials </a:t>
            </a:r>
            <a:r>
              <a:rPr lang="en-NZ" sz="2200" dirty="0">
                <a:effectLst/>
              </a:rPr>
              <a:t>listed on the New Zealand Qualifications and Credentials Framework (NZQCF):</a:t>
            </a:r>
            <a:endParaRPr lang="en-NZ" sz="2200" dirty="0"/>
          </a:p>
          <a:p>
            <a:pPr marL="285750" indent="-285750">
              <a:spcBef>
                <a:spcPts val="600"/>
              </a:spcBef>
              <a:spcAft>
                <a:spcPts val="600"/>
              </a:spcAft>
              <a:buFont typeface="Arial" panose="020B0604020202020204" pitchFamily="34" charset="0"/>
              <a:buChar char="•"/>
            </a:pPr>
            <a:r>
              <a:rPr lang="en-NZ" sz="2200" dirty="0"/>
              <a:t>are up to 40 credits in size (standard 10 hours per credit)</a:t>
            </a:r>
          </a:p>
          <a:p>
            <a:pPr marL="285750" indent="-285750">
              <a:spcBef>
                <a:spcPts val="600"/>
              </a:spcBef>
              <a:spcAft>
                <a:spcPts val="600"/>
              </a:spcAft>
              <a:buFont typeface="Arial" panose="020B0604020202020204" pitchFamily="34" charset="0"/>
              <a:buChar char="•"/>
            </a:pPr>
            <a:r>
              <a:rPr lang="en-NZ" sz="2200" dirty="0"/>
              <a:t>are at any level of the NZQCF</a:t>
            </a:r>
          </a:p>
          <a:p>
            <a:pPr marL="285750" indent="-285750">
              <a:spcBef>
                <a:spcPts val="600"/>
              </a:spcBef>
              <a:spcAft>
                <a:spcPts val="600"/>
              </a:spcAft>
              <a:buFont typeface="Arial" panose="020B0604020202020204" pitchFamily="34" charset="0"/>
              <a:buChar char="•"/>
            </a:pPr>
            <a:r>
              <a:rPr lang="en-NZ" sz="2200" dirty="0"/>
              <a:t>have an assessment component (should focus on application of skills and professional practice)</a:t>
            </a:r>
          </a:p>
          <a:p>
            <a:pPr marL="285750" indent="-285750">
              <a:spcBef>
                <a:spcPts val="600"/>
              </a:spcBef>
              <a:spcAft>
                <a:spcPts val="600"/>
              </a:spcAft>
              <a:buFont typeface="Arial" panose="020B0604020202020204" pitchFamily="34" charset="0"/>
              <a:buChar char="•"/>
            </a:pPr>
            <a:r>
              <a:rPr lang="en-NZ" sz="2200" dirty="0"/>
              <a:t>are delivered by accredited education providers</a:t>
            </a:r>
          </a:p>
          <a:p>
            <a:pPr marL="285750" indent="-285750">
              <a:spcBef>
                <a:spcPts val="600"/>
              </a:spcBef>
              <a:spcAft>
                <a:spcPts val="600"/>
              </a:spcAft>
              <a:buFont typeface="Arial" panose="020B0604020202020204" pitchFamily="34" charset="0"/>
              <a:buChar char="•"/>
            </a:pPr>
            <a:r>
              <a:rPr lang="en-NZ" sz="2200" b="1" dirty="0">
                <a:solidFill>
                  <a:srgbClr val="FF0000"/>
                </a:solidFill>
              </a:rPr>
              <a:t>are developed because there's evidence they're needed</a:t>
            </a:r>
            <a:r>
              <a:rPr lang="en-NZ" sz="2200" dirty="0"/>
              <a:t>.</a:t>
            </a:r>
          </a:p>
          <a:p>
            <a:pPr>
              <a:spcBef>
                <a:spcPts val="600"/>
              </a:spcBef>
              <a:spcAft>
                <a:spcPts val="600"/>
              </a:spcAft>
            </a:pPr>
            <a:r>
              <a:rPr lang="en-NZ" sz="2200" b="1" dirty="0">
                <a:solidFill>
                  <a:srgbClr val="FF0000"/>
                </a:solidFill>
              </a:rPr>
              <a:t>Although they're stand-alone awards, some micro-credentials may also form part of a programme that leads to a qualification.</a:t>
            </a:r>
          </a:p>
        </p:txBody>
      </p:sp>
      <p:sp>
        <p:nvSpPr>
          <p:cNvPr id="3" name="Title 1">
            <a:extLst>
              <a:ext uri="{FF2B5EF4-FFF2-40B4-BE49-F238E27FC236}">
                <a16:creationId xmlns:a16="http://schemas.microsoft.com/office/drawing/2014/main" id="{701A2738-F54C-07F6-7A9B-7D14B8AA87AE}"/>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To Enabling (and more wordy) - </a:t>
            </a:r>
          </a:p>
        </p:txBody>
      </p:sp>
      <p:sp>
        <p:nvSpPr>
          <p:cNvPr id="11"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361128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474C9-ED4B-BDF2-94B8-31B7407D5C3A}"/>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B69A7B00-B3B9-3850-11B8-2FCC79DD94AC}"/>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839C7CE4-70CE-5177-AA5E-5B39876A650A}"/>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2029CC7-9834-B41B-FA98-2531DFECE115}"/>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A6DFA1AB-A779-00FE-E283-E5FEC26E47E6}"/>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4674B076-5615-F6A2-911C-6112F3500AF8}"/>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548594-302B-D8F8-D966-B98974786C53}"/>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Due to this being part of our Act and System - </a:t>
            </a:r>
          </a:p>
        </p:txBody>
      </p:sp>
      <p:pic>
        <p:nvPicPr>
          <p:cNvPr id="16" name="Picture 15" descr="A close-up of a hand&#10;&#10;AI-generated content may be incorrect.">
            <a:extLst>
              <a:ext uri="{FF2B5EF4-FFF2-40B4-BE49-F238E27FC236}">
                <a16:creationId xmlns:a16="http://schemas.microsoft.com/office/drawing/2014/main" id="{8DCFDED2-A050-0A24-4C57-A70E25678D1A}"/>
              </a:ext>
            </a:extLst>
          </p:cNvPr>
          <p:cNvPicPr>
            <a:picLocks noChangeAspect="1"/>
          </p:cNvPicPr>
          <p:nvPr/>
        </p:nvPicPr>
        <p:blipFill>
          <a:blip r:embed="rId3"/>
          <a:stretch>
            <a:fillRect/>
          </a:stretch>
        </p:blipFill>
        <p:spPr>
          <a:xfrm flipH="1">
            <a:off x="382962" y="4594305"/>
            <a:ext cx="4634928" cy="1929160"/>
          </a:xfrm>
          <a:prstGeom prst="rect">
            <a:avLst/>
          </a:prstGeom>
        </p:spPr>
      </p:pic>
      <p:pic>
        <p:nvPicPr>
          <p:cNvPr id="17" name="Picture 16" descr="A yellow and blue logo&#10;&#10;AI-generated content may be incorrect.">
            <a:extLst>
              <a:ext uri="{FF2B5EF4-FFF2-40B4-BE49-F238E27FC236}">
                <a16:creationId xmlns:a16="http://schemas.microsoft.com/office/drawing/2014/main" id="{4D548E50-C6CA-F9A7-2DE7-897B7231993B}"/>
              </a:ext>
            </a:extLst>
          </p:cNvPr>
          <p:cNvPicPr>
            <a:picLocks noChangeAspect="1"/>
          </p:cNvPicPr>
          <p:nvPr/>
        </p:nvPicPr>
        <p:blipFill>
          <a:blip r:embed="rId4"/>
          <a:stretch>
            <a:fillRect/>
          </a:stretch>
        </p:blipFill>
        <p:spPr>
          <a:xfrm>
            <a:off x="1609005" y="1312135"/>
            <a:ext cx="3791847" cy="3791847"/>
          </a:xfrm>
          <a:prstGeom prst="rect">
            <a:avLst/>
          </a:prstGeom>
        </p:spPr>
      </p:pic>
      <p:pic>
        <p:nvPicPr>
          <p:cNvPr id="18" name="Picture 17" descr="A close-up of a hand&#10;&#10;AI-generated content may be incorrect.">
            <a:extLst>
              <a:ext uri="{FF2B5EF4-FFF2-40B4-BE49-F238E27FC236}">
                <a16:creationId xmlns:a16="http://schemas.microsoft.com/office/drawing/2014/main" id="{08344037-6F74-B02A-06B2-3CAD763E4226}"/>
              </a:ext>
            </a:extLst>
          </p:cNvPr>
          <p:cNvPicPr>
            <a:picLocks noChangeAspect="1"/>
          </p:cNvPicPr>
          <p:nvPr/>
        </p:nvPicPr>
        <p:blipFill>
          <a:blip r:embed="rId3"/>
          <a:stretch>
            <a:fillRect/>
          </a:stretch>
        </p:blipFill>
        <p:spPr>
          <a:xfrm>
            <a:off x="7568223" y="4594305"/>
            <a:ext cx="4634928" cy="1929160"/>
          </a:xfrm>
          <a:prstGeom prst="rect">
            <a:avLst/>
          </a:prstGeom>
        </p:spPr>
      </p:pic>
      <p:pic>
        <p:nvPicPr>
          <p:cNvPr id="19" name="Picture 18" descr="A black background with a black square&#10;&#10;AI-generated content may be incorrect.">
            <a:extLst>
              <a:ext uri="{FF2B5EF4-FFF2-40B4-BE49-F238E27FC236}">
                <a16:creationId xmlns:a16="http://schemas.microsoft.com/office/drawing/2014/main" id="{E2913116-EBC5-7729-B8C9-B40862C573A8}"/>
              </a:ext>
            </a:extLst>
          </p:cNvPr>
          <p:cNvPicPr>
            <a:picLocks noChangeAspect="1"/>
          </p:cNvPicPr>
          <p:nvPr/>
        </p:nvPicPr>
        <p:blipFill>
          <a:blip r:embed="rId5"/>
          <a:srcRect b="12284"/>
          <a:stretch>
            <a:fillRect/>
          </a:stretch>
        </p:blipFill>
        <p:spPr>
          <a:xfrm>
            <a:off x="6992539" y="1439302"/>
            <a:ext cx="4177872" cy="3664680"/>
          </a:xfrm>
          <a:prstGeom prst="rect">
            <a:avLst/>
          </a:prstGeom>
        </p:spPr>
      </p:pic>
      <p:sp>
        <p:nvSpPr>
          <p:cNvPr id="20" name="TextBox 19">
            <a:extLst>
              <a:ext uri="{FF2B5EF4-FFF2-40B4-BE49-F238E27FC236}">
                <a16:creationId xmlns:a16="http://schemas.microsoft.com/office/drawing/2014/main" id="{542F600A-7133-8700-846B-EF7BDEEE56D2}"/>
              </a:ext>
            </a:extLst>
          </p:cNvPr>
          <p:cNvSpPr txBox="1"/>
          <p:nvPr/>
        </p:nvSpPr>
        <p:spPr>
          <a:xfrm rot="20026003">
            <a:off x="770673" y="5406877"/>
            <a:ext cx="797790" cy="369332"/>
          </a:xfrm>
          <a:prstGeom prst="rect">
            <a:avLst/>
          </a:prstGeom>
          <a:noFill/>
        </p:spPr>
        <p:txBody>
          <a:bodyPr wrap="square" rtlCol="0">
            <a:spAutoFit/>
          </a:bodyPr>
          <a:lstStyle/>
          <a:p>
            <a:r>
              <a:rPr lang="en-US" spc="300" dirty="0">
                <a:latin typeface="New Rocker" panose="02000500000000000000" pitchFamily="2" charset="0"/>
              </a:rPr>
              <a:t>ONE</a:t>
            </a:r>
          </a:p>
        </p:txBody>
      </p:sp>
      <p:sp>
        <p:nvSpPr>
          <p:cNvPr id="22" name="TextBox 21">
            <a:extLst>
              <a:ext uri="{FF2B5EF4-FFF2-40B4-BE49-F238E27FC236}">
                <a16:creationId xmlns:a16="http://schemas.microsoft.com/office/drawing/2014/main" id="{50601A2F-8EE0-4F44-3B19-FD6F739382C3}"/>
              </a:ext>
            </a:extLst>
          </p:cNvPr>
          <p:cNvSpPr txBox="1"/>
          <p:nvPr/>
        </p:nvSpPr>
        <p:spPr>
          <a:xfrm rot="1656507">
            <a:off x="10822036" y="5470138"/>
            <a:ext cx="1205306" cy="369332"/>
          </a:xfrm>
          <a:prstGeom prst="rect">
            <a:avLst/>
          </a:prstGeom>
          <a:noFill/>
        </p:spPr>
        <p:txBody>
          <a:bodyPr wrap="square" rtlCol="0">
            <a:spAutoFit/>
          </a:bodyPr>
          <a:lstStyle/>
          <a:p>
            <a:r>
              <a:rPr lang="en-US" spc="300" dirty="0">
                <a:latin typeface="New Rocker" panose="02000500000000000000" pitchFamily="2" charset="0"/>
              </a:rPr>
              <a:t>OTHER</a:t>
            </a:r>
          </a:p>
        </p:txBody>
      </p:sp>
      <p:sp>
        <p:nvSpPr>
          <p:cNvPr id="23"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575860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D0F83-3CC4-35A1-C223-9AF8F8D991BE}"/>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096AC8D1-C111-6CD5-EE5D-13B67DC02899}"/>
              </a:ext>
            </a:extLst>
          </p:cNvPr>
          <p:cNvPicPr>
            <a:picLocks noChangeAspect="1"/>
          </p:cNvPicPr>
          <p:nvPr/>
        </p:nvPicPr>
        <p:blipFill>
          <a:blip r:embed="rId3"/>
          <a:stretch>
            <a:fillRect/>
          </a:stretch>
        </p:blipFill>
        <p:spPr>
          <a:xfrm>
            <a:off x="811770" y="695886"/>
            <a:ext cx="10954870" cy="6162114"/>
          </a:xfrm>
          <a:prstGeom prst="rect">
            <a:avLst/>
          </a:prstGeom>
        </p:spPr>
      </p:pic>
      <p:sp>
        <p:nvSpPr>
          <p:cNvPr id="8" name="Hexagon 7">
            <a:extLst>
              <a:ext uri="{FF2B5EF4-FFF2-40B4-BE49-F238E27FC236}">
                <a16:creationId xmlns:a16="http://schemas.microsoft.com/office/drawing/2014/main" id="{1C071EF5-6FA5-347B-6D23-FE997AABD562}"/>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F00317A5-792E-01D6-4A7A-0C27D8DED48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88BEF1A0-B52A-5A45-AFCB-5F51851BA434}"/>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9553B5AC-D54F-B12F-2025-211FF2F0BBA5}"/>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99F877CE-E317-85D6-CEC0-CF9C0D09714D}"/>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A18AB9-1B3D-DECD-E668-DED0C3647A6A}"/>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 State of the Nation! (or NZQA MC Register…)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6423942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F903B-E48B-17FD-E97D-CCBF25FAFF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289BF00-6DB6-B643-177E-B92E3B43E727}"/>
              </a:ext>
            </a:extLst>
          </p:cNvPr>
          <p:cNvPicPr>
            <a:picLocks noChangeAspect="1"/>
          </p:cNvPicPr>
          <p:nvPr/>
        </p:nvPicPr>
        <p:blipFill>
          <a:blip r:embed="rId3"/>
          <a:stretch>
            <a:fillRect/>
          </a:stretch>
        </p:blipFill>
        <p:spPr>
          <a:xfrm>
            <a:off x="1019274" y="887804"/>
            <a:ext cx="10687884" cy="6011935"/>
          </a:xfrm>
          <a:prstGeom prst="rect">
            <a:avLst/>
          </a:prstGeom>
        </p:spPr>
      </p:pic>
      <p:sp>
        <p:nvSpPr>
          <p:cNvPr id="8" name="Hexagon 7">
            <a:extLst>
              <a:ext uri="{FF2B5EF4-FFF2-40B4-BE49-F238E27FC236}">
                <a16:creationId xmlns:a16="http://schemas.microsoft.com/office/drawing/2014/main" id="{E8C447BC-6FD0-3EDF-3A5D-70346099145B}"/>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2F3A62F2-19E2-BFEE-F223-E738D6ACF701}"/>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850A63F-C59E-8798-327B-FBF251B3EF60}"/>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89186AF5-CF97-95A4-670C-DBEEDE8A0A6D}"/>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FD67400D-EC97-23B2-5EF7-24D109FD0512}"/>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F64C36-8794-ED2B-5BCD-DBA81595C67B}"/>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 State of the Nation! (or NZQA MC Register…)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1009007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9432F-15BE-83DB-F095-A9F5A675A6C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B4AF373-1525-CD2E-84DE-8B3D9E2FFA98}"/>
              </a:ext>
            </a:extLst>
          </p:cNvPr>
          <p:cNvPicPr>
            <a:picLocks noChangeAspect="1"/>
          </p:cNvPicPr>
          <p:nvPr/>
        </p:nvPicPr>
        <p:blipFill>
          <a:blip r:embed="rId3"/>
          <a:stretch>
            <a:fillRect/>
          </a:stretch>
        </p:blipFill>
        <p:spPr>
          <a:xfrm>
            <a:off x="902867" y="887804"/>
            <a:ext cx="10687884" cy="6011935"/>
          </a:xfrm>
          <a:prstGeom prst="rect">
            <a:avLst/>
          </a:prstGeom>
        </p:spPr>
      </p:pic>
      <p:sp>
        <p:nvSpPr>
          <p:cNvPr id="8" name="Hexagon 7">
            <a:extLst>
              <a:ext uri="{FF2B5EF4-FFF2-40B4-BE49-F238E27FC236}">
                <a16:creationId xmlns:a16="http://schemas.microsoft.com/office/drawing/2014/main" id="{66C24793-81FC-57DB-E8E4-EC56F91457D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7290E9AC-E907-FA57-3659-F87C6AA0DB3C}"/>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AAE12B12-D552-118D-F8D1-41FB8E751D95}"/>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D32DFFF1-B772-626B-67F2-F1EA4BAB445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19DDEDB0-2D14-AFF4-B80B-2622BBE3D04F}"/>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C13E80-7C17-88DE-3714-C2517449281C}"/>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 State of the Nation! (or NZQA MC Register…)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774447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3336C-2416-F900-9253-0908AB3994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A35D3CC-E115-6C2C-1A64-7BFCA6B8771A}"/>
              </a:ext>
            </a:extLst>
          </p:cNvPr>
          <p:cNvPicPr>
            <a:picLocks noChangeAspect="1"/>
          </p:cNvPicPr>
          <p:nvPr/>
        </p:nvPicPr>
        <p:blipFill>
          <a:blip r:embed="rId3"/>
          <a:stretch>
            <a:fillRect/>
          </a:stretch>
        </p:blipFill>
        <p:spPr>
          <a:xfrm>
            <a:off x="736805" y="846065"/>
            <a:ext cx="10687884" cy="6011935"/>
          </a:xfrm>
          <a:prstGeom prst="rect">
            <a:avLst/>
          </a:prstGeom>
        </p:spPr>
      </p:pic>
      <p:sp>
        <p:nvSpPr>
          <p:cNvPr id="8" name="Hexagon 7">
            <a:extLst>
              <a:ext uri="{FF2B5EF4-FFF2-40B4-BE49-F238E27FC236}">
                <a16:creationId xmlns:a16="http://schemas.microsoft.com/office/drawing/2014/main" id="{824B0A8B-7EF3-87BB-57DF-70D203DC8F1A}"/>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1E2FC1A8-E136-AA08-7E62-C277E9ADEB11}"/>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77DEF76-94BD-9A14-DEC9-FF6472D49741}"/>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BCA98304-2F47-D923-7EE4-F6EE8A5D32C1}"/>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C24668CB-1E7A-8BB3-388F-8DD39382E6F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6074BE-640D-F09E-7AE6-EA070C88EF09}"/>
              </a:ext>
            </a:extLst>
          </p:cNvPr>
          <p:cNvSpPr txBox="1">
            <a:spLocks/>
          </p:cNvSpPr>
          <p:nvPr/>
        </p:nvSpPr>
        <p:spPr>
          <a:xfrm>
            <a:off x="601249" y="415858"/>
            <a:ext cx="10307178" cy="668113"/>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 State of the Nation! (or NZQA MC Register…) </a:t>
            </a:r>
          </a:p>
        </p:txBody>
      </p:sp>
      <p:sp>
        <p:nvSpPr>
          <p:cNvPr id="2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3334693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10AC7-607A-3210-3AF2-DA1D3D38C932}"/>
            </a:ext>
          </a:extLst>
        </p:cNvPr>
        <p:cNvGrpSpPr/>
        <p:nvPr/>
      </p:nvGrpSpPr>
      <p:grpSpPr>
        <a:xfrm>
          <a:off x="0" y="0"/>
          <a:ext cx="0" cy="0"/>
          <a:chOff x="0" y="0"/>
          <a:chExt cx="0" cy="0"/>
        </a:xfrm>
      </p:grpSpPr>
      <p:pic>
        <p:nvPicPr>
          <p:cNvPr id="20" name="Picture 19" descr="A person standing in front of a blackboard pointing&#10;&#10;AI-generated content may be incorrect.">
            <a:extLst>
              <a:ext uri="{FF2B5EF4-FFF2-40B4-BE49-F238E27FC236}">
                <a16:creationId xmlns:a16="http://schemas.microsoft.com/office/drawing/2014/main" id="{95238485-E931-77B6-4140-F4DBE37DFB7E}"/>
              </a:ext>
            </a:extLst>
          </p:cNvPr>
          <p:cNvPicPr>
            <a:picLocks noChangeAspect="1"/>
          </p:cNvPicPr>
          <p:nvPr/>
        </p:nvPicPr>
        <p:blipFill>
          <a:blip r:embed="rId3"/>
          <a:stretch>
            <a:fillRect/>
          </a:stretch>
        </p:blipFill>
        <p:spPr>
          <a:xfrm>
            <a:off x="974761" y="592069"/>
            <a:ext cx="11391296" cy="6407604"/>
          </a:xfrm>
          <a:prstGeom prst="rect">
            <a:avLst/>
          </a:prstGeom>
        </p:spPr>
      </p:pic>
      <p:sp>
        <p:nvSpPr>
          <p:cNvPr id="21" name="Title 1">
            <a:extLst>
              <a:ext uri="{FF2B5EF4-FFF2-40B4-BE49-F238E27FC236}">
                <a16:creationId xmlns:a16="http://schemas.microsoft.com/office/drawing/2014/main" id="{3CF82274-60EB-9165-D8BB-478C3823FBDD}"/>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2" name="TextBox 11">
            <a:extLst>
              <a:ext uri="{FF2B5EF4-FFF2-40B4-BE49-F238E27FC236}">
                <a16:creationId xmlns:a16="http://schemas.microsoft.com/office/drawing/2014/main" id="{7FC830B7-2464-1932-012F-4A459C9473DF}"/>
              </a:ext>
            </a:extLst>
          </p:cNvPr>
          <p:cNvSpPr txBox="1"/>
          <p:nvPr/>
        </p:nvSpPr>
        <p:spPr>
          <a:xfrm rot="16200000">
            <a:off x="-1740336" y="4533753"/>
            <a:ext cx="3863634" cy="246221"/>
          </a:xfrm>
          <a:prstGeom prst="rect">
            <a:avLst/>
          </a:prstGeom>
          <a:noFill/>
        </p:spPr>
        <p:txBody>
          <a:bodyPr wrap="square" rtlCol="0">
            <a:spAutoFit/>
          </a:bodyPr>
          <a:lstStyle/>
          <a:p>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
        <p:nvSpPr>
          <p:cNvPr id="17" name="Title 1">
            <a:extLst>
              <a:ext uri="{FF2B5EF4-FFF2-40B4-BE49-F238E27FC236}">
                <a16:creationId xmlns:a16="http://schemas.microsoft.com/office/drawing/2014/main" id="{C31FC15D-1C53-FA40-BCFE-110BC50E6D72}"/>
              </a:ext>
            </a:extLst>
          </p:cNvPr>
          <p:cNvSpPr txBox="1">
            <a:spLocks/>
          </p:cNvSpPr>
          <p:nvPr/>
        </p:nvSpPr>
        <p:spPr>
          <a:xfrm>
            <a:off x="513032" y="372864"/>
            <a:ext cx="8580168"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Industry Partnership Model</a:t>
            </a:r>
          </a:p>
        </p:txBody>
      </p:sp>
      <p:pic>
        <p:nvPicPr>
          <p:cNvPr id="23" name="Graphic 22">
            <a:extLst>
              <a:ext uri="{FF2B5EF4-FFF2-40B4-BE49-F238E27FC236}">
                <a16:creationId xmlns:a16="http://schemas.microsoft.com/office/drawing/2014/main" id="{ADDCEC76-CF81-A0B8-7AC3-DB681F42E974}"/>
              </a:ext>
            </a:extLst>
          </p:cNvPr>
          <p:cNvPicPr>
            <a:picLocks noChangeAspect="1"/>
          </p:cNvPicPr>
          <p:nvPr/>
        </p:nvPicPr>
        <p:blipFill>
          <a:blip>
            <a:extLst>
              <a:ext uri="{96DAC541-7B7A-43D3-8B79-37D633B846F1}">
                <asvg:svgBlip xmlns:asvg="http://schemas.microsoft.com/office/drawing/2016/SVG/main" r:embed="rId4"/>
              </a:ext>
            </a:extLst>
          </a:blip>
          <a:srcRect r="42212"/>
          <a:stretch>
            <a:fillRect/>
          </a:stretch>
        </p:blipFill>
        <p:spPr>
          <a:xfrm>
            <a:off x="5837419" y="240352"/>
            <a:ext cx="2253117" cy="820830"/>
          </a:xfrm>
          <a:prstGeom prst="rect">
            <a:avLst/>
          </a:prstGeom>
        </p:spPr>
      </p:pic>
      <p:sp>
        <p:nvSpPr>
          <p:cNvPr id="24" name="Title 1">
            <a:extLst>
              <a:ext uri="{FF2B5EF4-FFF2-40B4-BE49-F238E27FC236}">
                <a16:creationId xmlns:a16="http://schemas.microsoft.com/office/drawing/2014/main" id="{26A9AB3E-9576-EC66-3095-41BD62F6FCB1}"/>
              </a:ext>
            </a:extLst>
          </p:cNvPr>
          <p:cNvSpPr txBox="1">
            <a:spLocks/>
          </p:cNvSpPr>
          <p:nvPr/>
        </p:nvSpPr>
        <p:spPr>
          <a:xfrm>
            <a:off x="524932" y="1106010"/>
            <a:ext cx="7512163"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WHO: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Partnership between Wellington Uni-Professional and Post Primary Teachers Association, funded by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MoE</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a:t>
            </a:r>
          </a:p>
          <a:p>
            <a:pPr>
              <a:spcBef>
                <a:spcPts val="600"/>
              </a:spcBef>
              <a:spcAft>
                <a:spcPts val="600"/>
              </a:spcAft>
            </a:pPr>
            <a:endParaRPr lang="en-US" sz="5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WHAT: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Professional development pathway </a:t>
            </a:r>
            <a:r>
              <a:rPr lang="mi-NZ" sz="2000">
                <a:solidFill>
                  <a:schemeClr val="tx1"/>
                </a:solidFill>
                <a:latin typeface="Tahoma" panose="020B0604030504040204" pitchFamily="34" charset="0"/>
                <a:ea typeface="Tahoma" panose="020B0604030504040204" pitchFamily="34" charset="0"/>
                <a:cs typeface="Tahoma" panose="020B0604030504040204" pitchFamily="34" charset="0"/>
              </a:rPr>
              <a:t>for teachers focusing on top-up skills and developing capabilities to support new curriculum requirements. If learners complete 3 out of the 5 micro-credentials, 15 points of credit is transferred towards the VUW Master of Education qualification.</a:t>
            </a:r>
          </a:p>
          <a:p>
            <a:pPr>
              <a:spcBef>
                <a:spcPts val="600"/>
              </a:spcBef>
              <a:spcAft>
                <a:spcPts val="600"/>
              </a:spcAft>
            </a:pPr>
            <a:endParaRPr lang="mi-NZ" sz="5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HOW:</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Micro-credential’s approved by University. 5 x 5 point level 7/8 credentials.  </a:t>
            </a:r>
          </a:p>
          <a:p>
            <a:pPr>
              <a:spcBef>
                <a:spcPts val="600"/>
              </a:spcBef>
              <a:spcAft>
                <a:spcPts val="600"/>
              </a:spcAft>
            </a:pPr>
            <a:r>
              <a:rPr lang="mi-NZ" sz="2000">
                <a:solidFill>
                  <a:schemeClr val="tx1"/>
                </a:solidFill>
                <a:latin typeface="Tahoma" panose="020B0604030504040204" pitchFamily="34" charset="0"/>
                <a:ea typeface="Tahoma" panose="020B0604030504040204" pitchFamily="34" charset="0"/>
                <a:cs typeface="Tahoma" panose="020B0604030504040204" pitchFamily="34" charset="0"/>
              </a:rPr>
              <a:t> </a:t>
            </a:r>
            <a:endParaRPr lang="en-US" sz="20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5" name="Title 1">
            <a:extLst>
              <a:ext uri="{FF2B5EF4-FFF2-40B4-BE49-F238E27FC236}">
                <a16:creationId xmlns:a16="http://schemas.microsoft.com/office/drawing/2014/main" id="{A24F082A-AF36-610E-164E-EC4C3178732E}"/>
              </a:ext>
            </a:extLst>
          </p:cNvPr>
          <p:cNvSpPr txBox="1">
            <a:spLocks/>
          </p:cNvSpPr>
          <p:nvPr/>
        </p:nvSpPr>
        <p:spPr>
          <a:xfrm>
            <a:off x="524932" y="4656863"/>
            <a:ext cx="8166681"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OUTCOME: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Easier bite-sized learning for time-poor teachers while building a network of practitioners as they meet other teachers from across NZ as they progress through the credentials. </a:t>
            </a:r>
          </a:p>
          <a:p>
            <a:pPr>
              <a:spcBef>
                <a:spcPts val="600"/>
              </a:spcBef>
              <a:spcAft>
                <a:spcPts val="600"/>
              </a:spcAft>
            </a:pPr>
            <a:endParaRPr lang="en-US" sz="5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NEXT PHASE: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Negotiating with other tertiary providers on credit transfer into Masters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programmes</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and adding their credentials to pathway options. </a:t>
            </a:r>
          </a:p>
        </p:txBody>
      </p:sp>
      <p:sp>
        <p:nvSpPr>
          <p:cNvPr id="2" name="Hexagon 1">
            <a:extLst>
              <a:ext uri="{FF2B5EF4-FFF2-40B4-BE49-F238E27FC236}">
                <a16:creationId xmlns:a16="http://schemas.microsoft.com/office/drawing/2014/main" id="{87220428-0590-9C4E-E165-DC8BC12DDE4B}"/>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E5E17562-845C-32E4-39B5-2821322B8EF2}"/>
              </a:ext>
            </a:extLst>
          </p:cNvPr>
          <p:cNvSpPr/>
          <p:nvPr/>
        </p:nvSpPr>
        <p:spPr>
          <a:xfrm>
            <a:off x="0" y="0"/>
            <a:ext cx="388307" cy="6858000"/>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E95AFDAF-76AE-27A2-D4F0-9E100B3B06A3}"/>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D0BA52AA-3688-C503-2C8B-AD41B6AD3B71}"/>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11" name="Hexagon 10">
            <a:extLst>
              <a:ext uri="{FF2B5EF4-FFF2-40B4-BE49-F238E27FC236}">
                <a16:creationId xmlns:a16="http://schemas.microsoft.com/office/drawing/2014/main" id="{DAF3CCCD-94CC-C3A6-0740-A5BBC375BCC6}"/>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red and white banner with white text&#10;&#10;AI-generated content may be incorrect.">
            <a:extLst>
              <a:ext uri="{FF2B5EF4-FFF2-40B4-BE49-F238E27FC236}">
                <a16:creationId xmlns:a16="http://schemas.microsoft.com/office/drawing/2014/main" id="{B2E4E44A-E5C1-CB1F-468F-97A3225DC7C1}"/>
              </a:ext>
            </a:extLst>
          </p:cNvPr>
          <p:cNvPicPr>
            <a:picLocks noChangeAspect="1"/>
          </p:cNvPicPr>
          <p:nvPr/>
        </p:nvPicPr>
        <p:blipFill>
          <a:blip r:embed="rId5"/>
          <a:srcRect l="10416" r="7676"/>
          <a:stretch>
            <a:fillRect/>
          </a:stretch>
        </p:blipFill>
        <p:spPr>
          <a:xfrm>
            <a:off x="8352780" y="-10478"/>
            <a:ext cx="885524" cy="1315362"/>
          </a:xfrm>
          <a:prstGeom prst="rect">
            <a:avLst/>
          </a:prstGeom>
        </p:spPr>
      </p:pic>
      <p:sp>
        <p:nvSpPr>
          <p:cNvPr id="22" name="TextBox 21">
            <a:extLst>
              <a:ext uri="{FF2B5EF4-FFF2-40B4-BE49-F238E27FC236}">
                <a16:creationId xmlns:a16="http://schemas.microsoft.com/office/drawing/2014/main" id="{A69CB56F-AF6B-AB51-DF02-5E60096C162A}"/>
              </a:ext>
            </a:extLst>
          </p:cNvPr>
          <p:cNvSpPr txBox="1"/>
          <p:nvPr/>
        </p:nvSpPr>
        <p:spPr>
          <a:xfrm rot="16200000">
            <a:off x="-1729450" y="4577293"/>
            <a:ext cx="3863634" cy="246221"/>
          </a:xfrm>
          <a:prstGeom prst="rect">
            <a:avLst/>
          </a:prstGeom>
          <a:noFill/>
        </p:spPr>
        <p:txBody>
          <a:bodyPr wrap="square" rtlCol="0">
            <a:spAutoFit/>
          </a:bodyPr>
          <a:lstStyle/>
          <a:p>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Tree>
    <p:extLst>
      <p:ext uri="{BB962C8B-B14F-4D97-AF65-F5344CB8AC3E}">
        <p14:creationId xmlns:p14="http://schemas.microsoft.com/office/powerpoint/2010/main" val="2327660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23958-A89C-7424-48FD-D6381B15B1CE}"/>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C2F413C4-EF82-8EA8-8577-D36AF269B41E}"/>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2" name="TextBox 11">
            <a:extLst>
              <a:ext uri="{FF2B5EF4-FFF2-40B4-BE49-F238E27FC236}">
                <a16:creationId xmlns:a16="http://schemas.microsoft.com/office/drawing/2014/main" id="{4A68D250-7C3F-099E-3A4A-4FE988CB1A60}"/>
              </a:ext>
            </a:extLst>
          </p:cNvPr>
          <p:cNvSpPr txBox="1"/>
          <p:nvPr/>
        </p:nvSpPr>
        <p:spPr>
          <a:xfrm rot="16200000">
            <a:off x="-1740336" y="4533753"/>
            <a:ext cx="3863634" cy="246221"/>
          </a:xfrm>
          <a:prstGeom prst="rect">
            <a:avLst/>
          </a:prstGeom>
          <a:noFill/>
        </p:spPr>
        <p:txBody>
          <a:bodyPr wrap="square" rtlCol="0">
            <a:spAutoFit/>
          </a:bodyPr>
          <a:lstStyle/>
          <a:p>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
        <p:nvSpPr>
          <p:cNvPr id="17" name="Title 1">
            <a:extLst>
              <a:ext uri="{FF2B5EF4-FFF2-40B4-BE49-F238E27FC236}">
                <a16:creationId xmlns:a16="http://schemas.microsoft.com/office/drawing/2014/main" id="{79014C87-ED1D-D679-37BF-B0C589AD4545}"/>
              </a:ext>
            </a:extLst>
          </p:cNvPr>
          <p:cNvSpPr txBox="1">
            <a:spLocks/>
          </p:cNvSpPr>
          <p:nvPr/>
        </p:nvSpPr>
        <p:spPr>
          <a:xfrm>
            <a:off x="513032" y="460549"/>
            <a:ext cx="7319608"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Shared Framework Model - </a:t>
            </a:r>
          </a:p>
        </p:txBody>
      </p:sp>
      <p:sp>
        <p:nvSpPr>
          <p:cNvPr id="13" name="Title 1">
            <a:extLst>
              <a:ext uri="{FF2B5EF4-FFF2-40B4-BE49-F238E27FC236}">
                <a16:creationId xmlns:a16="http://schemas.microsoft.com/office/drawing/2014/main" id="{82B78036-4C05-8D3C-2070-0B988C2E4498}"/>
              </a:ext>
            </a:extLst>
          </p:cNvPr>
          <p:cNvSpPr txBox="1">
            <a:spLocks/>
          </p:cNvSpPr>
          <p:nvPr/>
        </p:nvSpPr>
        <p:spPr>
          <a:xfrm>
            <a:off x="4698891" y="1239847"/>
            <a:ext cx="7493109"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WHO: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Co-design between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Te</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Whakatōhea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Iwi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Ōpotiki</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and Muka Tangata Workforce Development Council. </a:t>
            </a:r>
          </a:p>
          <a:p>
            <a:pPr>
              <a:spcBef>
                <a:spcPts val="600"/>
              </a:spcBef>
              <a:spcAft>
                <a:spcPts val="600"/>
              </a:spcAft>
            </a:pPr>
            <a:endParaRPr lang="en-US" sz="5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WHAT: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Co-designed with one Iwi, but shared as an open framework to be used by any Iwi in their own regional context. Provides a package of learning distinct to the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mātauranga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of hapū and/or iwi and a framework to empower learners within their own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iwitanga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as they enter the work-based learning environment. </a:t>
            </a:r>
          </a:p>
          <a:p>
            <a:pPr>
              <a:spcBef>
                <a:spcPts val="600"/>
              </a:spcBef>
              <a:spcAft>
                <a:spcPts val="600"/>
              </a:spcAft>
            </a:pPr>
            <a:endParaRPr lang="en-US" sz="5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HOW:</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Iwitanga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15 point micro-credential made from 1x3 and 3x4 point modules/components. Submitted to NZQA for approval via Muku Tangata as an open framework.</a:t>
            </a:r>
          </a:p>
        </p:txBody>
      </p:sp>
      <p:sp>
        <p:nvSpPr>
          <p:cNvPr id="14" name="Title 1">
            <a:extLst>
              <a:ext uri="{FF2B5EF4-FFF2-40B4-BE49-F238E27FC236}">
                <a16:creationId xmlns:a16="http://schemas.microsoft.com/office/drawing/2014/main" id="{D6C10D77-79FF-92FA-9EA8-BF32208A7A52}"/>
              </a:ext>
            </a:extLst>
          </p:cNvPr>
          <p:cNvSpPr txBox="1">
            <a:spLocks/>
          </p:cNvSpPr>
          <p:nvPr/>
        </p:nvSpPr>
        <p:spPr>
          <a:xfrm>
            <a:off x="4688483" y="5412248"/>
            <a:ext cx="7418228"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OUTCOME: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Learners have their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iwitanga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knowledge formally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recognised</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and are provided with a framework and pathway into further training. Learners can for apply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mātauranga</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within future workplace learning, and in the development of their own career and personal aspirations. </a:t>
            </a:r>
            <a:endParaRPr lang="en-US" sz="100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a:extLst>
              <a:ext uri="{FF2B5EF4-FFF2-40B4-BE49-F238E27FC236}">
                <a16:creationId xmlns:a16="http://schemas.microsoft.com/office/drawing/2014/main" id="{3BD92235-2567-0E64-FA3E-562251AD7614}"/>
              </a:ext>
            </a:extLst>
          </p:cNvPr>
          <p:cNvPicPr>
            <a:picLocks noChangeAspect="1"/>
          </p:cNvPicPr>
          <p:nvPr/>
        </p:nvPicPr>
        <p:blipFill>
          <a:blip r:embed="rId3"/>
          <a:stretch>
            <a:fillRect/>
          </a:stretch>
        </p:blipFill>
        <p:spPr>
          <a:xfrm>
            <a:off x="5740598" y="316071"/>
            <a:ext cx="2607168" cy="811384"/>
          </a:xfrm>
          <a:prstGeom prst="rect">
            <a:avLst/>
          </a:prstGeom>
        </p:spPr>
      </p:pic>
      <p:pic>
        <p:nvPicPr>
          <p:cNvPr id="1026" name="Picture 2">
            <a:extLst>
              <a:ext uri="{FF2B5EF4-FFF2-40B4-BE49-F238E27FC236}">
                <a16:creationId xmlns:a16="http://schemas.microsoft.com/office/drawing/2014/main" id="{58235E79-0BB3-2DE6-5ED7-771C82F1CD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880" t="3196" r="33673" b="14610"/>
          <a:stretch>
            <a:fillRect/>
          </a:stretch>
        </p:blipFill>
        <p:spPr bwMode="auto">
          <a:xfrm>
            <a:off x="584590" y="1142900"/>
            <a:ext cx="3918017" cy="5636876"/>
          </a:xfrm>
          <a:prstGeom prst="rect">
            <a:avLst/>
          </a:prstGeom>
          <a:noFill/>
          <a:extLst>
            <a:ext uri="{909E8E84-426E-40DD-AFC4-6F175D3DCCD1}">
              <a14:hiddenFill xmlns:a14="http://schemas.microsoft.com/office/drawing/2010/main">
                <a:solidFill>
                  <a:srgbClr val="FFFFFF"/>
                </a:solidFill>
              </a14:hiddenFill>
            </a:ext>
          </a:extLst>
        </p:spPr>
      </p:pic>
      <p:sp>
        <p:nvSpPr>
          <p:cNvPr id="2" name="Hexagon 1">
            <a:extLst>
              <a:ext uri="{FF2B5EF4-FFF2-40B4-BE49-F238E27FC236}">
                <a16:creationId xmlns:a16="http://schemas.microsoft.com/office/drawing/2014/main" id="{DB68F942-6749-F88E-B506-2FEDDD8A09E0}"/>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9A318D9-A9C1-EC8B-4C1A-87F86DCD3B90}"/>
              </a:ext>
            </a:extLst>
          </p:cNvPr>
          <p:cNvSpPr/>
          <p:nvPr/>
        </p:nvSpPr>
        <p:spPr>
          <a:xfrm>
            <a:off x="0" y="0"/>
            <a:ext cx="388307" cy="6858000"/>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0026BFFF-1137-E97E-7386-A1C5C7175705}"/>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4AB8C1CC-071F-73F1-F01F-DF78CE851518}"/>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15" name="Hexagon 14">
            <a:extLst>
              <a:ext uri="{FF2B5EF4-FFF2-40B4-BE49-F238E27FC236}">
                <a16:creationId xmlns:a16="http://schemas.microsoft.com/office/drawing/2014/main" id="{7AC12B98-573E-7B01-C3EF-4C0DE19F19CC}"/>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DD5960E-E89A-CDDB-5BAF-3D841881CBA5}"/>
              </a:ext>
            </a:extLst>
          </p:cNvPr>
          <p:cNvSpPr txBox="1"/>
          <p:nvPr/>
        </p:nvSpPr>
        <p:spPr>
          <a:xfrm rot="16200000">
            <a:off x="-1729453" y="4566407"/>
            <a:ext cx="3863634" cy="246221"/>
          </a:xfrm>
          <a:prstGeom prst="rect">
            <a:avLst/>
          </a:prstGeom>
          <a:noFill/>
        </p:spPr>
        <p:txBody>
          <a:bodyPr wrap="square" rtlCol="0">
            <a:spAutoFit/>
          </a:bodyPr>
          <a:lstStyle/>
          <a:p>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Tree>
    <p:extLst>
      <p:ext uri="{BB962C8B-B14F-4D97-AF65-F5344CB8AC3E}">
        <p14:creationId xmlns:p14="http://schemas.microsoft.com/office/powerpoint/2010/main" val="3287771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A024A-AC92-E085-B7C3-279277E93E5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DC97FE-10E7-7130-D059-E1B71B7D4945}"/>
              </a:ext>
            </a:extLst>
          </p:cNvPr>
          <p:cNvPicPr>
            <a:picLocks noChangeAspect="1"/>
          </p:cNvPicPr>
          <p:nvPr/>
        </p:nvPicPr>
        <p:blipFill>
          <a:blip r:embed="rId3"/>
          <a:stretch>
            <a:fillRect/>
          </a:stretch>
        </p:blipFill>
        <p:spPr>
          <a:xfrm>
            <a:off x="5804171" y="130254"/>
            <a:ext cx="1199192" cy="1210400"/>
          </a:xfrm>
          <a:prstGeom prst="rect">
            <a:avLst/>
          </a:prstGeom>
        </p:spPr>
      </p:pic>
      <p:sp>
        <p:nvSpPr>
          <p:cNvPr id="21" name="Title 1">
            <a:extLst>
              <a:ext uri="{FF2B5EF4-FFF2-40B4-BE49-F238E27FC236}">
                <a16:creationId xmlns:a16="http://schemas.microsoft.com/office/drawing/2014/main" id="{ADCD8F10-73D8-BFD4-FF7D-4F92D5C0920C}"/>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2" name="TextBox 11">
            <a:extLst>
              <a:ext uri="{FF2B5EF4-FFF2-40B4-BE49-F238E27FC236}">
                <a16:creationId xmlns:a16="http://schemas.microsoft.com/office/drawing/2014/main" id="{58A4A492-3943-E462-8C1B-6574A5D9C9AE}"/>
              </a:ext>
            </a:extLst>
          </p:cNvPr>
          <p:cNvSpPr txBox="1"/>
          <p:nvPr/>
        </p:nvSpPr>
        <p:spPr>
          <a:xfrm rot="16200000">
            <a:off x="-1740336" y="4533753"/>
            <a:ext cx="3863634" cy="246221"/>
          </a:xfrm>
          <a:prstGeom prst="rect">
            <a:avLst/>
          </a:prstGeom>
          <a:noFill/>
        </p:spPr>
        <p:txBody>
          <a:bodyPr wrap="square" rtlCol="0">
            <a:spAutoFit/>
          </a:bodyPr>
          <a:lstStyle/>
          <a:p>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
        <p:nvSpPr>
          <p:cNvPr id="17" name="Title 1">
            <a:extLst>
              <a:ext uri="{FF2B5EF4-FFF2-40B4-BE49-F238E27FC236}">
                <a16:creationId xmlns:a16="http://schemas.microsoft.com/office/drawing/2014/main" id="{255A8222-CD13-B90C-9807-EBDDA85346DB}"/>
              </a:ext>
            </a:extLst>
          </p:cNvPr>
          <p:cNvSpPr txBox="1">
            <a:spLocks/>
          </p:cNvSpPr>
          <p:nvPr/>
        </p:nvSpPr>
        <p:spPr>
          <a:xfrm>
            <a:off x="513032" y="460549"/>
            <a:ext cx="7319608"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Industry Pathway Model - </a:t>
            </a:r>
          </a:p>
        </p:txBody>
      </p:sp>
      <p:sp>
        <p:nvSpPr>
          <p:cNvPr id="13" name="Title 1">
            <a:extLst>
              <a:ext uri="{FF2B5EF4-FFF2-40B4-BE49-F238E27FC236}">
                <a16:creationId xmlns:a16="http://schemas.microsoft.com/office/drawing/2014/main" id="{06F4FB8C-C5C2-8470-92A4-ABAB305A0B7A}"/>
              </a:ext>
            </a:extLst>
          </p:cNvPr>
          <p:cNvSpPr txBox="1">
            <a:spLocks/>
          </p:cNvSpPr>
          <p:nvPr/>
        </p:nvSpPr>
        <p:spPr>
          <a:xfrm>
            <a:off x="4593771" y="1429225"/>
            <a:ext cx="7598229"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WHO: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Local Government NZ (LGNZ) – Support, champion, and develop capability within local government across Aotearoa. </a:t>
            </a:r>
          </a:p>
          <a:p>
            <a:pPr>
              <a:spcBef>
                <a:spcPts val="600"/>
              </a:spcBef>
              <a:spcAft>
                <a:spcPts val="600"/>
              </a:spcAft>
            </a:pPr>
            <a:endParaRPr lang="en-US" sz="8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WHAT: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LGNZ work with WUPL to develop internal PD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programme</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add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formalised</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workplace assessment, and accredit the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programme</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as micro-credentials. LGNZ deliver the </a:t>
            </a:r>
            <a:r>
              <a:rPr lang="en-US" sz="2000" err="1">
                <a:solidFill>
                  <a:schemeClr val="tx1"/>
                </a:solidFill>
                <a:latin typeface="Tahoma" panose="020B0604030504040204" pitchFamily="34" charset="0"/>
                <a:ea typeface="Tahoma" panose="020B0604030504040204" pitchFamily="34" charset="0"/>
                <a:cs typeface="Tahoma" panose="020B0604030504040204" pitchFamily="34" charset="0"/>
              </a:rPr>
              <a:t>programme</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over 3 years. </a:t>
            </a:r>
          </a:p>
          <a:p>
            <a:pPr>
              <a:spcBef>
                <a:spcPts val="600"/>
              </a:spcBef>
              <a:spcAft>
                <a:spcPts val="600"/>
              </a:spcAft>
            </a:pPr>
            <a:endParaRPr lang="en-US" sz="500" b="1">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HOW:</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 6 x 5 point level 7/8 credentials delivered as professional development for elected members of council, around 1000 each election cycle. Covers Leadership and Governance, Finance and Risk, and Communications and Engagement.     </a:t>
            </a:r>
          </a:p>
          <a:p>
            <a:pPr>
              <a:spcBef>
                <a:spcPts val="600"/>
              </a:spcBef>
              <a:spcAft>
                <a:spcPts val="600"/>
              </a:spcAft>
            </a:pPr>
            <a:endParaRPr lang="en-US" sz="800">
              <a:solidFill>
                <a:schemeClr val="tx1"/>
              </a:solidFill>
              <a:latin typeface="Tahoma" panose="020B0604030504040204" pitchFamily="34" charset="0"/>
              <a:ea typeface="Tahoma" panose="020B0604030504040204" pitchFamily="34" charset="0"/>
              <a:cs typeface="Tahoma" panose="020B0604030504040204" pitchFamily="34" charset="0"/>
            </a:endParaRPr>
          </a:p>
          <a:p>
            <a:pPr>
              <a:spcBef>
                <a:spcPts val="600"/>
              </a:spcBef>
              <a:spcAft>
                <a:spcPts val="600"/>
              </a:spcAft>
            </a:pPr>
            <a:r>
              <a:rPr lang="en-US" sz="2000" b="1">
                <a:solidFill>
                  <a:schemeClr val="tx1"/>
                </a:solidFill>
                <a:latin typeface="Tahoma" panose="020B0604030504040204" pitchFamily="34" charset="0"/>
                <a:ea typeface="Tahoma" panose="020B0604030504040204" pitchFamily="34" charset="0"/>
                <a:cs typeface="Tahoma" panose="020B0604030504040204" pitchFamily="34" charset="0"/>
              </a:rPr>
              <a:t>OUTCOME: </a:t>
            </a:r>
            <a:r>
              <a:rPr lang="en-US" sz="2000">
                <a:solidFill>
                  <a:schemeClr val="tx1"/>
                </a:solidFill>
                <a:latin typeface="Tahoma" panose="020B0604030504040204" pitchFamily="34" charset="0"/>
                <a:ea typeface="Tahoma" panose="020B0604030504040204" pitchFamily="34" charset="0"/>
                <a:cs typeface="Tahoma" panose="020B0604030504040204" pitchFamily="34" charset="0"/>
              </a:rPr>
              <a:t>Micro-credential pathway contributes 30 points via credit transfer to 3 PGCert qualifications in Wellington School of Business and Government. For some this will be their first university qualification. </a:t>
            </a:r>
          </a:p>
          <a:p>
            <a:pPr>
              <a:spcBef>
                <a:spcPts val="600"/>
              </a:spcBef>
              <a:spcAft>
                <a:spcPts val="600"/>
              </a:spcAft>
            </a:pPr>
            <a:endParaRPr lang="en-US" sz="1800">
              <a:solidFill>
                <a:schemeClr val="bg1"/>
              </a:solidFill>
            </a:endParaRPr>
          </a:p>
        </p:txBody>
      </p:sp>
      <p:pic>
        <p:nvPicPr>
          <p:cNvPr id="24" name="Picture 23" descr="A green and white logo&#10;&#10;Description automatically generated">
            <a:extLst>
              <a:ext uri="{FF2B5EF4-FFF2-40B4-BE49-F238E27FC236}">
                <a16:creationId xmlns:a16="http://schemas.microsoft.com/office/drawing/2014/main" id="{AD563170-A72A-7522-0F89-61067E95E68E}"/>
              </a:ext>
            </a:extLst>
          </p:cNvPr>
          <p:cNvPicPr>
            <a:picLocks noChangeAspect="1"/>
          </p:cNvPicPr>
          <p:nvPr/>
        </p:nvPicPr>
        <p:blipFill>
          <a:blip r:embed="rId4"/>
          <a:stretch>
            <a:fillRect/>
          </a:stretch>
        </p:blipFill>
        <p:spPr>
          <a:xfrm>
            <a:off x="7614592" y="357071"/>
            <a:ext cx="2669274" cy="886207"/>
          </a:xfrm>
          <a:prstGeom prst="rect">
            <a:avLst/>
          </a:prstGeom>
        </p:spPr>
      </p:pic>
      <p:sp>
        <p:nvSpPr>
          <p:cNvPr id="2" name="Hexagon 1">
            <a:extLst>
              <a:ext uri="{FF2B5EF4-FFF2-40B4-BE49-F238E27FC236}">
                <a16:creationId xmlns:a16="http://schemas.microsoft.com/office/drawing/2014/main" id="{EDE29626-E35F-A742-54FD-74C797CA15B3}"/>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90C33CC-9765-F60E-3A00-6FDBA1028BC9}"/>
              </a:ext>
            </a:extLst>
          </p:cNvPr>
          <p:cNvSpPr/>
          <p:nvPr/>
        </p:nvSpPr>
        <p:spPr>
          <a:xfrm>
            <a:off x="0" y="0"/>
            <a:ext cx="388307" cy="6858000"/>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BB868E69-C462-8C8C-6A00-C8AE3AFF9EDF}"/>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949CE9F-F4E5-3B1E-E59A-7A63A37C2BDA}"/>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14" name="Hexagon 13">
            <a:extLst>
              <a:ext uri="{FF2B5EF4-FFF2-40B4-BE49-F238E27FC236}">
                <a16:creationId xmlns:a16="http://schemas.microsoft.com/office/drawing/2014/main" id="{7468599C-5DFF-2B36-ABC2-92BF1C909ADC}"/>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Cartoon of a person with a large nose and a purple shirt&#10;&#10;AI-generated content may be incorrect.">
            <a:extLst>
              <a:ext uri="{FF2B5EF4-FFF2-40B4-BE49-F238E27FC236}">
                <a16:creationId xmlns:a16="http://schemas.microsoft.com/office/drawing/2014/main" id="{E93F014C-AE1D-5679-080B-0CD7AA2A85DE}"/>
              </a:ext>
            </a:extLst>
          </p:cNvPr>
          <p:cNvPicPr>
            <a:picLocks noChangeAspect="1"/>
          </p:cNvPicPr>
          <p:nvPr/>
        </p:nvPicPr>
        <p:blipFill>
          <a:blip r:embed="rId5"/>
          <a:stretch>
            <a:fillRect/>
          </a:stretch>
        </p:blipFill>
        <p:spPr>
          <a:xfrm>
            <a:off x="0" y="1386282"/>
            <a:ext cx="4593771" cy="5466387"/>
          </a:xfrm>
          <a:prstGeom prst="rect">
            <a:avLst/>
          </a:prstGeom>
        </p:spPr>
      </p:pic>
      <p:sp>
        <p:nvSpPr>
          <p:cNvPr id="15" name="TextBox 14">
            <a:extLst>
              <a:ext uri="{FF2B5EF4-FFF2-40B4-BE49-F238E27FC236}">
                <a16:creationId xmlns:a16="http://schemas.microsoft.com/office/drawing/2014/main" id="{EBC125F9-A3C6-F71E-C36E-F9AB9BF205D9}"/>
              </a:ext>
            </a:extLst>
          </p:cNvPr>
          <p:cNvSpPr txBox="1"/>
          <p:nvPr/>
        </p:nvSpPr>
        <p:spPr>
          <a:xfrm rot="16200000">
            <a:off x="-1729454" y="4566407"/>
            <a:ext cx="3863634" cy="246221"/>
          </a:xfrm>
          <a:prstGeom prst="rect">
            <a:avLst/>
          </a:prstGeom>
          <a:noFill/>
        </p:spPr>
        <p:txBody>
          <a:bodyPr wrap="square" rtlCol="0">
            <a:spAutoFit/>
          </a:bodyPr>
          <a:lstStyle/>
          <a:p>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Tree>
    <p:extLst>
      <p:ext uri="{BB962C8B-B14F-4D97-AF65-F5344CB8AC3E}">
        <p14:creationId xmlns:p14="http://schemas.microsoft.com/office/powerpoint/2010/main" val="24176345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F55FE-1D25-B034-4157-C87256478F7A}"/>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CBD4326A-5F7C-D33A-EED8-9AE830DEBA26}"/>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2" name="TextBox 11">
            <a:extLst>
              <a:ext uri="{FF2B5EF4-FFF2-40B4-BE49-F238E27FC236}">
                <a16:creationId xmlns:a16="http://schemas.microsoft.com/office/drawing/2014/main" id="{67F8A669-9611-59EB-777E-D8049A9A1A3C}"/>
              </a:ext>
            </a:extLst>
          </p:cNvPr>
          <p:cNvSpPr txBox="1"/>
          <p:nvPr/>
        </p:nvSpPr>
        <p:spPr>
          <a:xfrm rot="16200000">
            <a:off x="-1740336" y="4533753"/>
            <a:ext cx="3863634" cy="246221"/>
          </a:xfrm>
          <a:prstGeom prst="rect">
            <a:avLst/>
          </a:prstGeom>
          <a:noFill/>
        </p:spPr>
        <p:txBody>
          <a:bodyPr wrap="square" rtlCol="0">
            <a:spAutoFit/>
          </a:bodyPr>
          <a:lstStyle/>
          <a:p>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
        <p:nvSpPr>
          <p:cNvPr id="17" name="Title 1">
            <a:extLst>
              <a:ext uri="{FF2B5EF4-FFF2-40B4-BE49-F238E27FC236}">
                <a16:creationId xmlns:a16="http://schemas.microsoft.com/office/drawing/2014/main" id="{CC0E21AD-C6D6-8AB2-FBE1-80DA8D2226D4}"/>
              </a:ext>
            </a:extLst>
          </p:cNvPr>
          <p:cNvSpPr txBox="1">
            <a:spLocks/>
          </p:cNvSpPr>
          <p:nvPr/>
        </p:nvSpPr>
        <p:spPr>
          <a:xfrm>
            <a:off x="513032" y="372864"/>
            <a:ext cx="9951768"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Trusted Partner Model – McDonalds Australia</a:t>
            </a:r>
          </a:p>
        </p:txBody>
      </p:sp>
      <p:pic>
        <p:nvPicPr>
          <p:cNvPr id="5" name="Picture 4">
            <a:extLst>
              <a:ext uri="{FF2B5EF4-FFF2-40B4-BE49-F238E27FC236}">
                <a16:creationId xmlns:a16="http://schemas.microsoft.com/office/drawing/2014/main" id="{8BC19020-9D4B-7E42-3F3F-67AFCA9E657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834"/>
          <a:stretch>
            <a:fillRect/>
          </a:stretch>
        </p:blipFill>
        <p:spPr bwMode="auto">
          <a:xfrm>
            <a:off x="382962" y="1670405"/>
            <a:ext cx="8432653" cy="520304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6148D16-A5BD-B6A4-9B28-8C999BCAF28B}"/>
              </a:ext>
            </a:extLst>
          </p:cNvPr>
          <p:cNvSpPr txBox="1"/>
          <p:nvPr/>
        </p:nvSpPr>
        <p:spPr>
          <a:xfrm>
            <a:off x="3858766" y="1088259"/>
            <a:ext cx="8156749" cy="2990562"/>
          </a:xfrm>
          <a:prstGeom prst="rect">
            <a:avLst/>
          </a:prstGeom>
          <a:noFill/>
        </p:spPr>
        <p:txBody>
          <a:bodyPr wrap="square">
            <a:spAutoFit/>
          </a:bodyPr>
          <a:lstStyle/>
          <a:p>
            <a:pPr>
              <a:spcAft>
                <a:spcPts val="500"/>
              </a:spcAft>
            </a:pPr>
            <a:r>
              <a:rPr lang="en-NZ" sz="2000" b="0" i="0">
                <a:effectLst/>
                <a:latin typeface="Tahoma" panose="020B0604030504040204" pitchFamily="34" charset="0"/>
                <a:ea typeface="Tahoma" panose="020B0604030504040204" pitchFamily="34" charset="0"/>
                <a:cs typeface="Tahoma" panose="020B0604030504040204" pitchFamily="34" charset="0"/>
              </a:rPr>
              <a:t>McDonald’s Australia has today launched the national roll out of ‘Archways to Opportunity’, an innovative new program offering more than 20,000 Macca’s employees nationwide the opportunity to transform workplace skills into university credits with some of Australia’s leading universities. </a:t>
            </a:r>
          </a:p>
          <a:p>
            <a:pPr>
              <a:spcAft>
                <a:spcPts val="500"/>
              </a:spcAft>
            </a:pPr>
            <a:r>
              <a:rPr lang="en-NZ" sz="2000">
                <a:latin typeface="Tahoma" panose="020B0604030504040204" pitchFamily="34" charset="0"/>
                <a:ea typeface="Tahoma" panose="020B0604030504040204" pitchFamily="34" charset="0"/>
                <a:cs typeface="Tahoma" panose="020B0604030504040204" pitchFamily="34" charset="0"/>
              </a:rPr>
              <a:t>Each micro-credential counts for up to one subject credit in an undergraduate degree. Stacked together, they can also ladder up to direct entry into a Master of Business Administration.</a:t>
            </a:r>
          </a:p>
          <a:p>
            <a:pPr>
              <a:spcAft>
                <a:spcPts val="500"/>
              </a:spcAft>
            </a:pPr>
            <a:r>
              <a:rPr lang="en-NZ" sz="2000" b="1" i="1">
                <a:effectLst/>
                <a:latin typeface="Tahoma" panose="020B0604030504040204" pitchFamily="34" charset="0"/>
                <a:ea typeface="Tahoma" panose="020B0604030504040204" pitchFamily="34" charset="0"/>
                <a:cs typeface="Tahoma" panose="020B0604030504040204" pitchFamily="34" charset="0"/>
              </a:rPr>
              <a:t>4</a:t>
            </a:r>
            <a:r>
              <a:rPr lang="en-NZ" sz="2000" b="1" i="1" baseline="30000">
                <a:effectLst/>
                <a:latin typeface="Tahoma" panose="020B0604030504040204" pitchFamily="34" charset="0"/>
                <a:ea typeface="Tahoma" panose="020B0604030504040204" pitchFamily="34" charset="0"/>
                <a:cs typeface="Tahoma" panose="020B0604030504040204" pitchFamily="34" charset="0"/>
              </a:rPr>
              <a:t>th</a:t>
            </a:r>
            <a:r>
              <a:rPr lang="en-NZ" sz="2000" b="1" i="1">
                <a:effectLst/>
                <a:latin typeface="Tahoma" panose="020B0604030504040204" pitchFamily="34" charset="0"/>
                <a:ea typeface="Tahoma" panose="020B0604030504040204" pitchFamily="34" charset="0"/>
                <a:cs typeface="Tahoma" panose="020B0604030504040204" pitchFamily="34" charset="0"/>
              </a:rPr>
              <a:t> November 2025</a:t>
            </a:r>
            <a:endParaRPr lang="en-US" sz="2000" b="1" i="1">
              <a:latin typeface="Tahoma" panose="020B0604030504040204" pitchFamily="34" charset="0"/>
              <a:ea typeface="Tahoma" panose="020B0604030504040204" pitchFamily="34" charset="0"/>
              <a:cs typeface="Tahoma" panose="020B0604030504040204" pitchFamily="34" charset="0"/>
            </a:endParaRPr>
          </a:p>
        </p:txBody>
      </p:sp>
      <p:sp>
        <p:nvSpPr>
          <p:cNvPr id="11" name="TextBox 10">
            <a:extLst>
              <a:ext uri="{FF2B5EF4-FFF2-40B4-BE49-F238E27FC236}">
                <a16:creationId xmlns:a16="http://schemas.microsoft.com/office/drawing/2014/main" id="{0DD2E66E-106F-ECAB-50C2-488C4C902459}"/>
              </a:ext>
            </a:extLst>
          </p:cNvPr>
          <p:cNvSpPr txBox="1"/>
          <p:nvPr/>
        </p:nvSpPr>
        <p:spPr>
          <a:xfrm>
            <a:off x="5864827" y="4271925"/>
            <a:ext cx="6252291" cy="1261884"/>
          </a:xfrm>
          <a:prstGeom prst="rect">
            <a:avLst/>
          </a:prstGeom>
          <a:noFill/>
        </p:spPr>
        <p:txBody>
          <a:bodyPr wrap="square" rtlCol="0">
            <a:spAutoFit/>
          </a:bodyPr>
          <a:lstStyle/>
          <a:p>
            <a:r>
              <a:rPr lang="en-US" sz="1600">
                <a:latin typeface="Tahoma" panose="020B0604030504040204" pitchFamily="34" charset="0"/>
                <a:ea typeface="Tahoma" panose="020B0604030504040204" pitchFamily="34" charset="0"/>
                <a:cs typeface="Tahoma" panose="020B0604030504040204" pitchFamily="34" charset="0"/>
              </a:rPr>
              <a:t>Partners in delivery:</a:t>
            </a:r>
          </a:p>
          <a:p>
            <a:pPr marL="285750" indent="-285750">
              <a:buFont typeface="Arial" panose="020B0604020202020204" pitchFamily="34" charset="0"/>
              <a:buChar char="•"/>
            </a:pPr>
            <a:r>
              <a:rPr lang="en-US" sz="1500" b="1">
                <a:latin typeface="Tahoma" panose="020B0604030504040204" pitchFamily="34" charset="0"/>
                <a:ea typeface="Tahoma" panose="020B0604030504040204" pitchFamily="34" charset="0"/>
                <a:cs typeface="Tahoma" panose="020B0604030504040204" pitchFamily="34" charset="0"/>
                <a:hlinkClick r:id="rId4"/>
              </a:rPr>
              <a:t>McDonalds Australia </a:t>
            </a:r>
            <a:r>
              <a:rPr lang="en-US" sz="1500">
                <a:latin typeface="Tahoma" panose="020B0604030504040204" pitchFamily="34" charset="0"/>
                <a:ea typeface="Tahoma" panose="020B0604030504040204" pitchFamily="34" charset="0"/>
                <a:cs typeface="Tahoma" panose="020B0604030504040204" pitchFamily="34" charset="0"/>
              </a:rPr>
              <a:t>(Employee development and engagement)</a:t>
            </a:r>
          </a:p>
          <a:p>
            <a:pPr marL="285750" indent="-285750">
              <a:buFont typeface="Arial" panose="020B0604020202020204" pitchFamily="34" charset="0"/>
              <a:buChar char="•"/>
            </a:pPr>
            <a:r>
              <a:rPr lang="en-US" sz="1500" b="1">
                <a:latin typeface="Tahoma" panose="020B0604030504040204" pitchFamily="34" charset="0"/>
                <a:ea typeface="Tahoma" panose="020B0604030504040204" pitchFamily="34" charset="0"/>
                <a:cs typeface="Tahoma" panose="020B0604030504040204" pitchFamily="34" charset="0"/>
                <a:hlinkClick r:id="rId5"/>
              </a:rPr>
              <a:t>Capability.Co </a:t>
            </a:r>
            <a:r>
              <a:rPr lang="en-US" sz="1500">
                <a:latin typeface="Tahoma" panose="020B0604030504040204" pitchFamily="34" charset="0"/>
                <a:ea typeface="Tahoma" panose="020B0604030504040204" pitchFamily="34" charset="0"/>
                <a:cs typeface="Tahoma" panose="020B0604030504040204" pitchFamily="34" charset="0"/>
              </a:rPr>
              <a:t>(Credential developer and University negotiation)</a:t>
            </a:r>
          </a:p>
          <a:p>
            <a:pPr marL="285750" indent="-285750">
              <a:buFont typeface="Arial" panose="020B0604020202020204" pitchFamily="34" charset="0"/>
              <a:buChar char="•"/>
            </a:pPr>
            <a:r>
              <a:rPr lang="en-US" sz="1500" b="1">
                <a:latin typeface="Tahoma" panose="020B0604030504040204" pitchFamily="34" charset="0"/>
                <a:ea typeface="Tahoma" panose="020B0604030504040204" pitchFamily="34" charset="0"/>
                <a:cs typeface="Tahoma" panose="020B0604030504040204" pitchFamily="34" charset="0"/>
              </a:rPr>
              <a:t>Universities</a:t>
            </a:r>
            <a:r>
              <a:rPr lang="en-US" sz="1500">
                <a:latin typeface="Tahoma" panose="020B0604030504040204" pitchFamily="34" charset="0"/>
                <a:ea typeface="Tahoma" panose="020B0604030504040204" pitchFamily="34" charset="0"/>
                <a:cs typeface="Tahoma" panose="020B0604030504040204" pitchFamily="34" charset="0"/>
              </a:rPr>
              <a:t> (UTS, Torrens, </a:t>
            </a:r>
            <a:r>
              <a:rPr lang="en-US" sz="1500" err="1">
                <a:latin typeface="Tahoma" panose="020B0604030504040204" pitchFamily="34" charset="0"/>
                <a:ea typeface="Tahoma" panose="020B0604030504040204" pitchFamily="34" charset="0"/>
                <a:cs typeface="Tahoma" panose="020B0604030504040204" pitchFamily="34" charset="0"/>
              </a:rPr>
              <a:t>AdelaideU</a:t>
            </a:r>
            <a:r>
              <a:rPr lang="en-US" sz="1500">
                <a:latin typeface="Tahoma" panose="020B0604030504040204" pitchFamily="34" charset="0"/>
                <a:ea typeface="Tahoma" panose="020B0604030504040204" pitchFamily="34" charset="0"/>
                <a:cs typeface="Tahoma" panose="020B0604030504040204" pitchFamily="34" charset="0"/>
              </a:rPr>
              <a:t>, James Cook, Curtin, Charles Darwin, </a:t>
            </a:r>
            <a:r>
              <a:rPr lang="en-US" sz="1500" err="1">
                <a:latin typeface="Tahoma" panose="020B0604030504040204" pitchFamily="34" charset="0"/>
                <a:ea typeface="Tahoma" panose="020B0604030504040204" pitchFamily="34" charset="0"/>
                <a:cs typeface="Tahoma" panose="020B0604030504040204" pitchFamily="34" charset="0"/>
              </a:rPr>
              <a:t>UTas</a:t>
            </a:r>
            <a:r>
              <a:rPr lang="en-US" sz="1500">
                <a:latin typeface="Tahoma" panose="020B0604030504040204" pitchFamily="34" charset="0"/>
                <a:ea typeface="Tahoma" panose="020B0604030504040204" pitchFamily="34" charset="0"/>
                <a:cs typeface="Tahoma" panose="020B0604030504040204" pitchFamily="34" charset="0"/>
              </a:rPr>
              <a:t>, Canberra, UNE, Swinburne)  </a:t>
            </a:r>
          </a:p>
        </p:txBody>
      </p:sp>
      <p:sp>
        <p:nvSpPr>
          <p:cNvPr id="3" name="Hexagon 2">
            <a:extLst>
              <a:ext uri="{FF2B5EF4-FFF2-40B4-BE49-F238E27FC236}">
                <a16:creationId xmlns:a16="http://schemas.microsoft.com/office/drawing/2014/main" id="{B4A7D42C-3637-334D-FAF7-0C46E170B1E1}"/>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493576F-6FD0-0D43-DDF2-4CD95F41BDF7}"/>
              </a:ext>
            </a:extLst>
          </p:cNvPr>
          <p:cNvSpPr/>
          <p:nvPr/>
        </p:nvSpPr>
        <p:spPr>
          <a:xfrm>
            <a:off x="0" y="0"/>
            <a:ext cx="388307" cy="6858000"/>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Hexagon 13">
            <a:extLst>
              <a:ext uri="{FF2B5EF4-FFF2-40B4-BE49-F238E27FC236}">
                <a16:creationId xmlns:a16="http://schemas.microsoft.com/office/drawing/2014/main" id="{0010E586-9877-C130-2CD7-9DDC26BE8D68}"/>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AA00C654-7573-629D-C5A9-2C3D5EEB9A2A}"/>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16" name="Hexagon 15">
            <a:extLst>
              <a:ext uri="{FF2B5EF4-FFF2-40B4-BE49-F238E27FC236}">
                <a16:creationId xmlns:a16="http://schemas.microsoft.com/office/drawing/2014/main" id="{7FCAFEEE-2A1D-6D4A-79D6-29532D4FB3E3}"/>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6981850-2AF7-AC14-9581-451D52DBFA20}"/>
              </a:ext>
            </a:extLst>
          </p:cNvPr>
          <p:cNvSpPr txBox="1"/>
          <p:nvPr/>
        </p:nvSpPr>
        <p:spPr>
          <a:xfrm rot="16200000">
            <a:off x="-1729453" y="4566407"/>
            <a:ext cx="3863634" cy="246221"/>
          </a:xfrm>
          <a:prstGeom prst="rect">
            <a:avLst/>
          </a:prstGeom>
          <a:noFill/>
        </p:spPr>
        <p:txBody>
          <a:bodyPr wrap="square" rtlCol="0">
            <a:spAutoFit/>
          </a:bodyPr>
          <a:lstStyle/>
          <a:p>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Developing personal pathways through Micro-credentials</a:t>
            </a:r>
          </a:p>
        </p:txBody>
      </p:sp>
    </p:spTree>
    <p:extLst>
      <p:ext uri="{BB962C8B-B14F-4D97-AF65-F5344CB8AC3E}">
        <p14:creationId xmlns:p14="http://schemas.microsoft.com/office/powerpoint/2010/main" val="686279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EFBA-EA16-C07C-41B7-2EE2405B1706}"/>
            </a:ext>
          </a:extLst>
        </p:cNvPr>
        <p:cNvGrpSpPr/>
        <p:nvPr/>
      </p:nvGrpSpPr>
      <p:grpSpPr>
        <a:xfrm>
          <a:off x="0" y="0"/>
          <a:ext cx="0" cy="0"/>
          <a:chOff x="0" y="0"/>
          <a:chExt cx="0" cy="0"/>
        </a:xfrm>
      </p:grpSpPr>
      <p:sp>
        <p:nvSpPr>
          <p:cNvPr id="8" name="Hexagon 7">
            <a:extLst>
              <a:ext uri="{FF2B5EF4-FFF2-40B4-BE49-F238E27FC236}">
                <a16:creationId xmlns:a16="http://schemas.microsoft.com/office/drawing/2014/main" id="{6099B434-B8FB-2BE9-FF30-0136F00F9B85}"/>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1FA50FF-EC08-300A-48E8-9EE6B762FF6C}"/>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48BB75C0-AF33-989D-6A18-8A8B948C9242}"/>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37603FC2-8E9E-FA45-C26D-8DB080343C11}"/>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10" name="Hexagon 9">
            <a:extLst>
              <a:ext uri="{FF2B5EF4-FFF2-40B4-BE49-F238E27FC236}">
                <a16:creationId xmlns:a16="http://schemas.microsoft.com/office/drawing/2014/main" id="{2F53FBBE-5832-A97F-7C79-CA5906E56D3F}"/>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858F09-6594-D9EA-4AC8-4715E73EA143}"/>
              </a:ext>
            </a:extLst>
          </p:cNvPr>
          <p:cNvSpPr txBox="1">
            <a:spLocks/>
          </p:cNvSpPr>
          <p:nvPr/>
        </p:nvSpPr>
        <p:spPr>
          <a:xfrm>
            <a:off x="513032" y="348881"/>
            <a:ext cx="10687884"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So, there is a lot happening, but how can we </a:t>
            </a:r>
            <a:r>
              <a:rPr lang="en-US" sz="3200" dirty="0" err="1">
                <a:solidFill>
                  <a:schemeClr val="tx1"/>
                </a:solidFill>
                <a:latin typeface="Tahoma" panose="020B0604030504040204" pitchFamily="34" charset="0"/>
                <a:ea typeface="Tahoma" panose="020B0604030504040204" pitchFamily="34" charset="0"/>
                <a:cs typeface="Tahoma" panose="020B0604030504040204" pitchFamily="34" charset="0"/>
              </a:rPr>
              <a:t>realise</a:t>
            </a:r>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 the potential of micro-credentials? </a:t>
            </a:r>
          </a:p>
        </p:txBody>
      </p:sp>
      <p:sp>
        <p:nvSpPr>
          <p:cNvPr id="44" name="Oval 43">
            <a:extLst>
              <a:ext uri="{FF2B5EF4-FFF2-40B4-BE49-F238E27FC236}">
                <a16:creationId xmlns:a16="http://schemas.microsoft.com/office/drawing/2014/main" id="{6255A17A-34F5-7D7B-B83E-7842A835BE4E}"/>
              </a:ext>
            </a:extLst>
          </p:cNvPr>
          <p:cNvSpPr/>
          <p:nvPr/>
        </p:nvSpPr>
        <p:spPr>
          <a:xfrm>
            <a:off x="691380" y="4136524"/>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Box 41">
            <a:extLst>
              <a:ext uri="{FF2B5EF4-FFF2-40B4-BE49-F238E27FC236}">
                <a16:creationId xmlns:a16="http://schemas.microsoft.com/office/drawing/2014/main" id="{F06E2DCA-6FBD-894B-B080-86B66FA66938}"/>
              </a:ext>
            </a:extLst>
          </p:cNvPr>
          <p:cNvSpPr txBox="1"/>
          <p:nvPr/>
        </p:nvSpPr>
        <p:spPr>
          <a:xfrm>
            <a:off x="676652" y="3515830"/>
            <a:ext cx="1373552" cy="584775"/>
          </a:xfrm>
          <a:prstGeom prst="rect">
            <a:avLst/>
          </a:prstGeom>
          <a:noFill/>
        </p:spPr>
        <p:txBody>
          <a:bodyPr wrap="square" rtlCol="0">
            <a:spAutoFit/>
          </a:bodyPr>
          <a:lstStyle/>
          <a:p>
            <a:pPr algn="ctr"/>
            <a:r>
              <a:rPr lang="en-US" sz="1600" b="1" dirty="0"/>
              <a:t>Secondary Schools</a:t>
            </a:r>
          </a:p>
        </p:txBody>
      </p:sp>
      <p:sp>
        <p:nvSpPr>
          <p:cNvPr id="43" name="TextBox 42">
            <a:extLst>
              <a:ext uri="{FF2B5EF4-FFF2-40B4-BE49-F238E27FC236}">
                <a16:creationId xmlns:a16="http://schemas.microsoft.com/office/drawing/2014/main" id="{8B718B37-47B5-2682-FC92-162209D2A8FF}"/>
              </a:ext>
            </a:extLst>
          </p:cNvPr>
          <p:cNvSpPr txBox="1"/>
          <p:nvPr/>
        </p:nvSpPr>
        <p:spPr>
          <a:xfrm>
            <a:off x="691380" y="5567056"/>
            <a:ext cx="1373552" cy="1169551"/>
          </a:xfrm>
          <a:prstGeom prst="rect">
            <a:avLst/>
          </a:prstGeom>
          <a:noFill/>
        </p:spPr>
        <p:txBody>
          <a:bodyPr wrap="square" rtlCol="0">
            <a:spAutoFit/>
          </a:bodyPr>
          <a:lstStyle/>
          <a:p>
            <a:pPr algn="ctr"/>
            <a:r>
              <a:rPr lang="en-US" sz="1400" dirty="0"/>
              <a:t>Level 1 – 3 Workforce and Tertiary Transition Credentials</a:t>
            </a:r>
          </a:p>
        </p:txBody>
      </p:sp>
      <p:sp>
        <p:nvSpPr>
          <p:cNvPr id="15" name="TextBox 14">
            <a:extLst>
              <a:ext uri="{FF2B5EF4-FFF2-40B4-BE49-F238E27FC236}">
                <a16:creationId xmlns:a16="http://schemas.microsoft.com/office/drawing/2014/main" id="{BD2F2A04-E524-D86C-353D-3EF7851BFA5D}"/>
              </a:ext>
            </a:extLst>
          </p:cNvPr>
          <p:cNvSpPr txBox="1"/>
          <p:nvPr/>
        </p:nvSpPr>
        <p:spPr>
          <a:xfrm>
            <a:off x="5351427" y="2223418"/>
            <a:ext cx="1659666" cy="584775"/>
          </a:xfrm>
          <a:prstGeom prst="rect">
            <a:avLst/>
          </a:prstGeom>
          <a:noFill/>
        </p:spPr>
        <p:txBody>
          <a:bodyPr wrap="square" rtlCol="0">
            <a:spAutoFit/>
          </a:bodyPr>
          <a:lstStyle/>
          <a:p>
            <a:pPr algn="ctr"/>
            <a:r>
              <a:rPr lang="en-US" sz="1600" b="1" dirty="0"/>
              <a:t>Workplace &amp; Sectors</a:t>
            </a:r>
          </a:p>
        </p:txBody>
      </p:sp>
      <p:sp>
        <p:nvSpPr>
          <p:cNvPr id="16" name="TextBox 15">
            <a:extLst>
              <a:ext uri="{FF2B5EF4-FFF2-40B4-BE49-F238E27FC236}">
                <a16:creationId xmlns:a16="http://schemas.microsoft.com/office/drawing/2014/main" id="{7DF7CC69-BD53-AEA7-8770-4556F7DE3AEA}"/>
              </a:ext>
            </a:extLst>
          </p:cNvPr>
          <p:cNvSpPr txBox="1"/>
          <p:nvPr/>
        </p:nvSpPr>
        <p:spPr>
          <a:xfrm>
            <a:off x="5468935" y="4352970"/>
            <a:ext cx="1505372" cy="1169551"/>
          </a:xfrm>
          <a:prstGeom prst="rect">
            <a:avLst/>
          </a:prstGeom>
          <a:noFill/>
        </p:spPr>
        <p:txBody>
          <a:bodyPr wrap="square" rtlCol="0">
            <a:spAutoFit/>
          </a:bodyPr>
          <a:lstStyle/>
          <a:p>
            <a:pPr algn="ctr"/>
            <a:r>
              <a:rPr lang="en-US" sz="1400" dirty="0"/>
              <a:t>Level 4 - 8 Workforce and Sector focus &amp; Skills </a:t>
            </a:r>
            <a:r>
              <a:rPr lang="en-US" sz="1400" dirty="0" err="1"/>
              <a:t>Specialisation</a:t>
            </a:r>
            <a:endParaRPr lang="en-US" sz="1400" dirty="0"/>
          </a:p>
        </p:txBody>
      </p:sp>
      <p:sp>
        <p:nvSpPr>
          <p:cNvPr id="18" name="AutoShape 4" descr="Wellington Uni Professional Learning">
            <a:extLst>
              <a:ext uri="{FF2B5EF4-FFF2-40B4-BE49-F238E27FC236}">
                <a16:creationId xmlns:a16="http://schemas.microsoft.com/office/drawing/2014/main" id="{53CE6674-0862-D6A9-A22E-3ABAB193DEC4}"/>
              </a:ext>
            </a:extLst>
          </p:cNvPr>
          <p:cNvSpPr>
            <a:spLocks noChangeAspect="1" noChangeArrowheads="1"/>
          </p:cNvSpPr>
          <p:nvPr/>
        </p:nvSpPr>
        <p:spPr bwMode="auto">
          <a:xfrm>
            <a:off x="6031228" y="2972433"/>
            <a:ext cx="380787" cy="386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TextBox 34">
            <a:extLst>
              <a:ext uri="{FF2B5EF4-FFF2-40B4-BE49-F238E27FC236}">
                <a16:creationId xmlns:a16="http://schemas.microsoft.com/office/drawing/2014/main" id="{8CA4E9B8-DE3F-A7AA-FFFE-FA6FD35E9BE8}"/>
              </a:ext>
            </a:extLst>
          </p:cNvPr>
          <p:cNvSpPr txBox="1"/>
          <p:nvPr/>
        </p:nvSpPr>
        <p:spPr>
          <a:xfrm>
            <a:off x="2155628" y="3456783"/>
            <a:ext cx="1373552" cy="954107"/>
          </a:xfrm>
          <a:prstGeom prst="rect">
            <a:avLst/>
          </a:prstGeom>
          <a:noFill/>
        </p:spPr>
        <p:txBody>
          <a:bodyPr wrap="square" rtlCol="0">
            <a:spAutoFit/>
          </a:bodyPr>
          <a:lstStyle/>
          <a:p>
            <a:pPr algn="ctr"/>
            <a:r>
              <a:rPr lang="en-US" sz="1400" dirty="0"/>
              <a:t>Level 4 - 7 Skill Based Credential Partners</a:t>
            </a:r>
          </a:p>
        </p:txBody>
      </p:sp>
      <p:sp>
        <p:nvSpPr>
          <p:cNvPr id="36" name="TextBox 35">
            <a:extLst>
              <a:ext uri="{FF2B5EF4-FFF2-40B4-BE49-F238E27FC236}">
                <a16:creationId xmlns:a16="http://schemas.microsoft.com/office/drawing/2014/main" id="{5A462D1D-5F6E-F306-DDBD-7592C458D2B2}"/>
              </a:ext>
            </a:extLst>
          </p:cNvPr>
          <p:cNvSpPr txBox="1"/>
          <p:nvPr/>
        </p:nvSpPr>
        <p:spPr>
          <a:xfrm>
            <a:off x="1968573" y="1401255"/>
            <a:ext cx="1659666" cy="584775"/>
          </a:xfrm>
          <a:prstGeom prst="rect">
            <a:avLst/>
          </a:prstGeom>
          <a:noFill/>
        </p:spPr>
        <p:txBody>
          <a:bodyPr wrap="square" rtlCol="0">
            <a:spAutoFit/>
          </a:bodyPr>
          <a:lstStyle/>
          <a:p>
            <a:pPr algn="ctr"/>
            <a:r>
              <a:rPr lang="en-US" sz="1600" b="1" dirty="0"/>
              <a:t>Credential Partners </a:t>
            </a:r>
          </a:p>
        </p:txBody>
      </p:sp>
      <p:pic>
        <p:nvPicPr>
          <p:cNvPr id="37" name="Picture 36" descr="A green and white logo&#10;&#10;Description automatically generated">
            <a:extLst>
              <a:ext uri="{FF2B5EF4-FFF2-40B4-BE49-F238E27FC236}">
                <a16:creationId xmlns:a16="http://schemas.microsoft.com/office/drawing/2014/main" id="{98DF9B7E-76F6-88B2-AFAF-DD8A3DC7D44A}"/>
              </a:ext>
            </a:extLst>
          </p:cNvPr>
          <p:cNvPicPr>
            <a:picLocks noChangeAspect="1"/>
          </p:cNvPicPr>
          <p:nvPr/>
        </p:nvPicPr>
        <p:blipFill>
          <a:blip r:embed="rId3"/>
          <a:srcRect r="59082"/>
          <a:stretch>
            <a:fillRect/>
          </a:stretch>
        </p:blipFill>
        <p:spPr>
          <a:xfrm>
            <a:off x="2427151" y="2136232"/>
            <a:ext cx="438563" cy="358123"/>
          </a:xfrm>
          <a:prstGeom prst="rect">
            <a:avLst/>
          </a:prstGeom>
        </p:spPr>
      </p:pic>
      <p:pic>
        <p:nvPicPr>
          <p:cNvPr id="38" name="Picture 4" descr="What you can expect when BCITO fully integrates into Te Pūkenga">
            <a:extLst>
              <a:ext uri="{FF2B5EF4-FFF2-40B4-BE49-F238E27FC236}">
                <a16:creationId xmlns:a16="http://schemas.microsoft.com/office/drawing/2014/main" id="{3661C0E3-7B77-1675-2EEA-B272004E81C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0755" t="37286" r="39847" b="34814"/>
          <a:stretch>
            <a:fillRect/>
          </a:stretch>
        </p:blipFill>
        <p:spPr bwMode="auto">
          <a:xfrm>
            <a:off x="2890655" y="2243517"/>
            <a:ext cx="403718" cy="392046"/>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0766B26B-EB26-3466-3039-6D137B9A44C4}"/>
              </a:ext>
            </a:extLst>
          </p:cNvPr>
          <p:cNvSpPr txBox="1"/>
          <p:nvPr/>
        </p:nvSpPr>
        <p:spPr>
          <a:xfrm>
            <a:off x="9956874" y="1615648"/>
            <a:ext cx="1659666" cy="830997"/>
          </a:xfrm>
          <a:prstGeom prst="rect">
            <a:avLst/>
          </a:prstGeom>
          <a:noFill/>
        </p:spPr>
        <p:txBody>
          <a:bodyPr wrap="square" rtlCol="0">
            <a:spAutoFit/>
          </a:bodyPr>
          <a:lstStyle/>
          <a:p>
            <a:pPr algn="ctr"/>
            <a:r>
              <a:rPr lang="en-US" sz="1600" b="1" dirty="0"/>
              <a:t>Tertiary Education Providers</a:t>
            </a:r>
          </a:p>
        </p:txBody>
      </p:sp>
      <p:sp>
        <p:nvSpPr>
          <p:cNvPr id="23" name="TextBox 22">
            <a:extLst>
              <a:ext uri="{FF2B5EF4-FFF2-40B4-BE49-F238E27FC236}">
                <a16:creationId xmlns:a16="http://schemas.microsoft.com/office/drawing/2014/main" id="{30A2ABD2-9DE3-591E-7D60-EC2F363C9427}"/>
              </a:ext>
            </a:extLst>
          </p:cNvPr>
          <p:cNvSpPr txBox="1"/>
          <p:nvPr/>
        </p:nvSpPr>
        <p:spPr>
          <a:xfrm>
            <a:off x="10034021" y="4657576"/>
            <a:ext cx="1505372" cy="1169551"/>
          </a:xfrm>
          <a:prstGeom prst="rect">
            <a:avLst/>
          </a:prstGeom>
          <a:noFill/>
        </p:spPr>
        <p:txBody>
          <a:bodyPr wrap="square" rtlCol="0">
            <a:spAutoFit/>
          </a:bodyPr>
          <a:lstStyle/>
          <a:p>
            <a:pPr algn="ctr"/>
            <a:r>
              <a:rPr lang="en-US" sz="1400" dirty="0">
                <a:latin typeface="Tahoma" panose="020B0604030504040204" pitchFamily="34" charset="0"/>
                <a:ea typeface="Tahoma" panose="020B0604030504040204" pitchFamily="34" charset="0"/>
                <a:cs typeface="Tahoma" panose="020B0604030504040204" pitchFamily="34" charset="0"/>
              </a:rPr>
              <a:t>Level 7 – 10 Disciplinary </a:t>
            </a:r>
            <a:r>
              <a:rPr lang="en-US" sz="1400" dirty="0" err="1">
                <a:latin typeface="Tahoma" panose="020B0604030504040204" pitchFamily="34" charset="0"/>
                <a:ea typeface="Tahoma" panose="020B0604030504040204" pitchFamily="34" charset="0"/>
                <a:cs typeface="Tahoma" panose="020B0604030504040204" pitchFamily="34" charset="0"/>
              </a:rPr>
              <a:t>Specialisation</a:t>
            </a:r>
            <a:r>
              <a:rPr lang="en-US" sz="1400" dirty="0">
                <a:latin typeface="Tahoma" panose="020B0604030504040204" pitchFamily="34" charset="0"/>
                <a:ea typeface="Tahoma" panose="020B0604030504040204" pitchFamily="34" charset="0"/>
                <a:cs typeface="Tahoma" panose="020B0604030504040204" pitchFamily="34" charset="0"/>
              </a:rPr>
              <a:t> and Qualifications</a:t>
            </a:r>
          </a:p>
        </p:txBody>
      </p:sp>
      <p:sp>
        <p:nvSpPr>
          <p:cNvPr id="24" name="Oval 23">
            <a:extLst>
              <a:ext uri="{FF2B5EF4-FFF2-40B4-BE49-F238E27FC236}">
                <a16:creationId xmlns:a16="http://schemas.microsoft.com/office/drawing/2014/main" id="{3AB9721B-BFD9-378F-455F-92BBDF0B9023}"/>
              </a:ext>
            </a:extLst>
          </p:cNvPr>
          <p:cNvSpPr/>
          <p:nvPr/>
        </p:nvSpPr>
        <p:spPr>
          <a:xfrm>
            <a:off x="10252139" y="2819002"/>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CA01A3E3-A178-B2B2-63ED-8AB584628C45}"/>
              </a:ext>
            </a:extLst>
          </p:cNvPr>
          <p:cNvSpPr/>
          <p:nvPr/>
        </p:nvSpPr>
        <p:spPr>
          <a:xfrm>
            <a:off x="8637326" y="1427505"/>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12" descr="Image result for victoria university of wellington">
            <a:extLst>
              <a:ext uri="{FF2B5EF4-FFF2-40B4-BE49-F238E27FC236}">
                <a16:creationId xmlns:a16="http://schemas.microsoft.com/office/drawing/2014/main" id="{35C9AB8A-6272-6F5A-2D70-094D56F7107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88" t="32825" r="72967" b="18767"/>
          <a:stretch>
            <a:fillRect/>
          </a:stretch>
        </p:blipFill>
        <p:spPr bwMode="auto">
          <a:xfrm>
            <a:off x="8951247" y="1718311"/>
            <a:ext cx="745707" cy="80884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descr="A red and white logo&#10;&#10;Description automatically generated">
            <a:extLst>
              <a:ext uri="{FF2B5EF4-FFF2-40B4-BE49-F238E27FC236}">
                <a16:creationId xmlns:a16="http://schemas.microsoft.com/office/drawing/2014/main" id="{AD45D035-1198-DA98-AFCB-41D84A9BFDBC}"/>
              </a:ext>
            </a:extLst>
          </p:cNvPr>
          <p:cNvPicPr>
            <a:picLocks noChangeAspect="1"/>
          </p:cNvPicPr>
          <p:nvPr/>
        </p:nvPicPr>
        <p:blipFill>
          <a:blip r:embed="rId6"/>
          <a:srcRect l="63813" t="15035" r="12686" b="51427"/>
          <a:stretch>
            <a:fillRect/>
          </a:stretch>
        </p:blipFill>
        <p:spPr>
          <a:xfrm>
            <a:off x="10580715" y="3083805"/>
            <a:ext cx="716399" cy="865006"/>
          </a:xfrm>
          <a:prstGeom prst="rect">
            <a:avLst/>
          </a:prstGeom>
        </p:spPr>
      </p:pic>
      <p:cxnSp>
        <p:nvCxnSpPr>
          <p:cNvPr id="29" name="Curved Connector 28">
            <a:extLst>
              <a:ext uri="{FF2B5EF4-FFF2-40B4-BE49-F238E27FC236}">
                <a16:creationId xmlns:a16="http://schemas.microsoft.com/office/drawing/2014/main" id="{85284BCC-DD9C-004A-6F42-423FB8CE073D}"/>
              </a:ext>
            </a:extLst>
          </p:cNvPr>
          <p:cNvCxnSpPr>
            <a:cxnSpLocks/>
            <a:stCxn id="34" idx="6"/>
          </p:cNvCxnSpPr>
          <p:nvPr/>
        </p:nvCxnSpPr>
        <p:spPr>
          <a:xfrm>
            <a:off x="3529182" y="2671481"/>
            <a:ext cx="1883791" cy="939998"/>
          </a:xfrm>
          <a:prstGeom prst="curvedConnector3">
            <a:avLst/>
          </a:prstGeom>
          <a:ln w="28575">
            <a:solidFill>
              <a:srgbClr val="00473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urved Connector 29">
            <a:extLst>
              <a:ext uri="{FF2B5EF4-FFF2-40B4-BE49-F238E27FC236}">
                <a16:creationId xmlns:a16="http://schemas.microsoft.com/office/drawing/2014/main" id="{5B097828-8BF7-10B2-38A1-375189E8F8C1}"/>
              </a:ext>
            </a:extLst>
          </p:cNvPr>
          <p:cNvCxnSpPr>
            <a:cxnSpLocks/>
            <a:stCxn id="44" idx="6"/>
          </p:cNvCxnSpPr>
          <p:nvPr/>
        </p:nvCxnSpPr>
        <p:spPr>
          <a:xfrm flipV="1">
            <a:off x="2064932" y="3856945"/>
            <a:ext cx="3412495" cy="976886"/>
          </a:xfrm>
          <a:prstGeom prst="curvedConnector3">
            <a:avLst/>
          </a:prstGeom>
          <a:ln w="28575">
            <a:solidFill>
              <a:srgbClr val="00473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urved Connector 30">
            <a:extLst>
              <a:ext uri="{FF2B5EF4-FFF2-40B4-BE49-F238E27FC236}">
                <a16:creationId xmlns:a16="http://schemas.microsoft.com/office/drawing/2014/main" id="{AFE491D5-D623-9324-F8A2-35DAFA7091E6}"/>
              </a:ext>
            </a:extLst>
          </p:cNvPr>
          <p:cNvCxnSpPr>
            <a:cxnSpLocks/>
          </p:cNvCxnSpPr>
          <p:nvPr/>
        </p:nvCxnSpPr>
        <p:spPr>
          <a:xfrm flipV="1">
            <a:off x="7105297" y="2122735"/>
            <a:ext cx="1401868" cy="1306265"/>
          </a:xfrm>
          <a:prstGeom prst="curvedConnector3">
            <a:avLst/>
          </a:prstGeom>
          <a:ln w="28575">
            <a:solidFill>
              <a:srgbClr val="00473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2" name="Curved Connector 31">
            <a:extLst>
              <a:ext uri="{FF2B5EF4-FFF2-40B4-BE49-F238E27FC236}">
                <a16:creationId xmlns:a16="http://schemas.microsoft.com/office/drawing/2014/main" id="{4D85E1B8-B305-DA70-460C-E538248076A2}"/>
              </a:ext>
            </a:extLst>
          </p:cNvPr>
          <p:cNvCxnSpPr>
            <a:cxnSpLocks/>
          </p:cNvCxnSpPr>
          <p:nvPr/>
        </p:nvCxnSpPr>
        <p:spPr>
          <a:xfrm flipV="1">
            <a:off x="7144377" y="3488932"/>
            <a:ext cx="2984434" cy="153897"/>
          </a:xfrm>
          <a:prstGeom prst="curvedConnector3">
            <a:avLst/>
          </a:prstGeom>
          <a:ln w="28575">
            <a:solidFill>
              <a:srgbClr val="00473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Curved Connector 32">
            <a:extLst>
              <a:ext uri="{FF2B5EF4-FFF2-40B4-BE49-F238E27FC236}">
                <a16:creationId xmlns:a16="http://schemas.microsoft.com/office/drawing/2014/main" id="{D91A4C80-6FA1-089A-0AA8-6C5FF62A55CA}"/>
              </a:ext>
            </a:extLst>
          </p:cNvPr>
          <p:cNvCxnSpPr>
            <a:cxnSpLocks/>
            <a:endCxn id="20" idx="2"/>
          </p:cNvCxnSpPr>
          <p:nvPr/>
        </p:nvCxnSpPr>
        <p:spPr>
          <a:xfrm>
            <a:off x="7040217" y="3808217"/>
            <a:ext cx="1597109" cy="696950"/>
          </a:xfrm>
          <a:prstGeom prst="curvedConnector3">
            <a:avLst/>
          </a:prstGeom>
          <a:ln w="28575">
            <a:solidFill>
              <a:srgbClr val="00473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95AE071F-EFBE-3479-A3FC-81E782959204}"/>
              </a:ext>
            </a:extLst>
          </p:cNvPr>
          <p:cNvSpPr/>
          <p:nvPr/>
        </p:nvSpPr>
        <p:spPr>
          <a:xfrm>
            <a:off x="5543337" y="2848210"/>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8" name="Picture 57">
            <a:extLst>
              <a:ext uri="{FF2B5EF4-FFF2-40B4-BE49-F238E27FC236}">
                <a16:creationId xmlns:a16="http://schemas.microsoft.com/office/drawing/2014/main" id="{0A762F8E-7B89-D3F4-D9FF-7277452013AD}"/>
              </a:ext>
            </a:extLst>
          </p:cNvPr>
          <p:cNvPicPr>
            <a:picLocks noChangeAspect="1"/>
          </p:cNvPicPr>
          <p:nvPr/>
        </p:nvPicPr>
        <p:blipFill>
          <a:blip r:embed="rId7"/>
          <a:stretch>
            <a:fillRect/>
          </a:stretch>
        </p:blipFill>
        <p:spPr>
          <a:xfrm>
            <a:off x="950430" y="4306907"/>
            <a:ext cx="855452" cy="470029"/>
          </a:xfrm>
          <a:prstGeom prst="rect">
            <a:avLst/>
          </a:prstGeom>
        </p:spPr>
      </p:pic>
      <p:pic>
        <p:nvPicPr>
          <p:cNvPr id="60" name="Picture 59" descr="A black background with a black square&#10;&#10;AI-generated content may be incorrect.">
            <a:extLst>
              <a:ext uri="{FF2B5EF4-FFF2-40B4-BE49-F238E27FC236}">
                <a16:creationId xmlns:a16="http://schemas.microsoft.com/office/drawing/2014/main" id="{B517D54D-2C79-C776-DB5B-98AB79302578}"/>
              </a:ext>
            </a:extLst>
          </p:cNvPr>
          <p:cNvPicPr>
            <a:picLocks noChangeAspect="1"/>
          </p:cNvPicPr>
          <p:nvPr/>
        </p:nvPicPr>
        <p:blipFill>
          <a:blip r:embed="rId8"/>
          <a:srcRect b="13151"/>
          <a:stretch>
            <a:fillRect/>
          </a:stretch>
        </p:blipFill>
        <p:spPr>
          <a:xfrm>
            <a:off x="5535504" y="2880005"/>
            <a:ext cx="1394613" cy="1279247"/>
          </a:xfrm>
          <a:prstGeom prst="rect">
            <a:avLst/>
          </a:prstGeom>
        </p:spPr>
      </p:pic>
      <p:pic>
        <p:nvPicPr>
          <p:cNvPr id="3" name="Picture 4" descr="Website Logo">
            <a:extLst>
              <a:ext uri="{FF2B5EF4-FFF2-40B4-BE49-F238E27FC236}">
                <a16:creationId xmlns:a16="http://schemas.microsoft.com/office/drawing/2014/main" id="{9866A814-F866-0E37-FE6C-DC95C2758B9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642"/>
          <a:stretch>
            <a:fillRect/>
          </a:stretch>
        </p:blipFill>
        <p:spPr bwMode="auto">
          <a:xfrm>
            <a:off x="2264618" y="2586926"/>
            <a:ext cx="477876" cy="4641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Website Logo">
            <a:extLst>
              <a:ext uri="{FF2B5EF4-FFF2-40B4-BE49-F238E27FC236}">
                <a16:creationId xmlns:a16="http://schemas.microsoft.com/office/drawing/2014/main" id="{4376CEF7-BDC3-912E-1FEF-012B7EE38EE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66642"/>
          <a:stretch>
            <a:fillRect/>
          </a:stretch>
        </p:blipFill>
        <p:spPr bwMode="auto">
          <a:xfrm>
            <a:off x="1103771" y="4812855"/>
            <a:ext cx="548769" cy="533009"/>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a:extLst>
              <a:ext uri="{FF2B5EF4-FFF2-40B4-BE49-F238E27FC236}">
                <a16:creationId xmlns:a16="http://schemas.microsoft.com/office/drawing/2014/main" id="{7DD44466-CA23-AEA1-5508-8290C995BCC0}"/>
              </a:ext>
            </a:extLst>
          </p:cNvPr>
          <p:cNvSpPr/>
          <p:nvPr/>
        </p:nvSpPr>
        <p:spPr>
          <a:xfrm>
            <a:off x="8005284" y="5313079"/>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2BFFAE92-60A6-0208-AB4B-CF7849BA5418}"/>
              </a:ext>
            </a:extLst>
          </p:cNvPr>
          <p:cNvPicPr>
            <a:picLocks noChangeAspect="1"/>
          </p:cNvPicPr>
          <p:nvPr/>
        </p:nvPicPr>
        <p:blipFill>
          <a:blip r:embed="rId10"/>
          <a:stretch>
            <a:fillRect/>
          </a:stretch>
        </p:blipFill>
        <p:spPr>
          <a:xfrm>
            <a:off x="8336038" y="5626898"/>
            <a:ext cx="752770" cy="766973"/>
          </a:xfrm>
          <a:prstGeom prst="rect">
            <a:avLst/>
          </a:prstGeom>
        </p:spPr>
      </p:pic>
      <p:cxnSp>
        <p:nvCxnSpPr>
          <p:cNvPr id="40" name="Curved Connector 39">
            <a:extLst>
              <a:ext uri="{FF2B5EF4-FFF2-40B4-BE49-F238E27FC236}">
                <a16:creationId xmlns:a16="http://schemas.microsoft.com/office/drawing/2014/main" id="{A510988A-189A-C33E-A258-CD00553EBEF8}"/>
              </a:ext>
            </a:extLst>
          </p:cNvPr>
          <p:cNvCxnSpPr>
            <a:cxnSpLocks/>
            <a:endCxn id="13" idx="1"/>
          </p:cNvCxnSpPr>
          <p:nvPr/>
        </p:nvCxnSpPr>
        <p:spPr>
          <a:xfrm rot="16200000" flipH="1">
            <a:off x="6823653" y="4134532"/>
            <a:ext cx="1533436" cy="1232130"/>
          </a:xfrm>
          <a:prstGeom prst="curvedConnector3">
            <a:avLst/>
          </a:prstGeom>
          <a:ln w="28575">
            <a:solidFill>
              <a:srgbClr val="00473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1" name="Picture 10" descr="Open Polytechnic (@openpolytechnic) • Facebook">
            <a:extLst>
              <a:ext uri="{FF2B5EF4-FFF2-40B4-BE49-F238E27FC236}">
                <a16:creationId xmlns:a16="http://schemas.microsoft.com/office/drawing/2014/main" id="{52718212-3FD4-96A8-60D8-ABECDCDADA33}"/>
              </a:ext>
            </a:extLst>
          </p:cNvPr>
          <p:cNvPicPr>
            <a:picLocks noChangeAspect="1"/>
          </p:cNvPicPr>
          <p:nvPr/>
        </p:nvPicPr>
        <p:blipFill>
          <a:blip r:embed="rId11"/>
          <a:stretch>
            <a:fillRect/>
          </a:stretch>
        </p:blipFill>
        <p:spPr>
          <a:xfrm>
            <a:off x="2848898" y="2719937"/>
            <a:ext cx="484924" cy="484924"/>
          </a:xfrm>
          <a:prstGeom prst="rect">
            <a:avLst/>
          </a:prstGeom>
        </p:spPr>
      </p:pic>
      <p:sp>
        <p:nvSpPr>
          <p:cNvPr id="34" name="Oval 33">
            <a:extLst>
              <a:ext uri="{FF2B5EF4-FFF2-40B4-BE49-F238E27FC236}">
                <a16:creationId xmlns:a16="http://schemas.microsoft.com/office/drawing/2014/main" id="{F97AF6B3-0D2D-F018-35F2-865036827DA8}"/>
              </a:ext>
            </a:extLst>
          </p:cNvPr>
          <p:cNvSpPr/>
          <p:nvPr/>
        </p:nvSpPr>
        <p:spPr>
          <a:xfrm>
            <a:off x="2155630" y="1974174"/>
            <a:ext cx="1373552" cy="1394614"/>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Open Polytechnic (@openpolytechnic) • Facebook">
            <a:extLst>
              <a:ext uri="{FF2B5EF4-FFF2-40B4-BE49-F238E27FC236}">
                <a16:creationId xmlns:a16="http://schemas.microsoft.com/office/drawing/2014/main" id="{D57B9295-C5AC-021E-8A46-0D3302A2EBAB}"/>
              </a:ext>
            </a:extLst>
          </p:cNvPr>
          <p:cNvPicPr>
            <a:picLocks noChangeAspect="1"/>
          </p:cNvPicPr>
          <p:nvPr/>
        </p:nvPicPr>
        <p:blipFill>
          <a:blip r:embed="rId11"/>
          <a:stretch>
            <a:fillRect/>
          </a:stretch>
        </p:blipFill>
        <p:spPr>
          <a:xfrm>
            <a:off x="8833144" y="4013187"/>
            <a:ext cx="988105" cy="988105"/>
          </a:xfrm>
          <a:prstGeom prst="rect">
            <a:avLst/>
          </a:prstGeom>
        </p:spPr>
      </p:pic>
      <p:sp>
        <p:nvSpPr>
          <p:cNvPr id="20" name="Oval 19">
            <a:extLst>
              <a:ext uri="{FF2B5EF4-FFF2-40B4-BE49-F238E27FC236}">
                <a16:creationId xmlns:a16="http://schemas.microsoft.com/office/drawing/2014/main" id="{068C3BA4-FDA7-A792-90DE-F064D04180A4}"/>
              </a:ext>
            </a:extLst>
          </p:cNvPr>
          <p:cNvSpPr/>
          <p:nvPr/>
        </p:nvSpPr>
        <p:spPr>
          <a:xfrm>
            <a:off x="8637326" y="3807860"/>
            <a:ext cx="1373552" cy="1394613"/>
          </a:xfrm>
          <a:prstGeom prst="ellipse">
            <a:avLst/>
          </a:prstGeom>
          <a:noFill/>
          <a:ln w="28575">
            <a:solidFill>
              <a:srgbClr val="00473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30310807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69244-EF3D-E143-8AF7-B956FF584907}"/>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44EF94C-3B65-A3B7-E03E-468302A605C3}"/>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D7334C38-7835-728D-832E-B6B62DE02AF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bg1"/>
                </a:solidFill>
              </a:rPr>
              <a:t>What are micro-credentials? </a:t>
            </a:r>
          </a:p>
        </p:txBody>
      </p:sp>
      <p:sp>
        <p:nvSpPr>
          <p:cNvPr id="7" name="Title 1">
            <a:extLst>
              <a:ext uri="{FF2B5EF4-FFF2-40B4-BE49-F238E27FC236}">
                <a16:creationId xmlns:a16="http://schemas.microsoft.com/office/drawing/2014/main" id="{07C344FA-5DE6-CF8A-B294-CA80690BB4B8}"/>
              </a:ext>
            </a:extLst>
          </p:cNvPr>
          <p:cNvSpPr txBox="1">
            <a:spLocks/>
          </p:cNvSpPr>
          <p:nvPr/>
        </p:nvSpPr>
        <p:spPr>
          <a:xfrm>
            <a:off x="575849" y="436906"/>
            <a:ext cx="10713284" cy="587179"/>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3200" b="1"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2" name="Hexagon 1">
            <a:extLst>
              <a:ext uri="{FF2B5EF4-FFF2-40B4-BE49-F238E27FC236}">
                <a16:creationId xmlns:a16="http://schemas.microsoft.com/office/drawing/2014/main" id="{8233386D-BF3E-C97F-CC40-CDE4E6929327}"/>
              </a:ext>
            </a:extLst>
          </p:cNvPr>
          <p:cNvSpPr/>
          <p:nvPr/>
        </p:nvSpPr>
        <p:spPr>
          <a:xfrm>
            <a:off x="11608561" y="322280"/>
            <a:ext cx="508557" cy="438411"/>
          </a:xfrm>
          <a:prstGeom prst="hexagon">
            <a:avLst/>
          </a:prstGeom>
          <a:solidFill>
            <a:srgbClr val="0D4C38"/>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Hexagon 2">
            <a:extLst>
              <a:ext uri="{FF2B5EF4-FFF2-40B4-BE49-F238E27FC236}">
                <a16:creationId xmlns:a16="http://schemas.microsoft.com/office/drawing/2014/main" id="{F91826A2-5B3B-E1FD-CE6A-8369021FD431}"/>
              </a:ext>
            </a:extLst>
          </p:cNvPr>
          <p:cNvSpPr/>
          <p:nvPr/>
        </p:nvSpPr>
        <p:spPr>
          <a:xfrm>
            <a:off x="11613109" y="804880"/>
            <a:ext cx="508557" cy="438411"/>
          </a:xfrm>
          <a:prstGeom prst="hexagon">
            <a:avLst/>
          </a:prstGeom>
          <a:solidFill>
            <a:srgbClr val="009933"/>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87206E86-7046-46EA-0604-BC341DD0C227}"/>
              </a:ext>
            </a:extLst>
          </p:cNvPr>
          <p:cNvSpPr/>
          <p:nvPr/>
        </p:nvSpPr>
        <p:spPr>
          <a:xfrm>
            <a:off x="11170411" y="81419"/>
            <a:ext cx="508557" cy="438411"/>
          </a:xfrm>
          <a:prstGeom prst="hexagon">
            <a:avLst/>
          </a:prstGeom>
          <a:solidFill>
            <a:srgbClr val="1C7D3D"/>
          </a:solidFill>
          <a:ln w="31750">
            <a:solidFill>
              <a:srgbClr val="99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B446043-3343-DB9B-8219-92891A8008CC}"/>
              </a:ext>
            </a:extLst>
          </p:cNvPr>
          <p:cNvPicPr>
            <a:picLocks noChangeAspect="1"/>
          </p:cNvPicPr>
          <p:nvPr/>
        </p:nvPicPr>
        <p:blipFill>
          <a:blip r:embed="rId2"/>
          <a:stretch>
            <a:fillRect/>
          </a:stretch>
        </p:blipFill>
        <p:spPr>
          <a:xfrm>
            <a:off x="513032" y="1426809"/>
            <a:ext cx="7036531" cy="1659078"/>
          </a:xfrm>
          <a:prstGeom prst="rect">
            <a:avLst/>
          </a:prstGeom>
        </p:spPr>
      </p:pic>
      <p:pic>
        <p:nvPicPr>
          <p:cNvPr id="2050" name="Picture 2" descr="Lifelong Learning Platform | Civil Society">
            <a:extLst>
              <a:ext uri="{FF2B5EF4-FFF2-40B4-BE49-F238E27FC236}">
                <a16:creationId xmlns:a16="http://schemas.microsoft.com/office/drawing/2014/main" id="{B36082B7-3F48-1C15-31BD-DFF73DEA53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73" y="3586323"/>
            <a:ext cx="5985648" cy="284084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8A46492B-1BE0-61A0-DD20-F7B50A121F35}"/>
              </a:ext>
            </a:extLst>
          </p:cNvPr>
          <p:cNvPicPr>
            <a:picLocks noChangeAspect="1"/>
          </p:cNvPicPr>
          <p:nvPr/>
        </p:nvPicPr>
        <p:blipFill>
          <a:blip r:embed="rId4"/>
          <a:stretch>
            <a:fillRect/>
          </a:stretch>
        </p:blipFill>
        <p:spPr>
          <a:xfrm>
            <a:off x="6699088" y="3586323"/>
            <a:ext cx="5418030" cy="2629031"/>
          </a:xfrm>
          <a:prstGeom prst="rect">
            <a:avLst/>
          </a:prstGeom>
        </p:spPr>
      </p:pic>
      <p:sp>
        <p:nvSpPr>
          <p:cNvPr id="10" name="Title 1">
            <a:extLst>
              <a:ext uri="{FF2B5EF4-FFF2-40B4-BE49-F238E27FC236}">
                <a16:creationId xmlns:a16="http://schemas.microsoft.com/office/drawing/2014/main" id="{0465B1F4-0639-AFF7-2A83-073937C667C5}"/>
              </a:ext>
            </a:extLst>
          </p:cNvPr>
          <p:cNvSpPr txBox="1">
            <a:spLocks/>
          </p:cNvSpPr>
          <p:nvPr/>
        </p:nvSpPr>
        <p:spPr>
          <a:xfrm>
            <a:off x="513032" y="348881"/>
            <a:ext cx="10687884" cy="411810"/>
          </a:xfrm>
          <a:prstGeom prst="rect">
            <a:avLst/>
          </a:prstGeom>
        </p:spPr>
        <p:txBody>
          <a:bodyPr>
            <a:noAutofit/>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tx1"/>
                </a:solidFill>
                <a:latin typeface="Tahoma" panose="020B0604030504040204" pitchFamily="34" charset="0"/>
                <a:ea typeface="Tahoma" panose="020B0604030504040204" pitchFamily="34" charset="0"/>
                <a:cs typeface="Tahoma" panose="020B0604030504040204" pitchFamily="34" charset="0"/>
              </a:rPr>
              <a:t>There are now national and state level strategies being developed to create connected lifelong learning systems</a:t>
            </a:r>
          </a:p>
        </p:txBody>
      </p:sp>
      <p:pic>
        <p:nvPicPr>
          <p:cNvPr id="13" name="Picture 12">
            <a:extLst>
              <a:ext uri="{FF2B5EF4-FFF2-40B4-BE49-F238E27FC236}">
                <a16:creationId xmlns:a16="http://schemas.microsoft.com/office/drawing/2014/main" id="{1C293202-E81F-435D-D9B0-E75D806EC115}"/>
              </a:ext>
            </a:extLst>
          </p:cNvPr>
          <p:cNvPicPr>
            <a:picLocks noChangeAspect="1"/>
          </p:cNvPicPr>
          <p:nvPr/>
        </p:nvPicPr>
        <p:blipFill>
          <a:blip r:embed="rId5"/>
          <a:stretch>
            <a:fillRect/>
          </a:stretch>
        </p:blipFill>
        <p:spPr>
          <a:xfrm>
            <a:off x="7674288" y="1489727"/>
            <a:ext cx="4409347" cy="1522131"/>
          </a:xfrm>
          <a:prstGeom prst="rect">
            <a:avLst/>
          </a:prstGeom>
        </p:spPr>
      </p:pic>
      <p:sp>
        <p:nvSpPr>
          <p:cNvPr id="2051"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2"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094227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2057400"/>
            <a:ext cx="2011680" cy="109728"/>
          </a:xfrm>
          <a:prstGeom prst="rect">
            <a:avLst/>
          </a:prstGeom>
          <a:solidFill>
            <a:srgbClr val="FF6600"/>
          </a:solidFill>
          <a:ln>
            <a:noFill/>
          </a:ln>
        </p:spPr>
        <p:txBody>
          <a:bodyPr wrap="none">
            <a:spAutoFit/>
          </a:bodyPr>
          <a:lstStyle/>
          <a:p>
            <a:endParaRPr/>
          </a:p>
        </p:txBody>
      </p:sp>
      <p:sp>
        <p:nvSpPr>
          <p:cNvPr id="23" name="TextBox 22"/>
          <p:cNvSpPr txBox="1"/>
          <p:nvPr/>
        </p:nvSpPr>
        <p:spPr>
          <a:xfrm>
            <a:off x="685800" y="2331720"/>
            <a:ext cx="10789920" cy="1188720"/>
          </a:xfrm>
          <a:prstGeom prst="rect">
            <a:avLst/>
          </a:prstGeom>
          <a:noFill/>
          <a:ln>
            <a:noFill/>
          </a:ln>
        </p:spPr>
        <p:txBody>
          <a:bodyPr wrap="square" lIns="0" tIns="0">
            <a:spAutoFit/>
          </a:bodyPr>
          <a:lstStyle/>
          <a:p>
            <a:pPr>
              <a:spcAft>
                <a:spcPts val="600"/>
              </a:spcAft>
            </a:pPr>
            <a:r>
              <a:rPr sz="4400" b="1">
                <a:solidFill>
                  <a:srgbClr val="004730"/>
                </a:solidFill>
                <a:latin typeface="Aptos Display"/>
              </a:rPr>
              <a:t>What is the future?</a:t>
            </a:r>
          </a:p>
        </p:txBody>
      </p:sp>
      <p:sp>
        <p:nvSpPr>
          <p:cNvPr id="24" name="TextBox 23"/>
          <p:cNvSpPr txBox="1"/>
          <p:nvPr/>
        </p:nvSpPr>
        <p:spPr>
          <a:xfrm>
            <a:off x="659940" y="3649582"/>
            <a:ext cx="5832300" cy="1200329"/>
          </a:xfrm>
          <a:prstGeom prst="rect">
            <a:avLst/>
          </a:prstGeom>
          <a:noFill/>
          <a:ln>
            <a:noFill/>
          </a:ln>
        </p:spPr>
        <p:txBody>
          <a:bodyPr wrap="square" lIns="0" tIns="0">
            <a:spAutoFit/>
          </a:bodyPr>
          <a:lstStyle/>
          <a:p>
            <a:pPr>
              <a:spcAft>
                <a:spcPts val="600"/>
              </a:spcAft>
            </a:pPr>
            <a:r>
              <a:rPr sz="2200" b="1">
                <a:solidFill>
                  <a:srgbClr val="004730"/>
                </a:solidFill>
                <a:latin typeface="Aptos Display"/>
              </a:rPr>
              <a:t>Tania McGowan</a:t>
            </a:r>
          </a:p>
          <a:p>
            <a:pPr>
              <a:spcAft>
                <a:spcPts val="600"/>
              </a:spcAft>
            </a:pPr>
            <a:r>
              <a:rPr sz="1500" b="0">
                <a:solidFill>
                  <a:srgbClr val="333333"/>
                </a:solidFill>
                <a:latin typeface="Tahoma"/>
              </a:rPr>
              <a:t>General Manager, Programmes  |  </a:t>
            </a:r>
            <a:r>
              <a:rPr lang="en-US" sz="1500" dirty="0">
                <a:solidFill>
                  <a:srgbClr val="333333"/>
                </a:solidFill>
                <a:latin typeface="Tahoma"/>
              </a:rPr>
              <a:t>VUW-THW Kāpuhipuhi Wellington Uni-Professional</a:t>
            </a:r>
          </a:p>
          <a:p>
            <a:pPr>
              <a:spcAft>
                <a:spcPts val="600"/>
              </a:spcAft>
            </a:pPr>
            <a:r>
              <a:rPr lang="en-US" sz="1300" b="0" dirty="0" err="1">
                <a:solidFill>
                  <a:srgbClr val="FF6600"/>
                </a:solidFill>
                <a:latin typeface="Tahoma"/>
              </a:rPr>
              <a:t>tania.mcgowan</a:t>
            </a:r>
            <a:r>
              <a:rPr sz="1300" b="0">
                <a:solidFill>
                  <a:srgbClr val="FF6600"/>
                </a:solidFill>
                <a:latin typeface="Tahoma"/>
              </a:rPr>
              <a:t>@</a:t>
            </a:r>
            <a:r>
              <a:rPr lang="en-NZ" sz="1300" b="0" dirty="0">
                <a:solidFill>
                  <a:srgbClr val="FF6600"/>
                </a:solidFill>
                <a:latin typeface="Tahoma"/>
              </a:rPr>
              <a:t>vuw.ac</a:t>
            </a:r>
            <a:r>
              <a:rPr sz="1300" b="0">
                <a:solidFill>
                  <a:srgbClr val="FF6600"/>
                </a:solidFill>
                <a:latin typeface="Tahoma"/>
              </a:rPr>
              <a:t>.nz  |  +64 22 563 6561</a:t>
            </a:r>
          </a:p>
        </p:txBody>
      </p:sp>
      <p:pic>
        <p:nvPicPr>
          <p:cNvPr id="25" name="Picture 24" descr="1.png"/>
          <p:cNvPicPr>
            <a:picLocks noChangeAspect="1"/>
          </p:cNvPicPr>
          <p:nvPr/>
        </p:nvPicPr>
        <p:blipFill>
          <a:blip r:embed="rId2"/>
          <a:stretch>
            <a:fillRect/>
          </a:stretch>
        </p:blipFill>
        <p:spPr>
          <a:xfrm>
            <a:off x="6492240" y="1783080"/>
            <a:ext cx="4983480" cy="3747343"/>
          </a:xfrm>
          <a:prstGeom prst="rect">
            <a:avLst/>
          </a:prstGeom>
        </p:spPr>
      </p:pic>
      <p:sp>
        <p:nvSpPr>
          <p:cNvPr id="26" name="TextBox 25"/>
          <p:cNvSpPr txBox="1"/>
          <p:nvPr/>
        </p:nvSpPr>
        <p:spPr>
          <a:xfrm>
            <a:off x="6492240" y="5596128"/>
            <a:ext cx="4983480" cy="267766"/>
          </a:xfrm>
          <a:prstGeom prst="rect">
            <a:avLst/>
          </a:prstGeom>
          <a:noFill/>
          <a:ln>
            <a:noFill/>
          </a:ln>
        </p:spPr>
        <p:txBody>
          <a:bodyPr wrap="square" lIns="0" tIns="36576">
            <a:spAutoFit/>
          </a:bodyPr>
          <a:lstStyle/>
          <a:p>
            <a:r>
              <a:rPr sz="1200" b="1">
                <a:solidFill>
                  <a:srgbClr val="333333"/>
                </a:solidFill>
                <a:latin typeface="Tahoma"/>
              </a:rPr>
              <a:t>Inaugural Micro-credential Symposium, </a:t>
            </a:r>
            <a:r>
              <a:rPr lang="en-NZ" sz="1200" b="1">
                <a:solidFill>
                  <a:srgbClr val="333333"/>
                </a:solidFill>
                <a:latin typeface="Tahoma"/>
              </a:rPr>
              <a:t>VUW, </a:t>
            </a:r>
            <a:r>
              <a:rPr sz="1200" b="1">
                <a:solidFill>
                  <a:srgbClr val="333333"/>
                </a:solidFill>
                <a:latin typeface="Tahoma"/>
              </a:rPr>
              <a:t>September 2026</a:t>
            </a:r>
          </a:p>
        </p:txBody>
      </p:sp>
      <p:sp>
        <p:nvSpPr>
          <p:cNvPr id="27"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868680"/>
            <a:ext cx="10789920" cy="1103892"/>
          </a:xfrm>
          <a:prstGeom prst="rect">
            <a:avLst/>
          </a:prstGeom>
          <a:noFill/>
          <a:ln>
            <a:noFill/>
          </a:ln>
        </p:spPr>
        <p:txBody>
          <a:bodyPr wrap="square" lIns="109728" tIns="64008" rIns="109728" bIns="64008" anchor="t">
            <a:spAutoFit/>
          </a:bodyPr>
          <a:lstStyle/>
          <a:p>
            <a:pPr algn="l">
              <a:spcAft>
                <a:spcPts val="400"/>
              </a:spcAft>
            </a:pPr>
            <a:r>
              <a:rPr lang="en-NZ" sz="3000" b="1" dirty="0">
                <a:solidFill>
                  <a:srgbClr val="004730"/>
                </a:solidFill>
                <a:latin typeface="Aptos Display"/>
              </a:rPr>
              <a:t>Moving the MC conversation from ‘should we’ to ‘how do we’</a:t>
            </a:r>
            <a:endParaRPr sz="3000" b="1">
              <a:solidFill>
                <a:srgbClr val="004730"/>
              </a:solidFill>
              <a:latin typeface="Aptos Display"/>
            </a:endParaRPr>
          </a:p>
          <a:p>
            <a:pPr algn="l">
              <a:spcAft>
                <a:spcPts val="400"/>
              </a:spcAft>
            </a:pPr>
            <a:r>
              <a:rPr sz="1500" b="0">
                <a:solidFill>
                  <a:srgbClr val="004730"/>
                </a:solidFill>
                <a:latin typeface="Tahoma"/>
              </a:rPr>
              <a:t>The value of micro-credentials is no longer the central question. The symposium focused on the system conditions required for micro-credentials to work </a:t>
            </a:r>
            <a:r>
              <a:rPr lang="en-NZ" sz="1500" b="0">
                <a:solidFill>
                  <a:srgbClr val="004730"/>
                </a:solidFill>
                <a:latin typeface="Tahoma"/>
              </a:rPr>
              <a:t>in </a:t>
            </a:r>
            <a:r>
              <a:rPr lang="en-NZ" sz="1500" b="0" dirty="0">
                <a:solidFill>
                  <a:srgbClr val="004730"/>
                </a:solidFill>
                <a:latin typeface="Tahoma"/>
              </a:rPr>
              <a:t>Aotearoa</a:t>
            </a:r>
            <a:endParaRPr sz="1500" b="0">
              <a:solidFill>
                <a:srgbClr val="004730"/>
              </a:solidFill>
              <a:latin typeface="Tahoma"/>
            </a:endParaRPr>
          </a:p>
        </p:txBody>
      </p:sp>
      <p:sp>
        <p:nvSpPr>
          <p:cNvPr id="23" name="TextBox 22"/>
          <p:cNvSpPr txBox="1"/>
          <p:nvPr/>
        </p:nvSpPr>
        <p:spPr>
          <a:xfrm>
            <a:off x="566928" y="2148840"/>
            <a:ext cx="2697480" cy="2194560"/>
          </a:xfrm>
          <a:prstGeom prst="rect">
            <a:avLst/>
          </a:prstGeom>
          <a:solidFill>
            <a:srgbClr val="F2F9F3"/>
          </a:solidFill>
          <a:ln w="12700">
            <a:solidFill>
              <a:srgbClr val="E3F2E5"/>
            </a:solidFill>
          </a:ln>
        </p:spPr>
        <p:txBody>
          <a:bodyPr wrap="square" lIns="109728" tIns="64008" rIns="109728" bIns="64008" anchor="ctr">
            <a:spAutoFit/>
          </a:bodyPr>
          <a:lstStyle/>
          <a:p>
            <a:pPr algn="ctr">
              <a:spcAft>
                <a:spcPts val="800"/>
              </a:spcAft>
            </a:pPr>
            <a:r>
              <a:rPr sz="2000" b="1">
                <a:solidFill>
                  <a:srgbClr val="004730"/>
                </a:solidFill>
                <a:latin typeface="Aptos Display"/>
              </a:rPr>
              <a:t>FUNDING</a:t>
            </a:r>
          </a:p>
          <a:p>
            <a:pPr algn="ctr">
              <a:spcAft>
                <a:spcPts val="800"/>
              </a:spcAft>
            </a:pPr>
            <a:r>
              <a:rPr sz="1250" b="0">
                <a:solidFill>
                  <a:srgbClr val="333333"/>
                </a:solidFill>
                <a:latin typeface="Tahoma"/>
              </a:rPr>
              <a:t>That supports priority learners and collaboration</a:t>
            </a:r>
          </a:p>
        </p:txBody>
      </p:sp>
      <p:sp>
        <p:nvSpPr>
          <p:cNvPr id="24" name="TextBox 23"/>
          <p:cNvSpPr txBox="1"/>
          <p:nvPr/>
        </p:nvSpPr>
        <p:spPr>
          <a:xfrm>
            <a:off x="3419856" y="2148840"/>
            <a:ext cx="2697480" cy="2194560"/>
          </a:xfrm>
          <a:prstGeom prst="rect">
            <a:avLst/>
          </a:prstGeom>
          <a:solidFill>
            <a:srgbClr val="F2F9F3"/>
          </a:solidFill>
          <a:ln w="12700">
            <a:solidFill>
              <a:srgbClr val="E3F2E5"/>
            </a:solidFill>
          </a:ln>
        </p:spPr>
        <p:txBody>
          <a:bodyPr wrap="square" lIns="109728" tIns="64008" rIns="109728" bIns="64008" anchor="ctr">
            <a:spAutoFit/>
          </a:bodyPr>
          <a:lstStyle/>
          <a:p>
            <a:pPr algn="ctr">
              <a:spcAft>
                <a:spcPts val="800"/>
              </a:spcAft>
            </a:pPr>
            <a:r>
              <a:rPr sz="2000" b="1">
                <a:solidFill>
                  <a:srgbClr val="004730"/>
                </a:solidFill>
                <a:latin typeface="Aptos Display"/>
              </a:rPr>
              <a:t>RECOGNITION</a:t>
            </a:r>
          </a:p>
          <a:p>
            <a:pPr algn="ctr">
              <a:spcAft>
                <a:spcPts val="800"/>
              </a:spcAft>
            </a:pPr>
            <a:r>
              <a:rPr sz="1250" b="0">
                <a:solidFill>
                  <a:srgbClr val="333333"/>
                </a:solidFill>
                <a:latin typeface="Tahoma"/>
              </a:rPr>
              <a:t>By providers, employers and professional bodies</a:t>
            </a:r>
          </a:p>
        </p:txBody>
      </p:sp>
      <p:sp>
        <p:nvSpPr>
          <p:cNvPr id="25" name="TextBox 24"/>
          <p:cNvSpPr txBox="1"/>
          <p:nvPr/>
        </p:nvSpPr>
        <p:spPr>
          <a:xfrm>
            <a:off x="6272784" y="2148840"/>
            <a:ext cx="2697480" cy="2194560"/>
          </a:xfrm>
          <a:prstGeom prst="rect">
            <a:avLst/>
          </a:prstGeom>
          <a:solidFill>
            <a:srgbClr val="F2F9F3"/>
          </a:solidFill>
          <a:ln w="12700">
            <a:solidFill>
              <a:srgbClr val="E3F2E5"/>
            </a:solidFill>
          </a:ln>
        </p:spPr>
        <p:txBody>
          <a:bodyPr wrap="square" lIns="109728" tIns="64008" rIns="109728" bIns="64008" anchor="ctr">
            <a:spAutoFit/>
          </a:bodyPr>
          <a:lstStyle/>
          <a:p>
            <a:pPr algn="ctr">
              <a:spcAft>
                <a:spcPts val="800"/>
              </a:spcAft>
            </a:pPr>
            <a:r>
              <a:rPr sz="2000" b="1">
                <a:solidFill>
                  <a:srgbClr val="004730"/>
                </a:solidFill>
                <a:latin typeface="Aptos Display"/>
              </a:rPr>
              <a:t>COHERENCE</a:t>
            </a:r>
          </a:p>
          <a:p>
            <a:pPr algn="ctr">
              <a:spcAft>
                <a:spcPts val="800"/>
              </a:spcAft>
            </a:pPr>
            <a:r>
              <a:rPr sz="1250" b="0">
                <a:solidFill>
                  <a:srgbClr val="333333"/>
                </a:solidFill>
                <a:latin typeface="Tahoma"/>
              </a:rPr>
              <a:t>Across an increasingly crowded landscape</a:t>
            </a:r>
          </a:p>
        </p:txBody>
      </p:sp>
      <p:sp>
        <p:nvSpPr>
          <p:cNvPr id="26" name="TextBox 25"/>
          <p:cNvSpPr txBox="1"/>
          <p:nvPr/>
        </p:nvSpPr>
        <p:spPr>
          <a:xfrm>
            <a:off x="9125712" y="2148840"/>
            <a:ext cx="2697480" cy="2194560"/>
          </a:xfrm>
          <a:prstGeom prst="rect">
            <a:avLst/>
          </a:prstGeom>
          <a:solidFill>
            <a:srgbClr val="F2F9F3"/>
          </a:solidFill>
          <a:ln w="12700">
            <a:solidFill>
              <a:srgbClr val="E3F2E5"/>
            </a:solidFill>
          </a:ln>
        </p:spPr>
        <p:txBody>
          <a:bodyPr wrap="square" lIns="109728" tIns="64008" rIns="109728" bIns="64008" anchor="ctr">
            <a:spAutoFit/>
          </a:bodyPr>
          <a:lstStyle/>
          <a:p>
            <a:pPr algn="ctr">
              <a:spcAft>
                <a:spcPts val="800"/>
              </a:spcAft>
            </a:pPr>
            <a:r>
              <a:rPr sz="2000" b="1">
                <a:solidFill>
                  <a:srgbClr val="004730"/>
                </a:solidFill>
                <a:latin typeface="Aptos Display"/>
              </a:rPr>
              <a:t>COLLABORATION</a:t>
            </a:r>
          </a:p>
          <a:p>
            <a:pPr algn="ctr">
              <a:spcAft>
                <a:spcPts val="800"/>
              </a:spcAft>
            </a:pPr>
            <a:r>
              <a:rPr sz="1250" b="0">
                <a:solidFill>
                  <a:srgbClr val="333333"/>
                </a:solidFill>
                <a:latin typeface="Tahoma"/>
              </a:rPr>
              <a:t>Across institutional and sector boundaries</a:t>
            </a:r>
          </a:p>
        </p:txBody>
      </p:sp>
      <p:sp>
        <p:nvSpPr>
          <p:cNvPr id="27" name="TextBox 26"/>
          <p:cNvSpPr txBox="1"/>
          <p:nvPr/>
        </p:nvSpPr>
        <p:spPr>
          <a:xfrm>
            <a:off x="566928" y="4795290"/>
            <a:ext cx="11274552" cy="467820"/>
          </a:xfrm>
          <a:prstGeom prst="rect">
            <a:avLst/>
          </a:prstGeom>
          <a:noFill/>
          <a:ln>
            <a:noFill/>
          </a:ln>
        </p:spPr>
        <p:txBody>
          <a:bodyPr wrap="square" lIns="109728" tIns="64008" rIns="109728" bIns="64008" anchor="ctr">
            <a:spAutoFit/>
          </a:bodyPr>
          <a:lstStyle/>
          <a:p>
            <a:pPr algn="ctr">
              <a:spcAft>
                <a:spcPts val="400"/>
              </a:spcAft>
            </a:pPr>
            <a:r>
              <a:rPr lang="en-NZ" sz="2200" b="1" dirty="0">
                <a:solidFill>
                  <a:srgbClr val="FF6600"/>
                </a:solidFill>
                <a:latin typeface="Aptos Display"/>
              </a:rPr>
              <a:t>Co</a:t>
            </a:r>
            <a:r>
              <a:rPr lang="en-NZ" sz="2200" b="1" dirty="0" err="1">
                <a:solidFill>
                  <a:srgbClr val="FF6600"/>
                </a:solidFill>
                <a:latin typeface="Aptos Display"/>
              </a:rPr>
              <a:t>nstraints</a:t>
            </a:r>
            <a:r>
              <a:rPr lang="en-NZ" sz="2200" b="1" dirty="0">
                <a:solidFill>
                  <a:srgbClr val="FF6600"/>
                </a:solidFill>
                <a:latin typeface="Aptos Display"/>
              </a:rPr>
              <a:t> </a:t>
            </a:r>
            <a:r>
              <a:rPr sz="2200" b="1">
                <a:solidFill>
                  <a:srgbClr val="FF6600"/>
                </a:solidFill>
                <a:latin typeface="Aptos Display"/>
              </a:rPr>
              <a:t>are </a:t>
            </a:r>
            <a:r>
              <a:rPr lang="en-NZ" sz="2200" b="1" dirty="0">
                <a:solidFill>
                  <a:srgbClr val="FF6600"/>
                </a:solidFill>
                <a:latin typeface="Aptos Display"/>
              </a:rPr>
              <a:t>not just institutional they are systemic.</a:t>
            </a:r>
            <a:endParaRPr sz="2200" b="1">
              <a:solidFill>
                <a:srgbClr val="FF6600"/>
              </a:solidFill>
              <a:latin typeface="Aptos Display"/>
            </a:endParaRPr>
          </a:p>
        </p:txBody>
      </p:sp>
      <p:sp>
        <p:nvSpPr>
          <p:cNvPr id="28" name="TextBox 27"/>
          <p:cNvSpPr txBox="1"/>
          <p:nvPr/>
        </p:nvSpPr>
        <p:spPr>
          <a:xfrm>
            <a:off x="566928" y="5577840"/>
            <a:ext cx="11274552" cy="548640"/>
          </a:xfrm>
          <a:prstGeom prst="rect">
            <a:avLst/>
          </a:prstGeom>
          <a:solidFill>
            <a:srgbClr val="004730"/>
          </a:solidFill>
          <a:ln>
            <a:noFill/>
          </a:ln>
        </p:spPr>
        <p:txBody>
          <a:bodyPr wrap="square" lIns="109728" tIns="64008" rIns="109728" bIns="64008" anchor="ctr">
            <a:spAutoFit/>
          </a:bodyPr>
          <a:lstStyle/>
          <a:p>
            <a:pPr algn="l">
              <a:spcAft>
                <a:spcPts val="400"/>
              </a:spcAft>
            </a:pPr>
            <a:r>
              <a:rPr sz="1300" b="1">
                <a:solidFill>
                  <a:srgbClr val="FFFFFF"/>
                </a:solidFill>
                <a:latin typeface="Tahoma"/>
              </a:rPr>
              <a:t>23 of 26 proposed actions were directed at the sector or national system rather than individual institutions.</a:t>
            </a:r>
          </a:p>
        </p:txBody>
      </p:sp>
      <p:sp>
        <p:nvSpPr>
          <p:cNvPr id="29"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868680"/>
            <a:ext cx="10789920" cy="868680"/>
          </a:xfrm>
          <a:prstGeom prst="rect">
            <a:avLst/>
          </a:prstGeom>
          <a:noFill/>
          <a:ln>
            <a:noFill/>
          </a:ln>
        </p:spPr>
        <p:txBody>
          <a:bodyPr wrap="square" lIns="109728" tIns="64008" rIns="109728" bIns="64008" anchor="t">
            <a:spAutoFit/>
          </a:bodyPr>
          <a:lstStyle/>
          <a:p>
            <a:pPr algn="l">
              <a:spcAft>
                <a:spcPts val="400"/>
              </a:spcAft>
            </a:pPr>
            <a:r>
              <a:rPr sz="3000" b="1">
                <a:solidFill>
                  <a:srgbClr val="004730"/>
                </a:solidFill>
                <a:latin typeface="Aptos Display"/>
              </a:rPr>
              <a:t>Four tensions we must resolve</a:t>
            </a:r>
          </a:p>
          <a:p>
            <a:pPr algn="l">
              <a:spcAft>
                <a:spcPts val="400"/>
              </a:spcAft>
            </a:pPr>
            <a:r>
              <a:rPr sz="1500" b="0" dirty="0">
                <a:solidFill>
                  <a:srgbClr val="004730"/>
                </a:solidFill>
                <a:latin typeface="Tahoma"/>
              </a:rPr>
              <a:t>A connected system requires us to confront real trade-offs.</a:t>
            </a:r>
          </a:p>
        </p:txBody>
      </p:sp>
      <p:sp>
        <p:nvSpPr>
          <p:cNvPr id="23" name="TextBox 22"/>
          <p:cNvSpPr txBox="1"/>
          <p:nvPr/>
        </p:nvSpPr>
        <p:spPr>
          <a:xfrm>
            <a:off x="566928" y="2011680"/>
            <a:ext cx="5641848" cy="1508760"/>
          </a:xfrm>
          <a:prstGeom prst="rect">
            <a:avLst/>
          </a:prstGeom>
          <a:solidFill>
            <a:srgbClr val="F2F9F3"/>
          </a:solidFill>
          <a:ln w="12700">
            <a:solidFill>
              <a:srgbClr val="E3F2E5"/>
            </a:solidFill>
          </a:ln>
        </p:spPr>
        <p:txBody>
          <a:bodyPr wrap="square" lIns="109728" tIns="64008" rIns="109728" bIns="64008" anchor="t">
            <a:spAutoFit/>
          </a:bodyPr>
          <a:lstStyle/>
          <a:p>
            <a:pPr algn="l">
              <a:spcAft>
                <a:spcPts val="400"/>
              </a:spcAft>
            </a:pPr>
            <a:r>
              <a:rPr sz="1700" b="1">
                <a:solidFill>
                  <a:srgbClr val="004730"/>
                </a:solidFill>
                <a:latin typeface="Aptos Display"/>
              </a:rPr>
              <a:t>Collaboration ↔ Competition</a:t>
            </a:r>
          </a:p>
          <a:p>
            <a:pPr algn="l">
              <a:spcAft>
                <a:spcPts val="400"/>
              </a:spcAft>
            </a:pPr>
            <a:r>
              <a:rPr sz="1300" b="0">
                <a:solidFill>
                  <a:srgbClr val="333333"/>
                </a:solidFill>
                <a:latin typeface="Tahoma"/>
              </a:rPr>
              <a:t>How do we co-develop and share when funding and enrolment models reward institutional competition?</a:t>
            </a:r>
          </a:p>
        </p:txBody>
      </p:sp>
      <p:sp>
        <p:nvSpPr>
          <p:cNvPr id="24" name="TextBox 23"/>
          <p:cNvSpPr txBox="1"/>
          <p:nvPr/>
        </p:nvSpPr>
        <p:spPr>
          <a:xfrm>
            <a:off x="6199632" y="2011680"/>
            <a:ext cx="5641848" cy="1508760"/>
          </a:xfrm>
          <a:prstGeom prst="rect">
            <a:avLst/>
          </a:prstGeom>
          <a:solidFill>
            <a:srgbClr val="F2F9F3"/>
          </a:solidFill>
          <a:ln w="12700">
            <a:solidFill>
              <a:srgbClr val="E3F2E5"/>
            </a:solidFill>
          </a:ln>
        </p:spPr>
        <p:txBody>
          <a:bodyPr wrap="square" lIns="109728" tIns="64008" rIns="109728" bIns="64008" anchor="t">
            <a:spAutoFit/>
          </a:bodyPr>
          <a:lstStyle/>
          <a:p>
            <a:pPr algn="l">
              <a:spcAft>
                <a:spcPts val="400"/>
              </a:spcAft>
            </a:pPr>
            <a:r>
              <a:rPr sz="1700" b="1">
                <a:solidFill>
                  <a:srgbClr val="004730"/>
                </a:solidFill>
                <a:latin typeface="Aptos Display"/>
              </a:rPr>
              <a:t>Robust ↔ Responsive</a:t>
            </a:r>
          </a:p>
          <a:p>
            <a:pPr algn="l">
              <a:spcAft>
                <a:spcPts val="400"/>
              </a:spcAft>
            </a:pPr>
            <a:r>
              <a:rPr sz="1300" b="0">
                <a:solidFill>
                  <a:srgbClr val="333333"/>
                </a:solidFill>
                <a:latin typeface="Tahoma"/>
              </a:rPr>
              <a:t>How do we protect quality while responding quickly and affordably to workforce needs?</a:t>
            </a:r>
          </a:p>
        </p:txBody>
      </p:sp>
      <p:sp>
        <p:nvSpPr>
          <p:cNvPr id="25" name="TextBox 24"/>
          <p:cNvSpPr txBox="1"/>
          <p:nvPr/>
        </p:nvSpPr>
        <p:spPr>
          <a:xfrm>
            <a:off x="566928" y="3657600"/>
            <a:ext cx="5641848" cy="1596334"/>
          </a:xfrm>
          <a:prstGeom prst="rect">
            <a:avLst/>
          </a:prstGeom>
          <a:solidFill>
            <a:srgbClr val="F2F9F3"/>
          </a:solidFill>
          <a:ln w="12700">
            <a:solidFill>
              <a:srgbClr val="E3F2E5"/>
            </a:solidFill>
          </a:ln>
        </p:spPr>
        <p:txBody>
          <a:bodyPr wrap="square" lIns="109728" tIns="64008" rIns="109728" bIns="64008" anchor="t">
            <a:spAutoFit/>
          </a:bodyPr>
          <a:lstStyle/>
          <a:p>
            <a:pPr algn="l">
              <a:spcAft>
                <a:spcPts val="400"/>
              </a:spcAft>
            </a:pPr>
            <a:r>
              <a:rPr sz="1700" b="1">
                <a:solidFill>
                  <a:srgbClr val="004730"/>
                </a:solidFill>
                <a:latin typeface="Aptos Display"/>
              </a:rPr>
              <a:t>Choice ↔ Clarity</a:t>
            </a:r>
          </a:p>
          <a:p>
            <a:pPr algn="l">
              <a:spcAft>
                <a:spcPts val="400"/>
              </a:spcAft>
            </a:pPr>
            <a:r>
              <a:rPr sz="1300" b="0">
                <a:solidFill>
                  <a:srgbClr val="333333"/>
                </a:solidFill>
                <a:latin typeface="Tahoma"/>
              </a:rPr>
              <a:t>How do we expand relevant </a:t>
            </a:r>
            <a:r>
              <a:rPr lang="en-NZ" sz="1300" b="0" dirty="0">
                <a:solidFill>
                  <a:srgbClr val="333333"/>
                </a:solidFill>
                <a:latin typeface="Tahoma"/>
              </a:rPr>
              <a:t>and accessible </a:t>
            </a:r>
            <a:r>
              <a:rPr sz="1300" b="0">
                <a:solidFill>
                  <a:srgbClr val="333333"/>
                </a:solidFill>
                <a:latin typeface="Tahoma"/>
              </a:rPr>
              <a:t>learning without creating duplication and confusion?</a:t>
            </a:r>
            <a:endParaRPr lang="en-NZ" sz="1300" b="0" dirty="0">
              <a:solidFill>
                <a:srgbClr val="333333"/>
              </a:solidFill>
              <a:latin typeface="Tahoma"/>
            </a:endParaRPr>
          </a:p>
          <a:p>
            <a:pPr algn="l">
              <a:spcAft>
                <a:spcPts val="400"/>
              </a:spcAft>
            </a:pPr>
            <a:endParaRPr lang="en-NZ" sz="1300" dirty="0">
              <a:solidFill>
                <a:srgbClr val="333333"/>
              </a:solidFill>
              <a:latin typeface="Tahoma"/>
            </a:endParaRPr>
          </a:p>
          <a:p>
            <a:pPr algn="l">
              <a:spcAft>
                <a:spcPts val="400"/>
              </a:spcAft>
            </a:pPr>
            <a:endParaRPr lang="en-NZ" sz="1300" b="0" dirty="0">
              <a:solidFill>
                <a:srgbClr val="333333"/>
              </a:solidFill>
              <a:latin typeface="Tahoma"/>
            </a:endParaRPr>
          </a:p>
          <a:p>
            <a:pPr algn="l">
              <a:spcAft>
                <a:spcPts val="400"/>
              </a:spcAft>
            </a:pPr>
            <a:endParaRPr sz="1300" b="0">
              <a:solidFill>
                <a:srgbClr val="333333"/>
              </a:solidFill>
              <a:latin typeface="Tahoma"/>
            </a:endParaRPr>
          </a:p>
        </p:txBody>
      </p:sp>
      <p:sp>
        <p:nvSpPr>
          <p:cNvPr id="26" name="TextBox 25"/>
          <p:cNvSpPr txBox="1"/>
          <p:nvPr/>
        </p:nvSpPr>
        <p:spPr>
          <a:xfrm>
            <a:off x="6199632" y="3657600"/>
            <a:ext cx="5641848" cy="1545038"/>
          </a:xfrm>
          <a:prstGeom prst="rect">
            <a:avLst/>
          </a:prstGeom>
          <a:solidFill>
            <a:srgbClr val="F2F9F3"/>
          </a:solidFill>
          <a:ln w="12700">
            <a:solidFill>
              <a:srgbClr val="E3F2E5"/>
            </a:solidFill>
          </a:ln>
        </p:spPr>
        <p:txBody>
          <a:bodyPr wrap="square" lIns="109728" tIns="64008" rIns="109728" bIns="64008" anchor="t">
            <a:spAutoFit/>
          </a:bodyPr>
          <a:lstStyle/>
          <a:p>
            <a:pPr algn="l">
              <a:spcAft>
                <a:spcPts val="400"/>
              </a:spcAft>
            </a:pPr>
            <a:r>
              <a:rPr sz="1700" b="1">
                <a:solidFill>
                  <a:srgbClr val="004730"/>
                </a:solidFill>
                <a:latin typeface="Aptos Display"/>
              </a:rPr>
              <a:t>Professional learning ↔ Funding priorities</a:t>
            </a:r>
          </a:p>
          <a:p>
            <a:pPr algn="l">
              <a:spcAft>
                <a:spcPts val="400"/>
              </a:spcAft>
            </a:pPr>
            <a:r>
              <a:rPr sz="1300" b="0">
                <a:solidFill>
                  <a:srgbClr val="333333"/>
                </a:solidFill>
                <a:latin typeface="Tahoma"/>
              </a:rPr>
              <a:t>How do we serve teachers, health professionals</a:t>
            </a:r>
            <a:r>
              <a:rPr lang="en-NZ" sz="1300" b="0" dirty="0">
                <a:solidFill>
                  <a:srgbClr val="333333"/>
                </a:solidFill>
                <a:latin typeface="Tahoma"/>
              </a:rPr>
              <a:t>, health and safety, </a:t>
            </a:r>
            <a:r>
              <a:rPr sz="1300" b="0">
                <a:solidFill>
                  <a:srgbClr val="333333"/>
                </a:solidFill>
                <a:latin typeface="Tahoma"/>
              </a:rPr>
              <a:t>and other priority workforces when current settings may not support their professional development?</a:t>
            </a:r>
            <a:endParaRPr lang="en-NZ" sz="1300" b="0" dirty="0">
              <a:solidFill>
                <a:srgbClr val="333333"/>
              </a:solidFill>
              <a:latin typeface="Tahoma"/>
            </a:endParaRPr>
          </a:p>
          <a:p>
            <a:pPr algn="l">
              <a:spcAft>
                <a:spcPts val="400"/>
              </a:spcAft>
            </a:pPr>
            <a:endParaRPr lang="en-NZ" sz="1300" dirty="0">
              <a:solidFill>
                <a:srgbClr val="333333"/>
              </a:solidFill>
              <a:latin typeface="Tahoma"/>
            </a:endParaRPr>
          </a:p>
          <a:p>
            <a:pPr algn="l">
              <a:spcAft>
                <a:spcPts val="400"/>
              </a:spcAft>
            </a:pPr>
            <a:endParaRPr sz="1300" b="0">
              <a:solidFill>
                <a:srgbClr val="333333"/>
              </a:solidFill>
              <a:latin typeface="Tahoma"/>
            </a:endParaRPr>
          </a:p>
        </p:txBody>
      </p:sp>
      <p:sp>
        <p:nvSpPr>
          <p:cNvPr id="27" name="TextBox 26"/>
          <p:cNvSpPr txBox="1"/>
          <p:nvPr/>
        </p:nvSpPr>
        <p:spPr>
          <a:xfrm>
            <a:off x="566928" y="5405038"/>
            <a:ext cx="11274552" cy="437043"/>
          </a:xfrm>
          <a:prstGeom prst="rect">
            <a:avLst/>
          </a:prstGeom>
          <a:noFill/>
          <a:ln>
            <a:noFill/>
          </a:ln>
        </p:spPr>
        <p:txBody>
          <a:bodyPr wrap="square" lIns="109728" tIns="64008" rIns="109728" bIns="64008" anchor="ctr">
            <a:spAutoFit/>
          </a:bodyPr>
          <a:lstStyle/>
          <a:p>
            <a:pPr algn="ctr">
              <a:spcAft>
                <a:spcPts val="400"/>
              </a:spcAft>
            </a:pPr>
            <a:r>
              <a:rPr sz="2000" b="1">
                <a:solidFill>
                  <a:srgbClr val="FF6600"/>
                </a:solidFill>
                <a:latin typeface="Aptos Display"/>
              </a:rPr>
              <a:t>These tensions cannot be solved by </a:t>
            </a:r>
            <a:r>
              <a:rPr lang="en-NZ" sz="2000" b="1" dirty="0">
                <a:solidFill>
                  <a:srgbClr val="FF6600"/>
                </a:solidFill>
                <a:latin typeface="Aptos Display"/>
              </a:rPr>
              <a:t>tertiary providers</a:t>
            </a:r>
            <a:r>
              <a:rPr sz="2000" b="1">
                <a:solidFill>
                  <a:srgbClr val="FF6600"/>
                </a:solidFill>
                <a:latin typeface="Aptos Display"/>
              </a:rPr>
              <a:t> acting alone.</a:t>
            </a:r>
          </a:p>
        </p:txBody>
      </p:sp>
      <p:sp>
        <p:nvSpPr>
          <p:cNvPr id="28" name="TextBox 27"/>
          <p:cNvSpPr txBox="1"/>
          <p:nvPr/>
        </p:nvSpPr>
        <p:spPr>
          <a:xfrm>
            <a:off x="566928" y="6035040"/>
            <a:ext cx="11274552" cy="548640"/>
          </a:xfrm>
          <a:prstGeom prst="rect">
            <a:avLst/>
          </a:prstGeom>
          <a:solidFill>
            <a:srgbClr val="004730"/>
          </a:solidFill>
          <a:ln>
            <a:noFill/>
          </a:ln>
        </p:spPr>
        <p:txBody>
          <a:bodyPr wrap="square" lIns="109728" tIns="64008" rIns="109728" bIns="64008" anchor="ctr">
            <a:spAutoFit/>
          </a:bodyPr>
          <a:lstStyle/>
          <a:p>
            <a:pPr algn="l">
              <a:spcAft>
                <a:spcPts val="400"/>
              </a:spcAft>
            </a:pPr>
            <a:r>
              <a:rPr sz="1300" b="1">
                <a:solidFill>
                  <a:srgbClr val="FFFFFF"/>
                </a:solidFill>
                <a:latin typeface="Tahoma"/>
              </a:rPr>
              <a:t>Source: Symposium Workshop — What We Heard.</a:t>
            </a:r>
          </a:p>
        </p:txBody>
      </p:sp>
      <p:sp>
        <p:nvSpPr>
          <p:cNvPr id="29"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868680"/>
            <a:ext cx="10789920" cy="868680"/>
          </a:xfrm>
          <a:prstGeom prst="rect">
            <a:avLst/>
          </a:prstGeom>
          <a:noFill/>
          <a:ln>
            <a:noFill/>
          </a:ln>
        </p:spPr>
        <p:txBody>
          <a:bodyPr wrap="square" lIns="109728" tIns="64008" rIns="109728" bIns="64008" anchor="t">
            <a:spAutoFit/>
          </a:bodyPr>
          <a:lstStyle/>
          <a:p>
            <a:pPr algn="l">
              <a:spcAft>
                <a:spcPts val="400"/>
              </a:spcAft>
            </a:pPr>
            <a:r>
              <a:rPr sz="3000" b="1">
                <a:solidFill>
                  <a:srgbClr val="004730"/>
                </a:solidFill>
                <a:latin typeface="Aptos Display"/>
              </a:rPr>
              <a:t>What a connected</a:t>
            </a:r>
            <a:r>
              <a:rPr lang="en-NZ" sz="3000" b="1">
                <a:solidFill>
                  <a:srgbClr val="004730"/>
                </a:solidFill>
                <a:latin typeface="Aptos Display"/>
              </a:rPr>
              <a:t> micro-credential ecosystem </a:t>
            </a:r>
            <a:r>
              <a:rPr sz="3000" b="1">
                <a:solidFill>
                  <a:srgbClr val="004730"/>
                </a:solidFill>
                <a:latin typeface="Aptos Display"/>
              </a:rPr>
              <a:t>requires</a:t>
            </a:r>
          </a:p>
          <a:p>
            <a:pPr algn="l">
              <a:spcAft>
                <a:spcPts val="400"/>
              </a:spcAft>
            </a:pPr>
            <a:r>
              <a:rPr sz="1500" b="0">
                <a:solidFill>
                  <a:srgbClr val="004730"/>
                </a:solidFill>
                <a:latin typeface="Tahoma"/>
              </a:rPr>
              <a:t>Four functions for a connected micro-credential system.</a:t>
            </a:r>
          </a:p>
        </p:txBody>
      </p:sp>
      <p:sp>
        <p:nvSpPr>
          <p:cNvPr id="23" name="Rounded Rectangle 22"/>
          <p:cNvSpPr/>
          <p:nvPr/>
        </p:nvSpPr>
        <p:spPr>
          <a:xfrm>
            <a:off x="566928" y="2011680"/>
            <a:ext cx="2697480" cy="566928"/>
          </a:xfrm>
          <a:prstGeom prst="roundRect">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CONNECT</a:t>
            </a:r>
          </a:p>
        </p:txBody>
      </p:sp>
      <p:sp>
        <p:nvSpPr>
          <p:cNvPr id="24" name="TextBox 23"/>
          <p:cNvSpPr txBox="1"/>
          <p:nvPr/>
        </p:nvSpPr>
        <p:spPr>
          <a:xfrm>
            <a:off x="566928" y="2670048"/>
            <a:ext cx="2697480" cy="292608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A national community of practice</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Co-development across providers and sectors</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Stronger links with industry, iwi and communities</a:t>
            </a:r>
            <a:endParaRPr lang="en-NZ" sz="1300" b="0">
              <a:solidFill>
                <a:srgbClr val="333333"/>
              </a:solidFill>
              <a:latin typeface="Tahoma"/>
            </a:endParaRPr>
          </a:p>
        </p:txBody>
      </p:sp>
      <p:sp>
        <p:nvSpPr>
          <p:cNvPr id="25" name="Rounded Rectangle 24"/>
          <p:cNvSpPr/>
          <p:nvPr/>
        </p:nvSpPr>
        <p:spPr>
          <a:xfrm>
            <a:off x="3419856" y="2011680"/>
            <a:ext cx="2697480" cy="566928"/>
          </a:xfrm>
          <a:prstGeom prst="roundRect">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SHARE</a:t>
            </a:r>
          </a:p>
        </p:txBody>
      </p:sp>
      <p:sp>
        <p:nvSpPr>
          <p:cNvPr id="26" name="TextBox 25"/>
          <p:cNvSpPr txBox="1"/>
          <p:nvPr/>
        </p:nvSpPr>
        <p:spPr>
          <a:xfrm>
            <a:off x="3419856" y="2670048"/>
            <a:ext cx="2697480" cy="292608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Evidence, research and operating models</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Design standards, policy and good practice</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Case studies and practical lessons</a:t>
            </a:r>
            <a:endParaRPr lang="en-NZ" sz="1300" b="0">
              <a:solidFill>
                <a:srgbClr val="333333"/>
              </a:solidFill>
              <a:latin typeface="Tahoma"/>
            </a:endParaRPr>
          </a:p>
        </p:txBody>
      </p:sp>
      <p:sp>
        <p:nvSpPr>
          <p:cNvPr id="27" name="Rounded Rectangle 26"/>
          <p:cNvSpPr/>
          <p:nvPr/>
        </p:nvSpPr>
        <p:spPr>
          <a:xfrm>
            <a:off x="6272784" y="2011680"/>
            <a:ext cx="2697480" cy="566928"/>
          </a:xfrm>
          <a:prstGeom prst="roundRect">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ADVOCATE</a:t>
            </a:r>
          </a:p>
        </p:txBody>
      </p:sp>
      <p:sp>
        <p:nvSpPr>
          <p:cNvPr id="28" name="TextBox 27"/>
          <p:cNvSpPr txBox="1"/>
          <p:nvPr/>
        </p:nvSpPr>
        <p:spPr>
          <a:xfrm>
            <a:off x="6272784" y="2670048"/>
            <a:ext cx="2697480" cy="292608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Coherent funding and policy settings</a:t>
            </a:r>
            <a:endParaRPr lang="en-NZ" sz="1300" b="0" dirty="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Recognition of micro-credentials across </a:t>
            </a:r>
            <a:r>
              <a:rPr lang="en-NZ" sz="1300" b="0" dirty="0">
                <a:solidFill>
                  <a:srgbClr val="333333"/>
                </a:solidFill>
                <a:latin typeface="Tahoma"/>
              </a:rPr>
              <a:t>all NZQCF </a:t>
            </a:r>
            <a:r>
              <a:rPr sz="1300" b="0">
                <a:solidFill>
                  <a:srgbClr val="333333"/>
                </a:solidFill>
                <a:latin typeface="Tahoma"/>
              </a:rPr>
              <a:t>levels</a:t>
            </a:r>
            <a:endParaRPr lang="en-NZ" sz="1300" b="0" dirty="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A stronger collective voice with government</a:t>
            </a:r>
            <a:endParaRPr lang="en-NZ" sz="1300" b="0" dirty="0">
              <a:solidFill>
                <a:srgbClr val="333333"/>
              </a:solidFill>
              <a:latin typeface="Tahoma"/>
            </a:endParaRPr>
          </a:p>
        </p:txBody>
      </p:sp>
      <p:sp>
        <p:nvSpPr>
          <p:cNvPr id="29" name="Rounded Rectangle 28"/>
          <p:cNvSpPr/>
          <p:nvPr/>
        </p:nvSpPr>
        <p:spPr>
          <a:xfrm>
            <a:off x="9125712" y="2011680"/>
            <a:ext cx="2697480" cy="566928"/>
          </a:xfrm>
          <a:prstGeom prst="roundRect">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MAKE VISIBLE</a:t>
            </a:r>
          </a:p>
        </p:txBody>
      </p:sp>
      <p:sp>
        <p:nvSpPr>
          <p:cNvPr id="30" name="TextBox 29"/>
          <p:cNvSpPr txBox="1"/>
          <p:nvPr/>
        </p:nvSpPr>
        <p:spPr>
          <a:xfrm>
            <a:off x="9125712" y="2670048"/>
            <a:ext cx="2697480" cy="292608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A navigable view of available micro-credentials</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lang="en-NZ" sz="1300" b="0" dirty="0">
                <a:solidFill>
                  <a:srgbClr val="333333"/>
                </a:solidFill>
                <a:latin typeface="Tahoma"/>
              </a:rPr>
              <a:t>Common language </a:t>
            </a:r>
            <a:r>
              <a:rPr sz="1300" b="0">
                <a:solidFill>
                  <a:srgbClr val="333333"/>
                </a:solidFill>
                <a:latin typeface="Tahoma"/>
              </a:rPr>
              <a:t>and information</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Clear pathways,</a:t>
            </a:r>
            <a:r>
              <a:rPr lang="en-NZ" sz="1300" b="0" dirty="0">
                <a:solidFill>
                  <a:srgbClr val="333333"/>
                </a:solidFill>
                <a:latin typeface="Tahoma"/>
              </a:rPr>
              <a:t> </a:t>
            </a:r>
            <a:r>
              <a:rPr lang="en-NZ" sz="1300" b="0">
                <a:solidFill>
                  <a:srgbClr val="333333"/>
                </a:solidFill>
                <a:latin typeface="Tahoma"/>
              </a:rPr>
              <a:t> </a:t>
            </a:r>
          </a:p>
          <a:p>
            <a:pPr marL="164592" indent="-164592" algn="l">
              <a:lnSpc>
                <a:spcPct val="100000"/>
              </a:lnSpc>
              <a:spcBef>
                <a:spcPts val="0"/>
              </a:spcBef>
              <a:spcAft>
                <a:spcPts val="1000"/>
              </a:spcAft>
              <a:buFont typeface="Tahoma"/>
              <a:buChar char="•"/>
            </a:pPr>
            <a:r>
              <a:rPr lang="en-NZ" sz="1300" b="0">
                <a:solidFill>
                  <a:srgbClr val="333333"/>
                </a:solidFill>
                <a:latin typeface="Tahoma"/>
              </a:rPr>
              <a:t>Consistent recognition and learner outcomes</a:t>
            </a:r>
          </a:p>
        </p:txBody>
      </p:sp>
      <p:sp>
        <p:nvSpPr>
          <p:cNvPr id="31" name="TextBox 30"/>
          <p:cNvSpPr txBox="1"/>
          <p:nvPr/>
        </p:nvSpPr>
        <p:spPr>
          <a:xfrm>
            <a:off x="566928" y="5806440"/>
            <a:ext cx="11274552" cy="548640"/>
          </a:xfrm>
          <a:prstGeom prst="rect">
            <a:avLst/>
          </a:prstGeom>
          <a:solidFill>
            <a:srgbClr val="004730"/>
          </a:solidFill>
          <a:ln>
            <a:noFill/>
          </a:ln>
        </p:spPr>
        <p:txBody>
          <a:bodyPr wrap="square" lIns="109728" tIns="64008" rIns="109728" bIns="64008" anchor="ctr">
            <a:spAutoFit/>
          </a:bodyPr>
          <a:lstStyle/>
          <a:p>
            <a:pPr algn="l">
              <a:spcAft>
                <a:spcPts val="400"/>
              </a:spcAft>
            </a:pPr>
            <a:r>
              <a:rPr sz="1300" b="1">
                <a:solidFill>
                  <a:srgbClr val="FFFFFF"/>
                </a:solidFill>
                <a:latin typeface="Tahoma"/>
              </a:rPr>
              <a:t>Connected does not mean centralised. It means coordinated action around shared problems.</a:t>
            </a:r>
          </a:p>
        </p:txBody>
      </p:sp>
      <p:sp>
        <p:nvSpPr>
          <p:cNvPr id="32"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868680"/>
            <a:ext cx="10789920" cy="868680"/>
          </a:xfrm>
          <a:prstGeom prst="rect">
            <a:avLst/>
          </a:prstGeom>
          <a:noFill/>
          <a:ln>
            <a:noFill/>
          </a:ln>
        </p:spPr>
        <p:txBody>
          <a:bodyPr wrap="square" lIns="109728" tIns="64008" rIns="109728" bIns="64008" anchor="t">
            <a:spAutoFit/>
          </a:bodyPr>
          <a:lstStyle/>
          <a:p>
            <a:pPr algn="l">
              <a:spcAft>
                <a:spcPts val="400"/>
              </a:spcAft>
            </a:pPr>
            <a:r>
              <a:rPr sz="3000" b="1">
                <a:solidFill>
                  <a:srgbClr val="004730"/>
                </a:solidFill>
                <a:latin typeface="Aptos Display"/>
              </a:rPr>
              <a:t>Start with </a:t>
            </a:r>
            <a:r>
              <a:rPr lang="en-NZ" sz="3000" b="1">
                <a:solidFill>
                  <a:srgbClr val="004730"/>
                </a:solidFill>
                <a:latin typeface="Aptos Display"/>
              </a:rPr>
              <a:t>building own shared capabilities</a:t>
            </a:r>
            <a:endParaRPr sz="3000" b="1">
              <a:solidFill>
                <a:srgbClr val="004730"/>
              </a:solidFill>
              <a:latin typeface="Aptos Display"/>
            </a:endParaRPr>
          </a:p>
          <a:p>
            <a:pPr algn="l">
              <a:spcAft>
                <a:spcPts val="400"/>
              </a:spcAft>
            </a:pPr>
            <a:r>
              <a:rPr sz="1500" b="0">
                <a:solidFill>
                  <a:srgbClr val="004730"/>
                </a:solidFill>
                <a:latin typeface="Tahoma"/>
              </a:rPr>
              <a:t>From discussion to coordinated action.</a:t>
            </a:r>
          </a:p>
        </p:txBody>
      </p:sp>
      <p:sp>
        <p:nvSpPr>
          <p:cNvPr id="23" name="Chevron 22"/>
          <p:cNvSpPr/>
          <p:nvPr/>
        </p:nvSpPr>
        <p:spPr>
          <a:xfrm>
            <a:off x="566928" y="2011680"/>
            <a:ext cx="3931920" cy="685800"/>
          </a:xfrm>
          <a:prstGeom prst="chevron">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1. Build the community</a:t>
            </a:r>
          </a:p>
        </p:txBody>
      </p:sp>
      <p:sp>
        <p:nvSpPr>
          <p:cNvPr id="24" name="TextBox 23"/>
          <p:cNvSpPr txBox="1"/>
          <p:nvPr/>
        </p:nvSpPr>
        <p:spPr>
          <a:xfrm>
            <a:off x="566928" y="2788920"/>
            <a:ext cx="3611880" cy="283464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Establish a cross-sector community of practice</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Include providers, industry, professional bodies, iwi, learners and government</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Agree shared priorities and initial measures of progress</a:t>
            </a:r>
            <a:endParaRPr lang="en-NZ" sz="1300" b="0">
              <a:solidFill>
                <a:srgbClr val="333333"/>
              </a:solidFill>
              <a:latin typeface="Tahoma"/>
            </a:endParaRPr>
          </a:p>
        </p:txBody>
      </p:sp>
      <p:sp>
        <p:nvSpPr>
          <p:cNvPr id="25" name="Chevron 24"/>
          <p:cNvSpPr/>
          <p:nvPr/>
        </p:nvSpPr>
        <p:spPr>
          <a:xfrm>
            <a:off x="4398264" y="2011680"/>
            <a:ext cx="3931920" cy="685800"/>
          </a:xfrm>
          <a:prstGeom prst="chevron">
            <a:avLst/>
          </a:prstGeom>
          <a:solidFill>
            <a:srgbClr val="0084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2. Build the evidence</a:t>
            </a:r>
          </a:p>
        </p:txBody>
      </p:sp>
      <p:sp>
        <p:nvSpPr>
          <p:cNvPr id="26" name="TextBox 25"/>
          <p:cNvSpPr txBox="1"/>
          <p:nvPr/>
        </p:nvSpPr>
        <p:spPr>
          <a:xfrm>
            <a:off x="4398264" y="2788920"/>
            <a:ext cx="3611880" cy="283464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Create a shared research and practice repository</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Establish a</a:t>
            </a:r>
            <a:r>
              <a:rPr lang="en-NZ" sz="1300" b="0">
                <a:solidFill>
                  <a:srgbClr val="333333"/>
                </a:solidFill>
                <a:latin typeface="Tahoma"/>
              </a:rPr>
              <a:t>n institutional </a:t>
            </a:r>
            <a:r>
              <a:rPr sz="1300" b="0">
                <a:solidFill>
                  <a:srgbClr val="333333"/>
                </a:solidFill>
                <a:latin typeface="Tahoma"/>
              </a:rPr>
              <a:t>readiness baseline</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Collect completion, progression and outcome evidence from the start</a:t>
            </a:r>
            <a:endParaRPr lang="en-NZ" sz="1300" b="0">
              <a:solidFill>
                <a:srgbClr val="333333"/>
              </a:solidFill>
              <a:latin typeface="Tahoma"/>
            </a:endParaRPr>
          </a:p>
        </p:txBody>
      </p:sp>
      <p:sp>
        <p:nvSpPr>
          <p:cNvPr id="27" name="Chevron 26"/>
          <p:cNvSpPr/>
          <p:nvPr/>
        </p:nvSpPr>
        <p:spPr>
          <a:xfrm>
            <a:off x="8229600" y="2011680"/>
            <a:ext cx="3931920" cy="685800"/>
          </a:xfrm>
          <a:prstGeom prst="chevron">
            <a:avLst/>
          </a:prstGeom>
          <a:solidFill>
            <a:srgbClr val="0047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600" b="1">
                <a:solidFill>
                  <a:srgbClr val="FFFFFF"/>
                </a:solidFill>
                <a:latin typeface="Aptos Display"/>
              </a:rPr>
              <a:t>3. Test the connections</a:t>
            </a:r>
          </a:p>
        </p:txBody>
      </p:sp>
      <p:sp>
        <p:nvSpPr>
          <p:cNvPr id="28" name="TextBox 27"/>
          <p:cNvSpPr txBox="1"/>
          <p:nvPr/>
        </p:nvSpPr>
        <p:spPr>
          <a:xfrm>
            <a:off x="8229600" y="2788920"/>
            <a:ext cx="3611880" cy="2834640"/>
          </a:xfrm>
          <a:prstGeom prst="rect">
            <a:avLst/>
          </a:prstGeom>
          <a:solidFill>
            <a:srgbClr val="F2F9F3"/>
          </a:solidFill>
          <a:ln w="12700">
            <a:solidFill>
              <a:srgbClr val="E3F2E5"/>
            </a:solidFill>
          </a:ln>
        </p:spPr>
        <p:txBody>
          <a:bodyPr wrap="square" lIns="109728" tIns="64008" rIns="109728" bIns="64008" anchor="t">
            <a:noAutofit/>
          </a:bodyPr>
          <a:lstStyle/>
          <a:p>
            <a:pPr marL="164592" indent="-164592" algn="l">
              <a:lnSpc>
                <a:spcPct val="100000"/>
              </a:lnSpc>
              <a:spcBef>
                <a:spcPts val="0"/>
              </a:spcBef>
              <a:spcAft>
                <a:spcPts val="1000"/>
              </a:spcAft>
              <a:buFont typeface="Tahoma"/>
              <a:buChar char="•"/>
            </a:pPr>
            <a:r>
              <a:rPr sz="1300" b="0">
                <a:solidFill>
                  <a:srgbClr val="333333"/>
                </a:solidFill>
                <a:latin typeface="Tahoma"/>
              </a:rPr>
              <a:t>Pilot shared or transferable pathways</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Test recognition between providers and workplaces</a:t>
            </a:r>
            <a:endParaRPr lang="en-NZ" sz="1300" b="0">
              <a:solidFill>
                <a:srgbClr val="333333"/>
              </a:solidFill>
              <a:latin typeface="Tahoma"/>
            </a:endParaRPr>
          </a:p>
          <a:p>
            <a:pPr marL="164592" indent="-164592" algn="l">
              <a:lnSpc>
                <a:spcPct val="100000"/>
              </a:lnSpc>
              <a:spcBef>
                <a:spcPts val="0"/>
              </a:spcBef>
              <a:spcAft>
                <a:spcPts val="1000"/>
              </a:spcAft>
              <a:buFont typeface="Tahoma"/>
              <a:buChar char="•"/>
            </a:pPr>
            <a:r>
              <a:rPr sz="1300" b="0">
                <a:solidFill>
                  <a:srgbClr val="333333"/>
                </a:solidFill>
                <a:latin typeface="Tahoma"/>
              </a:rPr>
              <a:t>Identify where policy, funding or quality settings block implementation</a:t>
            </a:r>
            <a:endParaRPr lang="en-NZ" sz="1300" b="0">
              <a:solidFill>
                <a:srgbClr val="333333"/>
              </a:solidFill>
              <a:latin typeface="Tahoma"/>
            </a:endParaRPr>
          </a:p>
        </p:txBody>
      </p:sp>
      <p:sp>
        <p:nvSpPr>
          <p:cNvPr id="29" name="TextBox 28"/>
          <p:cNvSpPr txBox="1"/>
          <p:nvPr/>
        </p:nvSpPr>
        <p:spPr>
          <a:xfrm>
            <a:off x="566928" y="5806440"/>
            <a:ext cx="11274552" cy="548640"/>
          </a:xfrm>
          <a:prstGeom prst="rect">
            <a:avLst/>
          </a:prstGeom>
          <a:solidFill>
            <a:srgbClr val="004730"/>
          </a:solidFill>
          <a:ln>
            <a:noFill/>
          </a:ln>
        </p:spPr>
        <p:txBody>
          <a:bodyPr wrap="square" lIns="109728" tIns="64008" rIns="109728" bIns="64008" anchor="ctr">
            <a:spAutoFit/>
          </a:bodyPr>
          <a:lstStyle/>
          <a:p>
            <a:pPr algn="l">
              <a:spcAft>
                <a:spcPts val="400"/>
              </a:spcAft>
            </a:pPr>
            <a:r>
              <a:rPr sz="1300" b="1">
                <a:solidFill>
                  <a:srgbClr val="FFFFFF"/>
                </a:solidFill>
                <a:latin typeface="Tahoma"/>
              </a:rPr>
              <a:t>Begin with shared capability and evidence, then use pilots to identify what needs to change nationally.</a:t>
            </a:r>
          </a:p>
        </p:txBody>
      </p:sp>
      <p:sp>
        <p:nvSpPr>
          <p:cNvPr id="30"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Hexagon 7">
            <a:extLst>
              <a:ext uri="{FF2B5EF4-FFF2-40B4-BE49-F238E27FC236}">
                <a16:creationId xmlns:a16="http://schemas.microsoft.com/office/drawing/2014/main" id="{7FD248F8-243E-B89F-FEF5-67186C4B2259}"/>
              </a:ext>
            </a:extLst>
          </p:cNvPr>
          <p:cNvSpPr/>
          <p:nvPr/>
        </p:nvSpPr>
        <p:spPr>
          <a:xfrm>
            <a:off x="11170411" y="81419"/>
            <a:ext cx="508557" cy="438411"/>
          </a:xfrm>
          <a:prstGeom prst="hexagon">
            <a:avLst/>
          </a:prstGeom>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A5CE284A-D529-4123-F4B0-68D447D5E159}"/>
              </a:ext>
            </a:extLst>
          </p:cNvPr>
          <p:cNvSpPr/>
          <p:nvPr/>
        </p:nvSpPr>
        <p:spPr>
          <a:xfrm>
            <a:off x="11608561" y="322280"/>
            <a:ext cx="508557" cy="438411"/>
          </a:xfrm>
          <a:prstGeom prst="hexagon">
            <a:avLst/>
          </a:prstGeom>
          <a:solidFill>
            <a:srgbClr val="00843D"/>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5D63C51-B161-B35A-D5E4-53994AE2DD5E}"/>
              </a:ext>
            </a:extLst>
          </p:cNvPr>
          <p:cNvCxnSpPr>
            <a:cxnSpLocks/>
          </p:cNvCxnSpPr>
          <p:nvPr/>
        </p:nvCxnSpPr>
        <p:spPr>
          <a:xfrm>
            <a:off x="601249" y="300625"/>
            <a:ext cx="10687884" cy="0"/>
          </a:xfrm>
          <a:prstGeom prst="line">
            <a:avLst/>
          </a:prstGeom>
          <a:ln>
            <a:solidFill>
              <a:srgbClr val="004730"/>
            </a:solidFill>
          </a:ln>
        </p:spPr>
        <p:style>
          <a:lnRef idx="2">
            <a:schemeClr val="accent1"/>
          </a:lnRef>
          <a:fillRef idx="0">
            <a:schemeClr val="accent1"/>
          </a:fillRef>
          <a:effectRef idx="1">
            <a:schemeClr val="accent1"/>
          </a:effectRef>
          <a:fontRef idx="minor">
            <a:schemeClr val="tx1"/>
          </a:fontRef>
        </p:style>
      </p:cxnSp>
      <p:sp>
        <p:nvSpPr>
          <p:cNvPr id="21" name="Title 1">
            <a:extLst>
              <a:ext uri="{FF2B5EF4-FFF2-40B4-BE49-F238E27FC236}">
                <a16:creationId xmlns:a16="http://schemas.microsoft.com/office/drawing/2014/main" id="{5AF6EA78-DC65-C27D-1E3B-0ED3A10151C7}"/>
              </a:ext>
            </a:extLst>
          </p:cNvPr>
          <p:cNvSpPr txBox="1">
            <a:spLocks/>
          </p:cNvSpPr>
          <p:nvPr/>
        </p:nvSpPr>
        <p:spPr>
          <a:xfrm>
            <a:off x="425360" y="285180"/>
            <a:ext cx="5334309" cy="587179"/>
          </a:xfrm>
          <a:prstGeom prst="rect">
            <a:avLst/>
          </a:prstGeom>
        </p:spPr>
        <p:txBody>
          <a:bodyPr>
            <a:normAutofit fontScale="97500"/>
          </a:bodyPr>
          <a:lstStyle>
            <a:lvl1pPr algn="l" defTabSz="685783" rtl="0" eaLnBrk="1" latinLnBrk="0" hangingPunct="1">
              <a:lnSpc>
                <a:spcPct val="90000"/>
              </a:lnSpc>
              <a:spcBef>
                <a:spcPct val="0"/>
              </a:spcBef>
              <a:buNone/>
              <a:defRPr sz="33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solidFill>
                  <a:schemeClr val="bg1"/>
                </a:solidFill>
              </a:rPr>
              <a:t>What are micro-credentials? </a:t>
            </a:r>
          </a:p>
        </p:txBody>
      </p:sp>
      <p:sp>
        <p:nvSpPr>
          <p:cNvPr id="10" name="Hexagon 9">
            <a:extLst>
              <a:ext uri="{FF2B5EF4-FFF2-40B4-BE49-F238E27FC236}">
                <a16:creationId xmlns:a16="http://schemas.microsoft.com/office/drawing/2014/main" id="{5E1AF4BB-6118-1C9E-4356-D6861A81CD2B}"/>
              </a:ext>
            </a:extLst>
          </p:cNvPr>
          <p:cNvSpPr/>
          <p:nvPr/>
        </p:nvSpPr>
        <p:spPr>
          <a:xfrm>
            <a:off x="11613109" y="804880"/>
            <a:ext cx="508557" cy="438411"/>
          </a:xfrm>
          <a:prstGeom prst="hexagon">
            <a:avLst/>
          </a:prstGeom>
          <a:solidFill>
            <a:srgbClr val="37B34A"/>
          </a:solidFill>
          <a:ln w="3175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685800" y="868680"/>
            <a:ext cx="10789920" cy="868680"/>
          </a:xfrm>
          <a:prstGeom prst="rect">
            <a:avLst/>
          </a:prstGeom>
          <a:noFill/>
          <a:ln>
            <a:noFill/>
          </a:ln>
        </p:spPr>
        <p:txBody>
          <a:bodyPr wrap="square" lIns="109728" tIns="64008" rIns="109728" bIns="64008" anchor="t">
            <a:spAutoFit/>
          </a:bodyPr>
          <a:lstStyle/>
          <a:p>
            <a:pPr algn="l">
              <a:spcAft>
                <a:spcPts val="400"/>
              </a:spcAft>
            </a:pPr>
            <a:r>
              <a:rPr sz="3000" b="1">
                <a:solidFill>
                  <a:srgbClr val="004730"/>
                </a:solidFill>
                <a:latin typeface="Aptos Display"/>
              </a:rPr>
              <a:t>The bridge we need to build</a:t>
            </a:r>
          </a:p>
          <a:p>
            <a:pPr algn="l">
              <a:spcAft>
                <a:spcPts val="400"/>
              </a:spcAft>
            </a:pPr>
            <a:r>
              <a:rPr sz="1500" b="0">
                <a:solidFill>
                  <a:srgbClr val="004730"/>
                </a:solidFill>
                <a:latin typeface="Tahoma"/>
              </a:rPr>
              <a:t>The next stage is collective.</a:t>
            </a:r>
          </a:p>
        </p:txBody>
      </p:sp>
      <p:sp>
        <p:nvSpPr>
          <p:cNvPr id="23" name="TextBox 22"/>
          <p:cNvSpPr txBox="1"/>
          <p:nvPr/>
        </p:nvSpPr>
        <p:spPr>
          <a:xfrm>
            <a:off x="566928" y="2028337"/>
            <a:ext cx="11274552" cy="652486"/>
          </a:xfrm>
          <a:prstGeom prst="rect">
            <a:avLst/>
          </a:prstGeom>
          <a:solidFill>
            <a:srgbClr val="F2F9F3"/>
          </a:solidFill>
          <a:ln w="12700">
            <a:solidFill>
              <a:srgbClr val="E3F2E5"/>
            </a:solidFill>
          </a:ln>
        </p:spPr>
        <p:txBody>
          <a:bodyPr wrap="square" lIns="109728" tIns="64008" rIns="109728" bIns="64008" anchor="ctr">
            <a:spAutoFit/>
          </a:bodyPr>
          <a:lstStyle/>
          <a:p>
            <a:pPr algn="l">
              <a:spcAft>
                <a:spcPts val="400"/>
              </a:spcAft>
            </a:pPr>
            <a:r>
              <a:rPr sz="1700" b="0">
                <a:solidFill>
                  <a:srgbClr val="004730"/>
                </a:solidFill>
                <a:latin typeface="Tahoma"/>
              </a:rPr>
              <a:t>Aotearoa does not need more isolated </a:t>
            </a:r>
            <a:r>
              <a:rPr lang="en-NZ" sz="1700" b="0">
                <a:solidFill>
                  <a:srgbClr val="004730"/>
                </a:solidFill>
                <a:latin typeface="Tahoma"/>
              </a:rPr>
              <a:t>micro-credential </a:t>
            </a:r>
            <a:r>
              <a:rPr sz="1700" b="0">
                <a:solidFill>
                  <a:srgbClr val="004730"/>
                </a:solidFill>
                <a:latin typeface="Tahoma"/>
              </a:rPr>
              <a:t>innovation. We need the shared </a:t>
            </a:r>
            <a:r>
              <a:rPr lang="en-NZ" sz="1700" b="0">
                <a:solidFill>
                  <a:srgbClr val="004730"/>
                </a:solidFill>
                <a:latin typeface="Tahoma"/>
              </a:rPr>
              <a:t>capabilities</a:t>
            </a:r>
            <a:r>
              <a:rPr sz="1700" b="0">
                <a:solidFill>
                  <a:srgbClr val="004730"/>
                </a:solidFill>
                <a:latin typeface="Tahoma"/>
              </a:rPr>
              <a:t> that enable</a:t>
            </a:r>
            <a:r>
              <a:rPr lang="en-NZ" sz="1700" b="0">
                <a:solidFill>
                  <a:srgbClr val="004730"/>
                </a:solidFill>
                <a:latin typeface="Tahoma"/>
              </a:rPr>
              <a:t> learning that is </a:t>
            </a:r>
            <a:r>
              <a:rPr sz="1700" b="0">
                <a:solidFill>
                  <a:srgbClr val="004730"/>
                </a:solidFill>
                <a:latin typeface="Tahoma"/>
              </a:rPr>
              <a:t>connect</a:t>
            </a:r>
            <a:r>
              <a:rPr lang="en-NZ" sz="1700" b="0">
                <a:solidFill>
                  <a:srgbClr val="004730"/>
                </a:solidFill>
                <a:latin typeface="Tahoma"/>
              </a:rPr>
              <a:t>ed</a:t>
            </a:r>
            <a:r>
              <a:rPr sz="1700" b="0">
                <a:solidFill>
                  <a:srgbClr val="004730"/>
                </a:solidFill>
                <a:latin typeface="Tahoma"/>
              </a:rPr>
              <a:t>, transfer</a:t>
            </a:r>
            <a:r>
              <a:rPr lang="en-NZ" sz="1700" b="0">
                <a:solidFill>
                  <a:srgbClr val="004730"/>
                </a:solidFill>
                <a:latin typeface="Tahoma"/>
              </a:rPr>
              <a:t>able</a:t>
            </a:r>
            <a:r>
              <a:rPr sz="1700" b="0">
                <a:solidFill>
                  <a:srgbClr val="004730"/>
                </a:solidFill>
                <a:latin typeface="Tahoma"/>
              </a:rPr>
              <a:t> and scale</a:t>
            </a:r>
            <a:r>
              <a:rPr lang="en-NZ" sz="1700" b="0">
                <a:solidFill>
                  <a:srgbClr val="004730"/>
                </a:solidFill>
                <a:latin typeface="Tahoma"/>
              </a:rPr>
              <a:t>able</a:t>
            </a:r>
            <a:r>
              <a:rPr sz="1700" b="0">
                <a:solidFill>
                  <a:srgbClr val="004730"/>
                </a:solidFill>
                <a:latin typeface="Tahoma"/>
              </a:rPr>
              <a:t>.</a:t>
            </a:r>
          </a:p>
        </p:txBody>
      </p:sp>
      <p:sp>
        <p:nvSpPr>
          <p:cNvPr id="24" name="TextBox 23"/>
          <p:cNvSpPr txBox="1"/>
          <p:nvPr/>
        </p:nvSpPr>
        <p:spPr>
          <a:xfrm>
            <a:off x="566928" y="3117585"/>
            <a:ext cx="3611880" cy="1262910"/>
          </a:xfrm>
          <a:prstGeom prst="rect">
            <a:avLst/>
          </a:prstGeom>
          <a:noFill/>
          <a:ln w="12700">
            <a:solidFill>
              <a:srgbClr val="FF6600"/>
            </a:solidFill>
          </a:ln>
        </p:spPr>
        <p:txBody>
          <a:bodyPr wrap="square" lIns="109728" tIns="64008" rIns="109728" bIns="64008" anchor="ctr">
            <a:noAutofit/>
          </a:bodyPr>
          <a:lstStyle/>
          <a:p>
            <a:pPr algn="ctr">
              <a:spcAft>
                <a:spcPts val="400"/>
              </a:spcAft>
            </a:pPr>
            <a:r>
              <a:rPr sz="1700" b="1">
                <a:solidFill>
                  <a:srgbClr val="004730"/>
                </a:solidFill>
                <a:latin typeface="Aptos Display"/>
              </a:rPr>
              <a:t>What knowledge or capability could we share?</a:t>
            </a:r>
            <a:endParaRPr lang="en-NZ" sz="1700" b="1" dirty="0">
              <a:solidFill>
                <a:srgbClr val="004730"/>
              </a:solidFill>
              <a:latin typeface="Aptos Display"/>
            </a:endParaRPr>
          </a:p>
          <a:p>
            <a:pPr algn="ctr">
              <a:spcAft>
                <a:spcPts val="400"/>
              </a:spcAft>
            </a:pPr>
            <a:endParaRPr lang="en-NZ" sz="1700" b="1" dirty="0">
              <a:solidFill>
                <a:srgbClr val="004730"/>
              </a:solidFill>
              <a:latin typeface="Aptos Display"/>
            </a:endParaRPr>
          </a:p>
          <a:p>
            <a:pPr algn="ctr">
              <a:spcAft>
                <a:spcPts val="400"/>
              </a:spcAft>
            </a:pPr>
            <a:r>
              <a:rPr lang="en-NZ" sz="1600" dirty="0">
                <a:solidFill>
                  <a:srgbClr val="004730"/>
                </a:solidFill>
                <a:latin typeface="Aptos Display"/>
              </a:rPr>
              <a:t>(</a:t>
            </a:r>
            <a:r>
              <a:rPr lang="en-NZ" sz="1600" dirty="0">
                <a:solidFill>
                  <a:srgbClr val="004730"/>
                </a:solidFill>
                <a:latin typeface="Aptos Display"/>
                <a:hlinkClick r:id="rId3"/>
              </a:rPr>
              <a:t>https://microstackable.com/workshop/</a:t>
            </a:r>
            <a:r>
              <a:rPr lang="en-NZ" sz="1600" dirty="0">
                <a:solidFill>
                  <a:srgbClr val="004730"/>
                </a:solidFill>
                <a:latin typeface="Aptos Display"/>
              </a:rPr>
              <a:t> )</a:t>
            </a:r>
          </a:p>
        </p:txBody>
      </p:sp>
      <p:sp>
        <p:nvSpPr>
          <p:cNvPr id="25" name="TextBox 24"/>
          <p:cNvSpPr txBox="1"/>
          <p:nvPr/>
        </p:nvSpPr>
        <p:spPr>
          <a:xfrm>
            <a:off x="4398264" y="3017520"/>
            <a:ext cx="3611880" cy="1463040"/>
          </a:xfrm>
          <a:prstGeom prst="rect">
            <a:avLst/>
          </a:prstGeom>
          <a:noFill/>
          <a:ln w="12700">
            <a:solidFill>
              <a:srgbClr val="FF6600"/>
            </a:solidFill>
          </a:ln>
        </p:spPr>
        <p:txBody>
          <a:bodyPr wrap="square" lIns="109728" tIns="64008" rIns="109728" bIns="64008" anchor="ctr">
            <a:noAutofit/>
          </a:bodyPr>
          <a:lstStyle/>
          <a:p>
            <a:pPr algn="ctr">
              <a:spcAft>
                <a:spcPts val="400"/>
              </a:spcAft>
            </a:pPr>
            <a:r>
              <a:rPr sz="1700" b="1">
                <a:solidFill>
                  <a:srgbClr val="004730"/>
                </a:solidFill>
                <a:latin typeface="Aptos Display"/>
              </a:rPr>
              <a:t>What learner or workforce pathway could we connect?</a:t>
            </a:r>
          </a:p>
        </p:txBody>
      </p:sp>
      <p:sp>
        <p:nvSpPr>
          <p:cNvPr id="26" name="TextBox 25"/>
          <p:cNvSpPr txBox="1"/>
          <p:nvPr/>
        </p:nvSpPr>
        <p:spPr>
          <a:xfrm>
            <a:off x="8229600" y="3017520"/>
            <a:ext cx="3611880" cy="1463040"/>
          </a:xfrm>
          <a:prstGeom prst="rect">
            <a:avLst/>
          </a:prstGeom>
          <a:noFill/>
          <a:ln w="12700">
            <a:solidFill>
              <a:srgbClr val="FF6600"/>
            </a:solidFill>
          </a:ln>
        </p:spPr>
        <p:txBody>
          <a:bodyPr wrap="square" lIns="109728" tIns="64008" rIns="109728" bIns="64008" anchor="ctr">
            <a:noAutofit/>
          </a:bodyPr>
          <a:lstStyle/>
          <a:p>
            <a:pPr algn="ctr">
              <a:spcAft>
                <a:spcPts val="400"/>
              </a:spcAft>
            </a:pPr>
            <a:r>
              <a:rPr sz="1700" b="1">
                <a:solidFill>
                  <a:srgbClr val="004730"/>
                </a:solidFill>
                <a:latin typeface="Aptos Display"/>
              </a:rPr>
              <a:t>What system barrier should we address together?</a:t>
            </a:r>
          </a:p>
        </p:txBody>
      </p:sp>
      <p:sp>
        <p:nvSpPr>
          <p:cNvPr id="27" name="TextBox 26"/>
          <p:cNvSpPr txBox="1"/>
          <p:nvPr/>
        </p:nvSpPr>
        <p:spPr>
          <a:xfrm>
            <a:off x="566928" y="5135439"/>
            <a:ext cx="11477290" cy="991041"/>
          </a:xfrm>
          <a:prstGeom prst="rect">
            <a:avLst/>
          </a:prstGeom>
          <a:noFill/>
          <a:ln>
            <a:noFill/>
          </a:ln>
        </p:spPr>
        <p:txBody>
          <a:bodyPr wrap="square" lIns="109728" tIns="64008" rIns="109728" bIns="64008" anchor="ctr">
            <a:spAutoFit/>
          </a:bodyPr>
          <a:lstStyle/>
          <a:p>
            <a:pPr algn="ctr">
              <a:spcAft>
                <a:spcPts val="400"/>
              </a:spcAft>
            </a:pPr>
            <a:r>
              <a:rPr lang="en-NZ" sz="2800" b="1" dirty="0">
                <a:solidFill>
                  <a:srgbClr val="FF6600"/>
                </a:solidFill>
                <a:latin typeface="Aptos Display"/>
              </a:rPr>
              <a:t>The future will not be determined by how many micro-credentials we create, but by where they enable learners to go.</a:t>
            </a:r>
          </a:p>
        </p:txBody>
      </p:sp>
      <p:sp>
        <p:nvSpPr>
          <p:cNvPr id="29"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4730"/>
        </a:solidFill>
        <a:effectLst/>
      </p:bgPr>
    </p:bg>
    <p:spTree>
      <p:nvGrpSpPr>
        <p:cNvPr id="1" name="">
          <a:extLst>
            <a:ext uri="{FF2B5EF4-FFF2-40B4-BE49-F238E27FC236}">
              <a16:creationId xmlns:a16="http://schemas.microsoft.com/office/drawing/2014/main" id="{B2F85CD9-7F8A-B976-CD6B-3FCBC885D4F6}"/>
            </a:ext>
          </a:extLst>
        </p:cNvPr>
        <p:cNvGrpSpPr/>
        <p:nvPr/>
      </p:nvGrpSpPr>
      <p:grpSpPr>
        <a:xfrm>
          <a:off x="0" y="0"/>
          <a:ext cx="0" cy="0"/>
          <a:chOff x="0" y="0"/>
          <a:chExt cx="0" cy="0"/>
        </a:xfrm>
      </p:grpSpPr>
      <p:sp>
        <p:nvSpPr>
          <p:cNvPr id="4" name="Hexagon 3">
            <a:extLst>
              <a:ext uri="{FF2B5EF4-FFF2-40B4-BE49-F238E27FC236}">
                <a16:creationId xmlns:a16="http://schemas.microsoft.com/office/drawing/2014/main" id="{13F0AC60-869F-5333-3C34-7C307CCDED3C}"/>
              </a:ext>
            </a:extLst>
          </p:cNvPr>
          <p:cNvSpPr/>
          <p:nvPr/>
        </p:nvSpPr>
        <p:spPr>
          <a:xfrm>
            <a:off x="10211577" y="3618175"/>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xagon 4">
            <a:extLst>
              <a:ext uri="{FF2B5EF4-FFF2-40B4-BE49-F238E27FC236}">
                <a16:creationId xmlns:a16="http://schemas.microsoft.com/office/drawing/2014/main" id="{4B7E6D42-659C-B325-B99D-37573145A2EF}"/>
              </a:ext>
            </a:extLst>
          </p:cNvPr>
          <p:cNvSpPr/>
          <p:nvPr/>
        </p:nvSpPr>
        <p:spPr>
          <a:xfrm>
            <a:off x="11794203" y="4498983"/>
            <a:ext cx="1889182" cy="1628604"/>
          </a:xfrm>
          <a:prstGeom prst="hexagon">
            <a:avLst/>
          </a:prstGeom>
          <a:solidFill>
            <a:srgbClr val="37B34A"/>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xagon 5">
            <a:extLst>
              <a:ext uri="{FF2B5EF4-FFF2-40B4-BE49-F238E27FC236}">
                <a16:creationId xmlns:a16="http://schemas.microsoft.com/office/drawing/2014/main" id="{1AF6F776-33B3-5D16-15DC-FC58B256255E}"/>
              </a:ext>
            </a:extLst>
          </p:cNvPr>
          <p:cNvSpPr/>
          <p:nvPr/>
        </p:nvSpPr>
        <p:spPr>
          <a:xfrm>
            <a:off x="11794203" y="2752115"/>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xagon 6">
            <a:extLst>
              <a:ext uri="{FF2B5EF4-FFF2-40B4-BE49-F238E27FC236}">
                <a16:creationId xmlns:a16="http://schemas.microsoft.com/office/drawing/2014/main" id="{70FC4557-80DD-D256-87E3-9C3BA64F3BDC}"/>
              </a:ext>
            </a:extLst>
          </p:cNvPr>
          <p:cNvSpPr/>
          <p:nvPr/>
        </p:nvSpPr>
        <p:spPr>
          <a:xfrm>
            <a:off x="10211577" y="1871307"/>
            <a:ext cx="1889182" cy="1628604"/>
          </a:xfrm>
          <a:prstGeom prst="hexagon">
            <a:avLst/>
          </a:prstGeom>
          <a:solidFill>
            <a:srgbClr val="004730"/>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xagon 7">
            <a:extLst>
              <a:ext uri="{FF2B5EF4-FFF2-40B4-BE49-F238E27FC236}">
                <a16:creationId xmlns:a16="http://schemas.microsoft.com/office/drawing/2014/main" id="{BEACA6AD-23F2-D233-78D7-F65AAE6621ED}"/>
              </a:ext>
            </a:extLst>
          </p:cNvPr>
          <p:cNvSpPr/>
          <p:nvPr/>
        </p:nvSpPr>
        <p:spPr>
          <a:xfrm>
            <a:off x="8614203" y="2734904"/>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xagon 8">
            <a:extLst>
              <a:ext uri="{FF2B5EF4-FFF2-40B4-BE49-F238E27FC236}">
                <a16:creationId xmlns:a16="http://schemas.microsoft.com/office/drawing/2014/main" id="{D9A22042-5CEE-645F-DC7C-0B89743246AE}"/>
              </a:ext>
            </a:extLst>
          </p:cNvPr>
          <p:cNvSpPr/>
          <p:nvPr/>
        </p:nvSpPr>
        <p:spPr>
          <a:xfrm>
            <a:off x="11794203" y="1019995"/>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Hexagon 9">
            <a:extLst>
              <a:ext uri="{FF2B5EF4-FFF2-40B4-BE49-F238E27FC236}">
                <a16:creationId xmlns:a16="http://schemas.microsoft.com/office/drawing/2014/main" id="{8A751E67-4CDA-4EF5-E486-17978F2A9CCB}"/>
              </a:ext>
            </a:extLst>
          </p:cNvPr>
          <p:cNvSpPr/>
          <p:nvPr/>
        </p:nvSpPr>
        <p:spPr>
          <a:xfrm>
            <a:off x="10209303" y="131673"/>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Hexagon 10">
            <a:extLst>
              <a:ext uri="{FF2B5EF4-FFF2-40B4-BE49-F238E27FC236}">
                <a16:creationId xmlns:a16="http://schemas.microsoft.com/office/drawing/2014/main" id="{EB4655C6-8239-FF75-CFED-7CCA1E27B8AC}"/>
              </a:ext>
            </a:extLst>
          </p:cNvPr>
          <p:cNvSpPr/>
          <p:nvPr/>
        </p:nvSpPr>
        <p:spPr>
          <a:xfrm>
            <a:off x="8628951" y="997733"/>
            <a:ext cx="1889182" cy="1628604"/>
          </a:xfrm>
          <a:prstGeom prst="hexagon">
            <a:avLst/>
          </a:prstGeom>
          <a:solidFill>
            <a:srgbClr val="EAD3B6"/>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F5F1840-7DB1-3FCB-435D-24E93DAF6B44}"/>
              </a:ext>
            </a:extLst>
          </p:cNvPr>
          <p:cNvSpPr txBox="1"/>
          <p:nvPr/>
        </p:nvSpPr>
        <p:spPr>
          <a:xfrm>
            <a:off x="2365553" y="1300010"/>
            <a:ext cx="7057638" cy="4801314"/>
          </a:xfrm>
          <a:prstGeom prst="rect">
            <a:avLst/>
          </a:prstGeom>
          <a:noFill/>
        </p:spPr>
        <p:txBody>
          <a:bodyPr wrap="square" rtlCol="0">
            <a:spAutoFit/>
          </a:bodyPr>
          <a:lstStyle/>
          <a:p>
            <a:pPr lvl="0">
              <a:defRP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NZQA Micro-cred</a:t>
            </a: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e</a:t>
            </a: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ntial Information</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4">
                  <a:extLst>
                    <a:ext uri="{A12FA001-AC4F-418D-AE19-62706E023703}">
                      <ahyp:hlinkClr xmlns:ahyp="http://schemas.microsoft.com/office/drawing/2018/hyperlinkcolor" val="tx"/>
                    </a:ext>
                  </a:extLst>
                </a:hlinkClick>
              </a:rPr>
              <a:t>NZQA Micro-credential Homepage</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endParaRP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5">
                  <a:extLst>
                    <a:ext uri="{A12FA001-AC4F-418D-AE19-62706E023703}">
                      <ahyp:hlinkClr xmlns:ahyp="http://schemas.microsoft.com/office/drawing/2018/hyperlinkcolor" val="tx"/>
                    </a:ext>
                  </a:extLst>
                </a:hlinkClick>
              </a:rPr>
              <a:t>NZQA Levels and Standards</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endParaRP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6">
                  <a:extLst>
                    <a:ext uri="{A12FA001-AC4F-418D-AE19-62706E023703}">
                      <ahyp:hlinkClr xmlns:ahyp="http://schemas.microsoft.com/office/drawing/2018/hyperlinkcolor" val="tx"/>
                    </a:ext>
                  </a:extLst>
                </a:hlinkClick>
              </a:rPr>
              <a:t>NZQA non-TEO micro-credential equivalency info and form</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0">
              <a:defRPr/>
            </a:pPr>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0">
              <a:defRP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Frameworks, studies, and articles</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7">
                  <a:extLst>
                    <a:ext uri="{A12FA001-AC4F-418D-AE19-62706E023703}">
                      <ahyp:hlinkClr xmlns:ahyp="http://schemas.microsoft.com/office/drawing/2018/hyperlinkcolor" val="tx"/>
                    </a:ext>
                  </a:extLst>
                </a:hlinkClick>
              </a:rPr>
              <a:t>Making Micro-credentials work for learners, employers, and providers </a:t>
            </a: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Deakin University 2019</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8">
                  <a:extLst>
                    <a:ext uri="{A12FA001-AC4F-418D-AE19-62706E023703}">
                      <ahyp:hlinkClr xmlns:ahyp="http://schemas.microsoft.com/office/drawing/2018/hyperlinkcolor" val="tx"/>
                    </a:ext>
                  </a:extLst>
                </a:hlinkClick>
              </a:rPr>
              <a:t>Micro-credentials for youth and work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ILO 2025</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9">
                  <a:extLst>
                    <a:ext uri="{A12FA001-AC4F-418D-AE19-62706E023703}">
                      <ahyp:hlinkClr xmlns:ahyp="http://schemas.microsoft.com/office/drawing/2018/hyperlinkcolor" val="tx"/>
                    </a:ext>
                  </a:extLst>
                </a:hlinkClick>
              </a:rPr>
              <a:t>Micro-credentials impact report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Coursera 2025</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0">
                  <a:extLst>
                    <a:ext uri="{A12FA001-AC4F-418D-AE19-62706E023703}">
                      <ahyp:hlinkClr xmlns:ahyp="http://schemas.microsoft.com/office/drawing/2018/hyperlinkcolor" val="tx"/>
                    </a:ext>
                  </a:extLst>
                </a:hlinkClick>
              </a:rPr>
              <a:t>WEF retraining displaced workers </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1">
                  <a:extLst>
                    <a:ext uri="{A12FA001-AC4F-418D-AE19-62706E023703}">
                      <ahyp:hlinkClr xmlns:ahyp="http://schemas.microsoft.com/office/drawing/2018/hyperlinkcolor" val="tx"/>
                    </a:ext>
                  </a:extLst>
                </a:hlinkClick>
              </a:rPr>
              <a:t>Designing Micro-credentials for the future of work</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0">
              <a:defRPr/>
            </a:pP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lvl="0">
              <a:defRPr/>
            </a:pP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Provider examples</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2">
                  <a:extLst>
                    <a:ext uri="{A12FA001-AC4F-418D-AE19-62706E023703}">
                      <ahyp:hlinkClr xmlns:ahyp="http://schemas.microsoft.com/office/drawing/2018/hyperlinkcolor" val="tx"/>
                    </a:ext>
                  </a:extLst>
                </a:hlinkClick>
              </a:rPr>
              <a:t>Wellington Uni-Professional</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3">
                  <a:extLst>
                    <a:ext uri="{A12FA001-AC4F-418D-AE19-62706E023703}">
                      <ahyp:hlinkClr xmlns:ahyp="http://schemas.microsoft.com/office/drawing/2018/hyperlinkcolor" val="tx"/>
                    </a:ext>
                  </a:extLst>
                </a:hlinkClick>
              </a:rPr>
              <a:t>UC Online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4">
                  <a:extLst>
                    <a:ext uri="{A12FA001-AC4F-418D-AE19-62706E023703}">
                      <ahyp:hlinkClr xmlns:ahyp="http://schemas.microsoft.com/office/drawing/2018/hyperlinkcolor" val="tx"/>
                    </a:ext>
                  </a:extLst>
                </a:hlinkClick>
              </a:rPr>
              <a:t>Auckland Online</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5">
                  <a:extLst>
                    <a:ext uri="{A12FA001-AC4F-418D-AE19-62706E023703}">
                      <ahyp:hlinkClr xmlns:ahyp="http://schemas.microsoft.com/office/drawing/2018/hyperlinkcolor" val="tx"/>
                    </a:ext>
                  </a:extLst>
                </a:hlinkClick>
              </a:rPr>
              <a:t>Toi Mai | Workforce Development Council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a:t>
            </a:r>
          </a:p>
          <a:p>
            <a:pPr lvl="0">
              <a:defRPr/>
            </a:pP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6">
                  <a:extLst>
                    <a:ext uri="{A12FA001-AC4F-418D-AE19-62706E023703}">
                      <ahyp:hlinkClr xmlns:ahyp="http://schemas.microsoft.com/office/drawing/2018/hyperlinkcolor" val="tx"/>
                    </a:ext>
                  </a:extLst>
                </a:hlinkClick>
              </a:rPr>
              <a:t>Open Polytechnic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7">
                  <a:extLst>
                    <a:ext uri="{A12FA001-AC4F-418D-AE19-62706E023703}">
                      <ahyp:hlinkClr xmlns:ahyp="http://schemas.microsoft.com/office/drawing/2018/hyperlinkcolor" val="tx"/>
                    </a:ext>
                  </a:extLst>
                </a:hlinkClick>
              </a:rPr>
              <a:t>Massey University</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rPr>
              <a:t> , </a:t>
            </a:r>
            <a:r>
              <a:rPr lang="en-GB" dirty="0">
                <a:solidFill>
                  <a:schemeClr val="bg1"/>
                </a:solidFill>
                <a:latin typeface="Tahoma" panose="020B0604030504040204" pitchFamily="34" charset="0"/>
                <a:ea typeface="Tahoma" panose="020B0604030504040204" pitchFamily="34" charset="0"/>
                <a:cs typeface="Tahoma" panose="020B0604030504040204" pitchFamily="34" charset="0"/>
                <a:hlinkClick r:id="rId18">
                  <a:extLst>
                    <a:ext uri="{A12FA001-AC4F-418D-AE19-62706E023703}">
                      <ahyp:hlinkClr xmlns:ahyp="http://schemas.microsoft.com/office/drawing/2018/hyperlinkcolor" val="tx"/>
                    </a:ext>
                  </a:extLst>
                </a:hlinkClick>
              </a:rPr>
              <a:t>Speech New Zealand</a:t>
            </a:r>
            <a:endParaRPr lang="en-GB"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id="{10310F26-2CF6-E078-029D-5A7EF452C7F6}"/>
              </a:ext>
            </a:extLst>
          </p:cNvPr>
          <p:cNvSpPr txBox="1"/>
          <p:nvPr/>
        </p:nvSpPr>
        <p:spPr>
          <a:xfrm>
            <a:off x="3577797" y="131673"/>
            <a:ext cx="5036406" cy="646331"/>
          </a:xfrm>
          <a:prstGeom prst="rect">
            <a:avLst/>
          </a:prstGeom>
          <a:noFill/>
        </p:spPr>
        <p:txBody>
          <a:bodyPr wrap="square" rtlCol="0">
            <a:spAutoFit/>
          </a:bodyPr>
          <a:lstStyle/>
          <a:p>
            <a:pPr marL="0" marR="0" lvl="0" indent="0" algn="ctr" defTabSz="914378" rtl="0" eaLnBrk="1" fontAlgn="auto" latinLnBrk="0" hangingPunct="1">
              <a:lnSpc>
                <a:spcPct val="100000"/>
              </a:lnSpc>
              <a:spcBef>
                <a:spcPts val="0"/>
              </a:spcBef>
              <a:spcAft>
                <a:spcPts val="0"/>
              </a:spcAft>
              <a:buClrTx/>
              <a:buSzTx/>
              <a:buFontTx/>
              <a:buNone/>
              <a:tabLst/>
              <a:defRPr/>
            </a:pPr>
            <a:r>
              <a:rPr lang="en-GB" sz="3600" b="1" dirty="0">
                <a:solidFill>
                  <a:schemeClr val="bg1"/>
                </a:solidFill>
                <a:latin typeface="Tahoma" panose="020B0604030504040204" pitchFamily="34" charset="0"/>
                <a:ea typeface="Tahoma" panose="020B0604030504040204" pitchFamily="34" charset="0"/>
                <a:cs typeface="Tahoma" panose="020B0604030504040204" pitchFamily="34" charset="0"/>
              </a:rPr>
              <a:t>Additional resources</a:t>
            </a:r>
          </a:p>
        </p:txBody>
      </p:sp>
      <p:grpSp>
        <p:nvGrpSpPr>
          <p:cNvPr id="22" name="Group 21">
            <a:extLst>
              <a:ext uri="{FF2B5EF4-FFF2-40B4-BE49-F238E27FC236}">
                <a16:creationId xmlns:a16="http://schemas.microsoft.com/office/drawing/2014/main" id="{A48592C2-C393-E22D-F323-519A3A6A5017}"/>
              </a:ext>
            </a:extLst>
          </p:cNvPr>
          <p:cNvGrpSpPr/>
          <p:nvPr/>
        </p:nvGrpSpPr>
        <p:grpSpPr>
          <a:xfrm>
            <a:off x="-2925934" y="411688"/>
            <a:ext cx="5069182" cy="5995914"/>
            <a:chOff x="-2925934" y="411688"/>
            <a:chExt cx="5069182" cy="5995914"/>
          </a:xfrm>
        </p:grpSpPr>
        <p:sp>
          <p:nvSpPr>
            <p:cNvPr id="14" name="Hexagon 13">
              <a:extLst>
                <a:ext uri="{FF2B5EF4-FFF2-40B4-BE49-F238E27FC236}">
                  <a16:creationId xmlns:a16="http://schemas.microsoft.com/office/drawing/2014/main" id="{44C4B2EF-644B-F34C-55D0-1A688D56813D}"/>
                </a:ext>
              </a:extLst>
            </p:cNvPr>
            <p:cNvSpPr/>
            <p:nvPr/>
          </p:nvSpPr>
          <p:spPr>
            <a:xfrm>
              <a:off x="-1328560" y="3898190"/>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Hexagon 14">
              <a:extLst>
                <a:ext uri="{FF2B5EF4-FFF2-40B4-BE49-F238E27FC236}">
                  <a16:creationId xmlns:a16="http://schemas.microsoft.com/office/drawing/2014/main" id="{21789727-CBD1-7D78-12DF-2FD175582DF5}"/>
                </a:ext>
              </a:extLst>
            </p:cNvPr>
            <p:cNvSpPr/>
            <p:nvPr/>
          </p:nvSpPr>
          <p:spPr>
            <a:xfrm>
              <a:off x="254066" y="4778998"/>
              <a:ext cx="1889182" cy="1628604"/>
            </a:xfrm>
            <a:prstGeom prst="hexagon">
              <a:avLst/>
            </a:prstGeom>
            <a:solidFill>
              <a:srgbClr val="37B34A"/>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Hexagon 15">
              <a:extLst>
                <a:ext uri="{FF2B5EF4-FFF2-40B4-BE49-F238E27FC236}">
                  <a16:creationId xmlns:a16="http://schemas.microsoft.com/office/drawing/2014/main" id="{7F76BEC9-DF8F-13EB-E902-C1DE2AE301FA}"/>
                </a:ext>
              </a:extLst>
            </p:cNvPr>
            <p:cNvSpPr/>
            <p:nvPr/>
          </p:nvSpPr>
          <p:spPr>
            <a:xfrm>
              <a:off x="254066" y="3032130"/>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Hexagon 16">
              <a:extLst>
                <a:ext uri="{FF2B5EF4-FFF2-40B4-BE49-F238E27FC236}">
                  <a16:creationId xmlns:a16="http://schemas.microsoft.com/office/drawing/2014/main" id="{325FCDA0-16AC-597F-6D96-7708925603E6}"/>
                </a:ext>
              </a:extLst>
            </p:cNvPr>
            <p:cNvSpPr/>
            <p:nvPr/>
          </p:nvSpPr>
          <p:spPr>
            <a:xfrm>
              <a:off x="-1328560" y="2151322"/>
              <a:ext cx="1889182" cy="1628604"/>
            </a:xfrm>
            <a:prstGeom prst="hexagon">
              <a:avLst/>
            </a:prstGeom>
            <a:solidFill>
              <a:srgbClr val="004730"/>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Hexagon 17">
              <a:extLst>
                <a:ext uri="{FF2B5EF4-FFF2-40B4-BE49-F238E27FC236}">
                  <a16:creationId xmlns:a16="http://schemas.microsoft.com/office/drawing/2014/main" id="{AEA7BBAB-1D5D-A517-FF08-336E2492AF4C}"/>
                </a:ext>
              </a:extLst>
            </p:cNvPr>
            <p:cNvSpPr/>
            <p:nvPr/>
          </p:nvSpPr>
          <p:spPr>
            <a:xfrm>
              <a:off x="-2925934" y="3014919"/>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Hexagon 18">
              <a:extLst>
                <a:ext uri="{FF2B5EF4-FFF2-40B4-BE49-F238E27FC236}">
                  <a16:creationId xmlns:a16="http://schemas.microsoft.com/office/drawing/2014/main" id="{E170D1BE-A16B-F50F-29D5-A0DA31EE4987}"/>
                </a:ext>
              </a:extLst>
            </p:cNvPr>
            <p:cNvSpPr/>
            <p:nvPr/>
          </p:nvSpPr>
          <p:spPr>
            <a:xfrm>
              <a:off x="254066" y="1300010"/>
              <a:ext cx="1889182" cy="1628604"/>
            </a:xfrm>
            <a:prstGeom prst="hexagon">
              <a:avLst/>
            </a:prstGeom>
            <a:solidFill>
              <a:srgbClr val="00843D"/>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Hexagon 19">
              <a:extLst>
                <a:ext uri="{FF2B5EF4-FFF2-40B4-BE49-F238E27FC236}">
                  <a16:creationId xmlns:a16="http://schemas.microsoft.com/office/drawing/2014/main" id="{CD51E720-A313-6F51-DA40-DBBA04B9BD14}"/>
                </a:ext>
              </a:extLst>
            </p:cNvPr>
            <p:cNvSpPr/>
            <p:nvPr/>
          </p:nvSpPr>
          <p:spPr>
            <a:xfrm>
              <a:off x="-1330834" y="411688"/>
              <a:ext cx="1889182" cy="1628604"/>
            </a:xfrm>
            <a:prstGeom prst="hexagon">
              <a:avLst/>
            </a:prstGeom>
            <a:solidFill>
              <a:srgbClr val="D7EDD9"/>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Hexagon 20">
              <a:extLst>
                <a:ext uri="{FF2B5EF4-FFF2-40B4-BE49-F238E27FC236}">
                  <a16:creationId xmlns:a16="http://schemas.microsoft.com/office/drawing/2014/main" id="{8BC089EC-CC23-ECBA-7FC9-96273B236DA0}"/>
                </a:ext>
              </a:extLst>
            </p:cNvPr>
            <p:cNvSpPr/>
            <p:nvPr/>
          </p:nvSpPr>
          <p:spPr>
            <a:xfrm>
              <a:off x="-2911186" y="1277748"/>
              <a:ext cx="1889182" cy="1628604"/>
            </a:xfrm>
            <a:prstGeom prst="hexagon">
              <a:avLst/>
            </a:prstGeom>
            <a:solidFill>
              <a:srgbClr val="EAD3B6"/>
            </a:solidFill>
            <a:ln w="76200">
              <a:solidFill>
                <a:srgbClr val="EAD3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20663751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 name="Table 40">
            <a:extLst>
              <a:ext uri="{FF2B5EF4-FFF2-40B4-BE49-F238E27FC236}">
                <a16:creationId xmlns:a16="http://schemas.microsoft.com/office/drawing/2014/main" id="{C953E0AE-176A-67DD-F2D6-A48BF9B55F02}"/>
              </a:ext>
            </a:extLst>
          </p:cNvPr>
          <p:cNvGraphicFramePr>
            <a:graphicFrameLocks noGrp="1"/>
          </p:cNvGraphicFramePr>
          <p:nvPr>
            <p:extLst>
              <p:ext uri="{D42A27DB-BD31-4B8C-83A1-F6EECF244321}">
                <p14:modId xmlns:p14="http://schemas.microsoft.com/office/powerpoint/2010/main" val="570906345"/>
              </p:ext>
            </p:extLst>
          </p:nvPr>
        </p:nvGraphicFramePr>
        <p:xfrm>
          <a:off x="1754104" y="180021"/>
          <a:ext cx="9960619" cy="6453127"/>
        </p:xfrm>
        <a:graphic>
          <a:graphicData uri="http://schemas.openxmlformats.org/drawingml/2006/table">
            <a:tbl>
              <a:tblPr firstRow="1" bandRow="1">
                <a:tableStyleId>{5C22544A-7EE6-4342-B048-85BDC9FD1C3A}</a:tableStyleId>
              </a:tblPr>
              <a:tblGrid>
                <a:gridCol w="1684294">
                  <a:extLst>
                    <a:ext uri="{9D8B030D-6E8A-4147-A177-3AD203B41FA5}">
                      <a16:colId xmlns:a16="http://schemas.microsoft.com/office/drawing/2014/main" val="3103329068"/>
                    </a:ext>
                  </a:extLst>
                </a:gridCol>
                <a:gridCol w="8276325">
                  <a:extLst>
                    <a:ext uri="{9D8B030D-6E8A-4147-A177-3AD203B41FA5}">
                      <a16:colId xmlns:a16="http://schemas.microsoft.com/office/drawing/2014/main" val="3343833778"/>
                    </a:ext>
                  </a:extLst>
                </a:gridCol>
              </a:tblGrid>
              <a:tr h="538973">
                <a:tc>
                  <a:txBody>
                    <a:bodyPr/>
                    <a:lstStyle/>
                    <a:p>
                      <a:r>
                        <a:rPr lang="en-US" dirty="0"/>
                        <a:t>Image</a:t>
                      </a:r>
                    </a:p>
                  </a:txBody>
                  <a:tcPr/>
                </a:tc>
                <a:tc>
                  <a:txBody>
                    <a:bodyPr/>
                    <a:lstStyle/>
                    <a:p>
                      <a:r>
                        <a:rPr lang="en-US" dirty="0"/>
                        <a:t>Source</a:t>
                      </a:r>
                    </a:p>
                  </a:txBody>
                  <a:tcPr/>
                </a:tc>
                <a:extLst>
                  <a:ext uri="{0D108BD9-81ED-4DB2-BD59-A6C34878D82A}">
                    <a16:rowId xmlns:a16="http://schemas.microsoft.com/office/drawing/2014/main" val="156183491"/>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2"/>
                        </a:rPr>
                        <a:t>institutions by WEBTECHOPS LLP</a:t>
                      </a:r>
                      <a:r>
                        <a:rPr lang="en-US" sz="1800" dirty="0"/>
                        <a:t> Noun Project (CC BY 3.0)</a:t>
                      </a:r>
                    </a:p>
                  </a:txBody>
                  <a:tcPr/>
                </a:tc>
                <a:extLst>
                  <a:ext uri="{0D108BD9-81ED-4DB2-BD59-A6C34878D82A}">
                    <a16:rowId xmlns:a16="http://schemas.microsoft.com/office/drawing/2014/main" val="1771447033"/>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3"/>
                        </a:rPr>
                        <a:t>Icon by Mada Creative </a:t>
                      </a:r>
                      <a:r>
                        <a:rPr lang="en-US" sz="1800" dirty="0"/>
                        <a:t>from Noun Project (CC BY 3.0)</a:t>
                      </a:r>
                    </a:p>
                  </a:txBody>
                  <a:tcPr/>
                </a:tc>
                <a:extLst>
                  <a:ext uri="{0D108BD9-81ED-4DB2-BD59-A6C34878D82A}">
                    <a16:rowId xmlns:a16="http://schemas.microsoft.com/office/drawing/2014/main" val="2785736636"/>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4"/>
                        </a:rPr>
                        <a:t>Institution by K 30 JUZZ </a:t>
                      </a:r>
                      <a:r>
                        <a:rPr lang="en-US" sz="1800" dirty="0"/>
                        <a:t>from Noun Project (CC BY 3.0)</a:t>
                      </a:r>
                    </a:p>
                  </a:txBody>
                  <a:tcPr/>
                </a:tc>
                <a:extLst>
                  <a:ext uri="{0D108BD9-81ED-4DB2-BD59-A6C34878D82A}">
                    <a16:rowId xmlns:a16="http://schemas.microsoft.com/office/drawing/2014/main" val="3233988675"/>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5"/>
                        </a:rPr>
                        <a:t>degree by Maan Icons </a:t>
                      </a:r>
                      <a:r>
                        <a:rPr lang="en-US" sz="1800" dirty="0"/>
                        <a:t>from Noun Project (CC BY 3.0)</a:t>
                      </a:r>
                    </a:p>
                  </a:txBody>
                  <a:tcPr/>
                </a:tc>
                <a:extLst>
                  <a:ext uri="{0D108BD9-81ED-4DB2-BD59-A6C34878D82A}">
                    <a16:rowId xmlns:a16="http://schemas.microsoft.com/office/drawing/2014/main" val="3176675222"/>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6"/>
                        </a:rPr>
                        <a:t>certifier by Foodicons Collection</a:t>
                      </a:r>
                      <a:r>
                        <a:rPr lang="en-US" sz="1800" dirty="0"/>
                        <a:t> from Noun Project (CC BY 3.0)</a:t>
                      </a:r>
                    </a:p>
                  </a:txBody>
                  <a:tcPr/>
                </a:tc>
                <a:extLst>
                  <a:ext uri="{0D108BD9-81ED-4DB2-BD59-A6C34878D82A}">
                    <a16:rowId xmlns:a16="http://schemas.microsoft.com/office/drawing/2014/main" val="1404339518"/>
                  </a:ext>
                </a:extLst>
              </a:tr>
              <a:tr h="538973">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7"/>
                        </a:rPr>
                        <a:t>workplace safety by Kamin Ginkaew </a:t>
                      </a:r>
                      <a:r>
                        <a:rPr lang="en-US" sz="1800" dirty="0"/>
                        <a:t>from Noun Project (CC BY 3.0)</a:t>
                      </a:r>
                    </a:p>
                  </a:txBody>
                  <a:tcPr/>
                </a:tc>
                <a:extLst>
                  <a:ext uri="{0D108BD9-81ED-4DB2-BD59-A6C34878D82A}">
                    <a16:rowId xmlns:a16="http://schemas.microsoft.com/office/drawing/2014/main" val="2284376547"/>
                  </a:ext>
                </a:extLst>
              </a:tr>
              <a:tr h="524424">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8"/>
                        </a:rPr>
                        <a:t>approval by muhammad rokhis muktafa </a:t>
                      </a:r>
                      <a:r>
                        <a:rPr lang="en-US" sz="1800" dirty="0"/>
                        <a:t>from Noun Project (CC BY 3.0)</a:t>
                      </a:r>
                    </a:p>
                  </a:txBody>
                  <a:tcPr/>
                </a:tc>
                <a:extLst>
                  <a:ext uri="{0D108BD9-81ED-4DB2-BD59-A6C34878D82A}">
                    <a16:rowId xmlns:a16="http://schemas.microsoft.com/office/drawing/2014/main" val="4078114275"/>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9"/>
                        </a:rPr>
                        <a:t>facilitation by Sulistiana </a:t>
                      </a:r>
                      <a:r>
                        <a:rPr lang="en-US" sz="1800" dirty="0"/>
                        <a:t>from Noun Project (CC BY 3.0)</a:t>
                      </a:r>
                    </a:p>
                  </a:txBody>
                  <a:tcPr/>
                </a:tc>
                <a:extLst>
                  <a:ext uri="{0D108BD9-81ED-4DB2-BD59-A6C34878D82A}">
                    <a16:rowId xmlns:a16="http://schemas.microsoft.com/office/drawing/2014/main" val="3317345634"/>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10"/>
                        </a:rPr>
                        <a:t>dead end by krisna arga muria </a:t>
                      </a:r>
                      <a:r>
                        <a:rPr lang="en-US" sz="1800" dirty="0"/>
                        <a:t>from Noun Project (CC BY 3.0)</a:t>
                      </a:r>
                    </a:p>
                  </a:txBody>
                  <a:tcPr/>
                </a:tc>
                <a:extLst>
                  <a:ext uri="{0D108BD9-81ED-4DB2-BD59-A6C34878D82A}">
                    <a16:rowId xmlns:a16="http://schemas.microsoft.com/office/drawing/2014/main" val="1612683379"/>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11"/>
                        </a:rPr>
                        <a:t>Chaos by Anna Sophie</a:t>
                      </a:r>
                      <a:r>
                        <a:rPr lang="en-US" sz="1800" dirty="0"/>
                        <a:t> from Noun Project (CC BY 3.0)</a:t>
                      </a:r>
                    </a:p>
                  </a:txBody>
                  <a:tcPr/>
                </a:tc>
                <a:extLst>
                  <a:ext uri="{0D108BD9-81ED-4DB2-BD59-A6C34878D82A}">
                    <a16:rowId xmlns:a16="http://schemas.microsoft.com/office/drawing/2014/main" val="1910779180"/>
                  </a:ext>
                </a:extLst>
              </a:tr>
              <a:tr h="538973">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hlinkClick r:id="rId12"/>
                        </a:rPr>
                        <a:t>Workplace Learning by Blair Adams </a:t>
                      </a:r>
                      <a:r>
                        <a:rPr lang="en-US" sz="1800" dirty="0"/>
                        <a:t> Noun Project (CC BY 3.0)</a:t>
                      </a:r>
                    </a:p>
                  </a:txBody>
                  <a:tcPr/>
                </a:tc>
                <a:extLst>
                  <a:ext uri="{0D108BD9-81ED-4DB2-BD59-A6C34878D82A}">
                    <a16:rowId xmlns:a16="http://schemas.microsoft.com/office/drawing/2014/main" val="655089616"/>
                  </a:ext>
                </a:extLst>
              </a:tr>
            </a:tbl>
          </a:graphicData>
        </a:graphic>
      </p:graphicFrame>
      <p:pic>
        <p:nvPicPr>
          <p:cNvPr id="7" name="Picture 6" descr="A black background with a black square&#10;&#10;AI-generated content may be incorrect.">
            <a:extLst>
              <a:ext uri="{FF2B5EF4-FFF2-40B4-BE49-F238E27FC236}">
                <a16:creationId xmlns:a16="http://schemas.microsoft.com/office/drawing/2014/main" id="{29A5082D-9FD4-6645-5B86-660057E0E538}"/>
              </a:ext>
            </a:extLst>
          </p:cNvPr>
          <p:cNvPicPr>
            <a:picLocks noChangeAspect="1"/>
          </p:cNvPicPr>
          <p:nvPr/>
        </p:nvPicPr>
        <p:blipFill>
          <a:blip r:embed="rId13"/>
          <a:srcRect b="18919"/>
          <a:stretch>
            <a:fillRect/>
          </a:stretch>
        </p:blipFill>
        <p:spPr>
          <a:xfrm>
            <a:off x="2313960" y="698773"/>
            <a:ext cx="600684" cy="487041"/>
          </a:xfrm>
          <a:prstGeom prst="rect">
            <a:avLst/>
          </a:prstGeom>
        </p:spPr>
      </p:pic>
      <p:pic>
        <p:nvPicPr>
          <p:cNvPr id="8" name="Picture 7" descr="A black background with a black square&#10;&#10;AI-generated content may be incorrect.">
            <a:extLst>
              <a:ext uri="{FF2B5EF4-FFF2-40B4-BE49-F238E27FC236}">
                <a16:creationId xmlns:a16="http://schemas.microsoft.com/office/drawing/2014/main" id="{2C1ED524-168B-DB40-ED98-3B1C02A48FCF}"/>
              </a:ext>
            </a:extLst>
          </p:cNvPr>
          <p:cNvPicPr>
            <a:picLocks noChangeAspect="1"/>
          </p:cNvPicPr>
          <p:nvPr/>
        </p:nvPicPr>
        <p:blipFill>
          <a:blip r:embed="rId14"/>
          <a:srcRect b="13151"/>
          <a:stretch>
            <a:fillRect/>
          </a:stretch>
        </p:blipFill>
        <p:spPr>
          <a:xfrm>
            <a:off x="2347225" y="2918786"/>
            <a:ext cx="534153" cy="489967"/>
          </a:xfrm>
          <a:prstGeom prst="rect">
            <a:avLst/>
          </a:prstGeom>
        </p:spPr>
      </p:pic>
      <p:pic>
        <p:nvPicPr>
          <p:cNvPr id="13" name="Picture 12" descr="A black background with a black square&#10;&#10;AI-generated content may be incorrect.">
            <a:extLst>
              <a:ext uri="{FF2B5EF4-FFF2-40B4-BE49-F238E27FC236}">
                <a16:creationId xmlns:a16="http://schemas.microsoft.com/office/drawing/2014/main" id="{100BD23F-77AC-6874-E6B5-8A1E9B6C5AEF}"/>
              </a:ext>
            </a:extLst>
          </p:cNvPr>
          <p:cNvPicPr>
            <a:picLocks noChangeAspect="1"/>
          </p:cNvPicPr>
          <p:nvPr/>
        </p:nvPicPr>
        <p:blipFill>
          <a:blip r:embed="rId15"/>
          <a:srcRect b="15945"/>
          <a:stretch>
            <a:fillRect/>
          </a:stretch>
        </p:blipFill>
        <p:spPr>
          <a:xfrm>
            <a:off x="2313960" y="1801265"/>
            <a:ext cx="600684" cy="504900"/>
          </a:xfrm>
          <a:prstGeom prst="rect">
            <a:avLst/>
          </a:prstGeom>
        </p:spPr>
      </p:pic>
      <p:pic>
        <p:nvPicPr>
          <p:cNvPr id="17" name="Picture 16" descr="A black background with a black square&#10;&#10;AI-generated content may be incorrect.">
            <a:extLst>
              <a:ext uri="{FF2B5EF4-FFF2-40B4-BE49-F238E27FC236}">
                <a16:creationId xmlns:a16="http://schemas.microsoft.com/office/drawing/2014/main" id="{79954DD7-9EF9-D4DA-E042-9A734D35BA30}"/>
              </a:ext>
            </a:extLst>
          </p:cNvPr>
          <p:cNvPicPr>
            <a:picLocks noChangeAspect="1"/>
          </p:cNvPicPr>
          <p:nvPr/>
        </p:nvPicPr>
        <p:blipFill>
          <a:blip r:embed="rId16"/>
          <a:srcRect b="14127"/>
          <a:stretch>
            <a:fillRect/>
          </a:stretch>
        </p:blipFill>
        <p:spPr>
          <a:xfrm>
            <a:off x="2313961" y="2381967"/>
            <a:ext cx="600684" cy="515826"/>
          </a:xfrm>
          <a:prstGeom prst="rect">
            <a:avLst/>
          </a:prstGeom>
        </p:spPr>
      </p:pic>
      <p:pic>
        <p:nvPicPr>
          <p:cNvPr id="21" name="Picture 20" descr="A black background with a black square&#10;&#10;AI-generated content may be incorrect.">
            <a:extLst>
              <a:ext uri="{FF2B5EF4-FFF2-40B4-BE49-F238E27FC236}">
                <a16:creationId xmlns:a16="http://schemas.microsoft.com/office/drawing/2014/main" id="{643425BD-B9A8-8698-C042-A6A8881DC8DE}"/>
              </a:ext>
            </a:extLst>
          </p:cNvPr>
          <p:cNvPicPr>
            <a:picLocks noChangeAspect="1"/>
          </p:cNvPicPr>
          <p:nvPr/>
        </p:nvPicPr>
        <p:blipFill>
          <a:blip r:embed="rId17"/>
          <a:srcRect b="12324"/>
          <a:stretch>
            <a:fillRect/>
          </a:stretch>
        </p:blipFill>
        <p:spPr>
          <a:xfrm>
            <a:off x="2322540" y="3436372"/>
            <a:ext cx="558838" cy="489966"/>
          </a:xfrm>
          <a:prstGeom prst="rect">
            <a:avLst/>
          </a:prstGeom>
        </p:spPr>
      </p:pic>
      <p:pic>
        <p:nvPicPr>
          <p:cNvPr id="25" name="Picture 24" descr="A black background with a black square&#10;&#10;AI-generated content may be incorrect.">
            <a:extLst>
              <a:ext uri="{FF2B5EF4-FFF2-40B4-BE49-F238E27FC236}">
                <a16:creationId xmlns:a16="http://schemas.microsoft.com/office/drawing/2014/main" id="{5BDEF80F-78B1-217E-8B04-E16FF7C8BCE3}"/>
              </a:ext>
            </a:extLst>
          </p:cNvPr>
          <p:cNvPicPr>
            <a:picLocks noChangeAspect="1"/>
          </p:cNvPicPr>
          <p:nvPr/>
        </p:nvPicPr>
        <p:blipFill>
          <a:blip r:embed="rId18"/>
          <a:srcRect b="14127"/>
          <a:stretch>
            <a:fillRect/>
          </a:stretch>
        </p:blipFill>
        <p:spPr>
          <a:xfrm>
            <a:off x="2354259" y="3987464"/>
            <a:ext cx="495397" cy="425412"/>
          </a:xfrm>
          <a:prstGeom prst="rect">
            <a:avLst/>
          </a:prstGeom>
        </p:spPr>
      </p:pic>
      <p:pic>
        <p:nvPicPr>
          <p:cNvPr id="31" name="Picture 30" descr="A black background with a black square&#10;&#10;AI-generated content may be incorrect.">
            <a:extLst>
              <a:ext uri="{FF2B5EF4-FFF2-40B4-BE49-F238E27FC236}">
                <a16:creationId xmlns:a16="http://schemas.microsoft.com/office/drawing/2014/main" id="{888D6993-6B15-3422-8A9B-DBAD40CC5552}"/>
              </a:ext>
            </a:extLst>
          </p:cNvPr>
          <p:cNvPicPr>
            <a:picLocks noChangeAspect="1"/>
          </p:cNvPicPr>
          <p:nvPr/>
        </p:nvPicPr>
        <p:blipFill>
          <a:blip r:embed="rId19"/>
          <a:srcRect b="23057"/>
          <a:stretch>
            <a:fillRect/>
          </a:stretch>
        </p:blipFill>
        <p:spPr>
          <a:xfrm>
            <a:off x="2273557" y="1206807"/>
            <a:ext cx="681487" cy="524354"/>
          </a:xfrm>
          <a:prstGeom prst="rect">
            <a:avLst/>
          </a:prstGeom>
        </p:spPr>
      </p:pic>
      <p:pic>
        <p:nvPicPr>
          <p:cNvPr id="35" name="Picture 34" descr="A black background with a black square&#10;&#10;AI-generated content may be incorrect.">
            <a:extLst>
              <a:ext uri="{FF2B5EF4-FFF2-40B4-BE49-F238E27FC236}">
                <a16:creationId xmlns:a16="http://schemas.microsoft.com/office/drawing/2014/main" id="{EB35C4E8-B3B7-7849-B8CE-7AF415748E44}"/>
              </a:ext>
            </a:extLst>
          </p:cNvPr>
          <p:cNvPicPr>
            <a:picLocks noChangeAspect="1"/>
          </p:cNvPicPr>
          <p:nvPr/>
        </p:nvPicPr>
        <p:blipFill>
          <a:blip r:embed="rId20"/>
          <a:srcRect b="14445"/>
          <a:stretch>
            <a:fillRect/>
          </a:stretch>
        </p:blipFill>
        <p:spPr>
          <a:xfrm>
            <a:off x="2338816" y="4515636"/>
            <a:ext cx="526285" cy="450267"/>
          </a:xfrm>
          <a:prstGeom prst="rect">
            <a:avLst/>
          </a:prstGeom>
        </p:spPr>
      </p:pic>
      <p:pic>
        <p:nvPicPr>
          <p:cNvPr id="39" name="Picture 38" descr="A black background with a black square&#10;&#10;AI-generated content may be incorrect.">
            <a:extLst>
              <a:ext uri="{FF2B5EF4-FFF2-40B4-BE49-F238E27FC236}">
                <a16:creationId xmlns:a16="http://schemas.microsoft.com/office/drawing/2014/main" id="{B8FF3E5D-E7DE-6E51-62F3-593D65714BD8}"/>
              </a:ext>
            </a:extLst>
          </p:cNvPr>
          <p:cNvPicPr>
            <a:picLocks noChangeAspect="1"/>
          </p:cNvPicPr>
          <p:nvPr/>
        </p:nvPicPr>
        <p:blipFill>
          <a:blip r:embed="rId21"/>
          <a:srcRect b="15945"/>
          <a:stretch>
            <a:fillRect/>
          </a:stretch>
        </p:blipFill>
        <p:spPr>
          <a:xfrm>
            <a:off x="2351241" y="5099739"/>
            <a:ext cx="466623" cy="392215"/>
          </a:xfrm>
          <a:prstGeom prst="rect">
            <a:avLst/>
          </a:prstGeom>
        </p:spPr>
      </p:pic>
      <p:sp>
        <p:nvSpPr>
          <p:cNvPr id="40" name="TextBox 39">
            <a:extLst>
              <a:ext uri="{FF2B5EF4-FFF2-40B4-BE49-F238E27FC236}">
                <a16:creationId xmlns:a16="http://schemas.microsoft.com/office/drawing/2014/main" id="{C5D49EBD-4295-1E5C-CA66-6855743E497E}"/>
              </a:ext>
            </a:extLst>
          </p:cNvPr>
          <p:cNvSpPr txBox="1"/>
          <p:nvPr/>
        </p:nvSpPr>
        <p:spPr>
          <a:xfrm>
            <a:off x="502920" y="224851"/>
            <a:ext cx="1251184" cy="646331"/>
          </a:xfrm>
          <a:prstGeom prst="rect">
            <a:avLst/>
          </a:prstGeom>
          <a:noFill/>
        </p:spPr>
        <p:txBody>
          <a:bodyPr wrap="square" rtlCol="0">
            <a:spAutoFit/>
          </a:bodyPr>
          <a:lstStyle/>
          <a:p>
            <a:r>
              <a:rPr lang="en-US" dirty="0"/>
              <a:t>Image Attribution:</a:t>
            </a:r>
          </a:p>
        </p:txBody>
      </p:sp>
      <p:pic>
        <p:nvPicPr>
          <p:cNvPr id="42" name="Picture 41" descr="A black background with a black square&#10;&#10;AI-generated content may be incorrect.">
            <a:extLst>
              <a:ext uri="{FF2B5EF4-FFF2-40B4-BE49-F238E27FC236}">
                <a16:creationId xmlns:a16="http://schemas.microsoft.com/office/drawing/2014/main" id="{16228E17-8B75-A060-73DC-B06C179316D0}"/>
              </a:ext>
            </a:extLst>
          </p:cNvPr>
          <p:cNvPicPr>
            <a:picLocks noChangeAspect="1"/>
          </p:cNvPicPr>
          <p:nvPr/>
        </p:nvPicPr>
        <p:blipFill>
          <a:blip r:embed="rId22"/>
          <a:srcRect b="12284"/>
          <a:stretch>
            <a:fillRect/>
          </a:stretch>
        </p:blipFill>
        <p:spPr>
          <a:xfrm flipH="1">
            <a:off x="2347224" y="5615479"/>
            <a:ext cx="486069" cy="426362"/>
          </a:xfrm>
          <a:prstGeom prst="rect">
            <a:avLst/>
          </a:prstGeom>
        </p:spPr>
      </p:pic>
      <p:pic>
        <p:nvPicPr>
          <p:cNvPr id="3" name="Picture 2" descr="A black background with a black square&#10;&#10;AI-generated content may be incorrect.">
            <a:extLst>
              <a:ext uri="{FF2B5EF4-FFF2-40B4-BE49-F238E27FC236}">
                <a16:creationId xmlns:a16="http://schemas.microsoft.com/office/drawing/2014/main" id="{D2399936-BB29-EE40-84C0-A556E5B195ED}"/>
              </a:ext>
            </a:extLst>
          </p:cNvPr>
          <p:cNvPicPr>
            <a:picLocks noChangeAspect="1"/>
          </p:cNvPicPr>
          <p:nvPr/>
        </p:nvPicPr>
        <p:blipFill>
          <a:blip r:embed="rId23"/>
          <a:stretch>
            <a:fillRect/>
          </a:stretch>
        </p:blipFill>
        <p:spPr>
          <a:xfrm flipH="1">
            <a:off x="2293510" y="6148439"/>
            <a:ext cx="524354" cy="524354"/>
          </a:xfrm>
          <a:prstGeom prst="rect">
            <a:avLst/>
          </a:prstGeom>
        </p:spPr>
      </p:pic>
      <p:sp>
        <p:nvSpPr>
          <p:cNvPr id="43" name="Consistent side banner">
            <a:extLst>
              <a:ext uri="{FF2B5EF4-FFF2-40B4-BE49-F238E27FC236}">
                <a16:creationId xmlns:a16="http://schemas.microsoft.com/office/drawing/2014/main" id="{8EB914C3-8734-64DC-3D00-937D4F65E400}"/>
              </a:ext>
            </a:extLst>
          </p:cNvPr>
          <p:cNvSpPr/>
          <p:nvPr/>
        </p:nvSpPr>
        <p:spPr>
          <a:xfrm>
            <a:off x="0" y="0"/>
            <a:ext cx="388307" cy="7127319"/>
          </a:xfrm>
          <a:prstGeom prst="rect">
            <a:avLst/>
          </a:prstGeom>
          <a:gradFill flip="none" rotWithShape="1">
            <a:gsLst>
              <a:gs pos="0">
                <a:srgbClr val="37B34A"/>
              </a:gs>
              <a:gs pos="25000">
                <a:srgbClr val="00843D"/>
              </a:gs>
              <a:gs pos="49000">
                <a:srgbClr val="004730"/>
              </a:gs>
              <a:gs pos="100000">
                <a:srgbClr val="004730"/>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sistent side banner text">
            <a:extLst>
              <a:ext uri="{FF2B5EF4-FFF2-40B4-BE49-F238E27FC236}">
                <a16:creationId xmlns:a16="http://schemas.microsoft.com/office/drawing/2014/main" id="{A2D5FD0E-98DE-DE4E-8654-55DE4C66DB30}"/>
              </a:ext>
            </a:extLst>
          </p:cNvPr>
          <p:cNvSpPr txBox="1"/>
          <p:nvPr/>
        </p:nvSpPr>
        <p:spPr>
          <a:xfrm rot="16200000">
            <a:off x="-2503628" y="3305889"/>
            <a:ext cx="5394960" cy="246221"/>
          </a:xfrm>
          <a:prstGeom prst="rect">
            <a:avLst/>
          </a:prstGeom>
          <a:noFill/>
        </p:spPr>
        <p:txBody>
          <a:bodyPr wrap="square" rtlCol="0">
            <a:spAutoFit/>
          </a:bodyPr>
          <a:lstStyle/>
          <a:p>
            <a:pPr algn="ctr"/>
            <a:r>
              <a:rPr lang="en-US" sz="1000" b="1">
                <a:solidFill>
                  <a:schemeClr val="bg1"/>
                </a:solidFill>
                <a:latin typeface="Tahoma" panose="020B0604030504040204" pitchFamily="34" charset="0"/>
                <a:ea typeface="Tahoma" panose="020B0604030504040204" pitchFamily="34" charset="0"/>
                <a:cs typeface="Tahoma" panose="020B0604030504040204" pitchFamily="34" charset="0"/>
              </a:rPr>
              <a:t>Bridges, Not Islands: A Connected Micro-Credential System</a:t>
            </a:r>
          </a:p>
        </p:txBody>
      </p:sp>
    </p:spTree>
    <p:extLst>
      <p:ext uri="{BB962C8B-B14F-4D97-AF65-F5344CB8AC3E}">
        <p14:creationId xmlns:p14="http://schemas.microsoft.com/office/powerpoint/2010/main" val="4416496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04730"/>
      </a:dk2>
      <a:lt2>
        <a:srgbClr val="E8E8E8"/>
      </a:lt2>
      <a:accent1>
        <a:srgbClr val="004730"/>
      </a:accent1>
      <a:accent2>
        <a:srgbClr val="FF6600"/>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d462b7-cb72-49f0-ae83-d6cf3d9603b8" xsi:nil="true"/>
    <lcf76f155ced4ddcb4097134ff3c332f xmlns="b82c0890-db37-4f7b-86b1-28861ffcc908">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A177CB127539E4086E72E9693BEB61C" ma:contentTypeVersion="19" ma:contentTypeDescription="Create a new document." ma:contentTypeScope="" ma:versionID="5935fb8a82a7e1f93d29dacff195c72c">
  <xsd:schema xmlns:xsd="http://www.w3.org/2001/XMLSchema" xmlns:xs="http://www.w3.org/2001/XMLSchema" xmlns:p="http://schemas.microsoft.com/office/2006/metadata/properties" xmlns:ns2="b82c0890-db37-4f7b-86b1-28861ffcc908" xmlns:ns3="e2d462b7-cb72-49f0-ae83-d6cf3d9603b8" targetNamespace="http://schemas.microsoft.com/office/2006/metadata/properties" ma:root="true" ma:fieldsID="a60bbafa13d50c37d1ba68eb66066fec" ns2:_="" ns3:_="">
    <xsd:import namespace="b82c0890-db37-4f7b-86b1-28861ffcc908"/>
    <xsd:import namespace="e2d462b7-cb72-49f0-ae83-d6cf3d9603b8"/>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2c0890-db37-4f7b-86b1-28861ffcc908"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7b8826a-d613-4642-9f99-0056bc0ffb6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d462b7-cb72-49f0-ae83-d6cf3d9603b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4070765-1017-4d5a-9ea8-f0ca656af9bd}" ma:internalName="TaxCatchAll" ma:showField="CatchAllData" ma:web="e2d462b7-cb72-49f0-ae83-d6cf3d9603b8">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1530D7-2EB8-45CE-8831-FF207346E37D}">
  <ds:schemaRefs>
    <ds:schemaRef ds:uri="http://schemas.microsoft.com/sharepoint/v3/contenttype/forms"/>
  </ds:schemaRefs>
</ds:datastoreItem>
</file>

<file path=customXml/itemProps2.xml><?xml version="1.0" encoding="utf-8"?>
<ds:datastoreItem xmlns:ds="http://schemas.openxmlformats.org/officeDocument/2006/customXml" ds:itemID="{88A78407-2E6B-43AA-A8DB-FC593C0312A6}">
  <ds:schemaRefs>
    <ds:schemaRef ds:uri="http://schemas.microsoft.com/office/2006/documentManagement/types"/>
    <ds:schemaRef ds:uri="http://purl.org/dc/elements/1.1/"/>
    <ds:schemaRef ds:uri="http://schemas.openxmlformats.org/package/2006/metadata/core-properties"/>
    <ds:schemaRef ds:uri="a480d28e-af15-44c1-84e8-2afca2ea2394"/>
    <ds:schemaRef ds:uri="http://www.w3.org/XML/1998/namespace"/>
    <ds:schemaRef ds:uri="96ac5363-18dd-40e8-9f84-4fae195f0c63"/>
    <ds:schemaRef ds:uri="http://purl.org/dc/terms/"/>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B845E3E-3AB1-4461-9162-45E183C385CF}"/>
</file>

<file path=docProps/app.xml><?xml version="1.0" encoding="utf-8"?>
<Properties xmlns="http://schemas.openxmlformats.org/officeDocument/2006/extended-properties" xmlns:vt="http://schemas.openxmlformats.org/officeDocument/2006/docPropsVTypes">
  <TotalTime>21276</TotalTime>
  <Words>3218</Words>
  <Application>Microsoft Macintosh PowerPoint</Application>
  <PresentationFormat>Widescreen</PresentationFormat>
  <Paragraphs>356</Paragraphs>
  <Slides>35</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AkkuratLLWeb</vt:lpstr>
      <vt:lpstr>Aptos</vt:lpstr>
      <vt:lpstr>Aptos Display</vt:lpstr>
      <vt:lpstr>Arial</vt:lpstr>
      <vt:lpstr>New Rocker</vt:lpstr>
      <vt:lpstr>Noto Sans</vt:lpstr>
      <vt:lpstr>Onest</vt:lpstr>
      <vt:lpstr>Tahoma</vt:lpstr>
      <vt:lpstr>Office Theme</vt:lpstr>
      <vt:lpstr>PowerPoint Presentation</vt:lpstr>
      <vt:lpstr>PowerPoint Presentation</vt:lpstr>
      <vt:lpstr>PowerPoint Presentation</vt:lpstr>
      <vt:lpstr>Why Micro-credentials?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Micro-credentials enable: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Jonathan Flutey</dc:creator>
  <cp:keywords/>
  <dc:description/>
  <cp:lastModifiedBy>Jonathan Flutey</cp:lastModifiedBy>
  <cp:revision>24</cp:revision>
  <dcterms:created xsi:type="dcterms:W3CDTF">2025-12-14T21:01:58Z</dcterms:created>
  <dcterms:modified xsi:type="dcterms:W3CDTF">2026-10-07T00:25:06Z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0x0101003A177CB127539E4086E72E9693BEB61C</vt:lpwstr>
  </property>
  <property fmtid="{D5CDD505-2E9C-101B-9397-08002B2CF9AE}" pid="3" name="MediaServiceImageTags">
    <vt:lpwstr/>
  </property>
</Properties>
</file>