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55" d="100"/>
          <a:sy n="155" d="100"/>
        </p:scale>
        <p:origin x="2646"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Tertiary attainment (%)</c:v>
                </c:pt>
              </c:strCache>
            </c:strRef>
          </c:tx>
          <c:spPr>
            <a:solidFill>
              <a:srgbClr val="002F6C"/>
            </a:solidFill>
            <a:effectLst/>
          </c:spPr>
          <c:invertIfNegative val="0"/>
          <c:dLbls>
            <c:numFmt formatCode="0" sourceLinked="0"/>
            <c:spPr>
              <a:noFill/>
              <a:ln>
                <a:noFill/>
              </a:ln>
              <a:effectLst/>
            </c:spPr>
            <c:txPr>
              <a:bodyPr/>
              <a:lstStyle/>
              <a:p>
                <a:pPr>
                  <a:defRPr sz="1200" b="0" i="0" u="none" strike="noStrike">
                    <a:solidFill>
                      <a:srgbClr val="002F6C"/>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2019</c:v>
                </c:pt>
                <c:pt idx="1">
                  <c:v>2024</c:v>
                </c:pt>
              </c:strCache>
            </c:strRef>
          </c:cat>
          <c:val>
            <c:numRef>
              <c:f>Sheet1!$B$2:$B$3</c:f>
              <c:numCache>
                <c:formatCode>General</c:formatCode>
                <c:ptCount val="2"/>
                <c:pt idx="0">
                  <c:v>52</c:v>
                </c:pt>
                <c:pt idx="1">
                  <c:v>60</c:v>
                </c:pt>
              </c:numCache>
            </c:numRef>
          </c:val>
          <c:extLst>
            <c:ext xmlns:c16="http://schemas.microsoft.com/office/drawing/2014/chart" uri="{C3380CC4-5D6E-409C-BE32-E72D297353CC}">
              <c16:uniqueId val="{00000000-A26A-7044-A54E-3CF05BD28843}"/>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none"/>
        <c:minorTickMark val="none"/>
        <c:tickLblPos val="low"/>
        <c:spPr>
          <a:ln w="12700" cap="flat">
            <a:solidFill>
              <a:srgbClr val="888888"/>
            </a:solidFill>
            <a:prstDash val="solid"/>
            <a:round/>
          </a:ln>
        </c:spPr>
        <c:txPr>
          <a:bodyPr/>
          <a:lstStyle/>
          <a:p>
            <a:pPr>
              <a:defRPr sz="1500" b="0" i="0" u="none" strike="noStrike">
                <a:solidFill>
                  <a:srgbClr val="111111"/>
                </a:solidFill>
                <a:latin typeface="Calibri"/>
              </a:defRPr>
            </a:pPr>
            <a:endParaRPr lang="en-US"/>
          </a:p>
        </c:txPr>
        <c:crossAx val="2094734552"/>
        <c:crosses val="autoZero"/>
        <c:auto val="1"/>
        <c:lblAlgn val="ctr"/>
        <c:lblOffset val="100"/>
        <c:noMultiLvlLbl val="1"/>
      </c:catAx>
      <c:valAx>
        <c:axId val="2094734552"/>
        <c:scaling>
          <c:orientation val="minMax"/>
          <c:max val="100"/>
          <c:min val="0"/>
        </c:scaling>
        <c:delete val="0"/>
        <c:axPos val="l"/>
        <c:majorGridlines>
          <c:spPr>
            <a:ln w="12700" cap="flat">
              <a:solidFill>
                <a:srgbClr val="E2E4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472"/>
                </a:solidFill>
                <a:latin typeface="Arial"/>
              </a:defRPr>
            </a:pPr>
            <a:endParaRPr lang="en-US"/>
          </a:p>
        </c:txPr>
        <c:crossAx val="2094734554"/>
        <c:crosses val="autoZero"/>
        <c:crossBetween val="between"/>
        <c:majorUnit val="20"/>
      </c:valAx>
      <c:spPr>
        <a:solidFill>
          <a:srgbClr val="FFFFFF"/>
        </a:solidFill>
        <a:ln w="12700" cap="flat">
          <a:solidFill>
            <a:srgbClr val="FFFFFF"/>
          </a:solidFill>
        </a:ln>
        <a:effectLst/>
      </c:spPr>
    </c:plotArea>
    <c:plotVisOnly val="1"/>
    <c:dispBlanksAs val="span"/>
    <c:showDLblsOverMax val="1"/>
  </c:chart>
  <c:spPr>
    <a:solidFill>
      <a:srgbClr val="FFFFFF"/>
    </a:solidFill>
    <a:ln w="12700" cap="flat">
      <a:solidFill>
        <a:srgbClr val="FFFFFF"/>
      </a:solid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GDP per head index</c:v>
                </c:pt>
              </c:strCache>
            </c:strRef>
          </c:tx>
          <c:spPr>
            <a:solidFill>
              <a:srgbClr val="C8102E"/>
            </a:solidFill>
            <a:effectLst/>
          </c:spPr>
          <c:invertIfNegative val="0"/>
          <c:dLbls>
            <c:numFmt formatCode="0.0" sourceLinked="0"/>
            <c:spPr>
              <a:noFill/>
              <a:ln>
                <a:noFill/>
              </a:ln>
              <a:effectLst/>
            </c:spPr>
            <c:txPr>
              <a:bodyPr/>
              <a:lstStyle/>
              <a:p>
                <a:pPr>
                  <a:defRPr sz="1200" b="0" i="0" u="none" strike="noStrike">
                    <a:solidFill>
                      <a:srgbClr val="C8102E"/>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2019</c:v>
                </c:pt>
                <c:pt idx="1">
                  <c:v>2024</c:v>
                </c:pt>
              </c:strCache>
            </c:strRef>
          </c:cat>
          <c:val>
            <c:numRef>
              <c:f>Sheet1!$B$2:$B$3</c:f>
              <c:numCache>
                <c:formatCode>General</c:formatCode>
                <c:ptCount val="2"/>
                <c:pt idx="0">
                  <c:v>100</c:v>
                </c:pt>
                <c:pt idx="1">
                  <c:v>100.16716417910447</c:v>
                </c:pt>
              </c:numCache>
            </c:numRef>
          </c:val>
          <c:extLst>
            <c:ext xmlns:c16="http://schemas.microsoft.com/office/drawing/2014/chart" uri="{C3380CC4-5D6E-409C-BE32-E72D297353CC}">
              <c16:uniqueId val="{00000000-1918-EF44-A883-AFCD962F18B9}"/>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none"/>
        <c:minorTickMark val="none"/>
        <c:tickLblPos val="low"/>
        <c:spPr>
          <a:ln w="12700" cap="flat">
            <a:solidFill>
              <a:srgbClr val="888888"/>
            </a:solidFill>
            <a:prstDash val="solid"/>
            <a:round/>
          </a:ln>
        </c:spPr>
        <c:txPr>
          <a:bodyPr/>
          <a:lstStyle/>
          <a:p>
            <a:pPr>
              <a:defRPr sz="1500" b="0" i="0" u="none" strike="noStrike">
                <a:solidFill>
                  <a:srgbClr val="111111"/>
                </a:solidFill>
                <a:latin typeface="Calibri"/>
              </a:defRPr>
            </a:pPr>
            <a:endParaRPr lang="en-US"/>
          </a:p>
        </c:txPr>
        <c:crossAx val="2094734552"/>
        <c:crosses val="autoZero"/>
        <c:auto val="1"/>
        <c:lblAlgn val="ctr"/>
        <c:lblOffset val="100"/>
        <c:noMultiLvlLbl val="1"/>
      </c:catAx>
      <c:valAx>
        <c:axId val="2094734552"/>
        <c:scaling>
          <c:orientation val="minMax"/>
          <c:max val="120"/>
          <c:min val="0"/>
        </c:scaling>
        <c:delete val="0"/>
        <c:axPos val="l"/>
        <c:majorGridlines>
          <c:spPr>
            <a:ln w="12700" cap="flat">
              <a:solidFill>
                <a:srgbClr val="E2E4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472"/>
                </a:solidFill>
                <a:latin typeface="Arial"/>
              </a:defRPr>
            </a:pPr>
            <a:endParaRPr lang="en-US"/>
          </a:p>
        </c:txPr>
        <c:crossAx val="2094734554"/>
        <c:crosses val="autoZero"/>
        <c:crossBetween val="between"/>
        <c:majorUnit val="30"/>
      </c:valAx>
      <c:spPr>
        <a:solidFill>
          <a:srgbClr val="FFFFFF"/>
        </a:solidFill>
        <a:ln w="12700" cap="flat">
          <a:solidFill>
            <a:srgbClr val="FFFFFF"/>
          </a:solidFill>
        </a:ln>
        <a:effectLst/>
      </c:spPr>
    </c:plotArea>
    <c:plotVisOnly val="1"/>
    <c:dispBlanksAs val="span"/>
    <c:showDLblsOverMax val="1"/>
  </c:chart>
  <c:spPr>
    <a:solidFill>
      <a:srgbClr val="FFFFFF"/>
    </a:solidFill>
    <a:ln w="12700" cap="flat">
      <a:solidFill>
        <a:srgbClr val="FFFFFF"/>
      </a:solid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United Kingdom</c:v>
                </c:pt>
              </c:strCache>
            </c:strRef>
          </c:tx>
          <c:spPr>
            <a:ln w="28575" cap="flat">
              <a:solidFill>
                <a:srgbClr val="C8102E"/>
              </a:solidFill>
              <a:prstDash val="solid"/>
              <a:round/>
            </a:ln>
            <a:effectLst/>
          </c:spPr>
          <c:marker>
            <c:symbol val="circle"/>
            <c:size val="3"/>
            <c:spPr>
              <a:solidFill>
                <a:srgbClr val="C8102E"/>
              </a:solidFill>
              <a:ln w="9525" cap="flat">
                <a:solidFill>
                  <a:srgbClr val="C8102E"/>
                </a:solidFill>
                <a:prstDash val="solid"/>
                <a:round/>
              </a:ln>
              <a:effectLst/>
            </c:spPr>
          </c:marker>
          <c:cat>
            <c:strRef>
              <c:f>Sheet1!$A$2:$A$16</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strCache>
            </c:strRef>
          </c:cat>
          <c:val>
            <c:numRef>
              <c:f>Sheet1!$B$2:$B$16</c:f>
              <c:numCache>
                <c:formatCode>General</c:formatCode>
                <c:ptCount val="15"/>
                <c:pt idx="0">
                  <c:v>59.101131439208999</c:v>
                </c:pt>
                <c:pt idx="1">
                  <c:v>59.846729278564503</c:v>
                </c:pt>
                <c:pt idx="2">
                  <c:v>59.3426704406738</c:v>
                </c:pt>
                <c:pt idx="3">
                  <c:v>59.153568267822301</c:v>
                </c:pt>
                <c:pt idx="4">
                  <c:v>56.7794799804688</c:v>
                </c:pt>
                <c:pt idx="5">
                  <c:v>56.5240287780762</c:v>
                </c:pt>
                <c:pt idx="6">
                  <c:v>56.446128845214801</c:v>
                </c:pt>
                <c:pt idx="7">
                  <c:v>58.083869934082003</c:v>
                </c:pt>
                <c:pt idx="8">
                  <c:v>59.628208160400398</c:v>
                </c:pt>
                <c:pt idx="9">
                  <c:v>61.137771606445298</c:v>
                </c:pt>
                <c:pt idx="10">
                  <c:v>65.511993408203097</c:v>
                </c:pt>
                <c:pt idx="11">
                  <c:v>69.407661437988295</c:v>
                </c:pt>
                <c:pt idx="12">
                  <c:v>76.754356384277301</c:v>
                </c:pt>
                <c:pt idx="13">
                  <c:v>79.769508361816406</c:v>
                </c:pt>
                <c:pt idx="14">
                  <c:v>80.414649963378906</c:v>
                </c:pt>
              </c:numCache>
            </c:numRef>
          </c:val>
          <c:smooth val="0"/>
          <c:extLst>
            <c:ext xmlns:c16="http://schemas.microsoft.com/office/drawing/2014/chart" uri="{C3380CC4-5D6E-409C-BE32-E72D297353CC}">
              <c16:uniqueId val="{00000000-357E-154E-B6C3-10947E78C229}"/>
            </c:ext>
          </c:extLst>
        </c:ser>
        <c:dLbls>
          <c:showLegendKey val="0"/>
          <c:showVal val="0"/>
          <c:showCatName val="0"/>
          <c:showSerName val="0"/>
          <c:showPercent val="0"/>
          <c:showBubbleSize val="0"/>
        </c:dLbls>
        <c:marker val="1"/>
        <c:smooth val="0"/>
        <c:axId val="2094734554"/>
        <c:axId val="2094734552"/>
      </c:lineChart>
      <c:lineChart>
        <c:grouping val="standard"/>
        <c:varyColors val="0"/>
        <c:ser>
          <c:idx val="1"/>
          <c:order val="1"/>
          <c:tx>
            <c:strRef>
              <c:f>Sheet1!$C$1</c:f>
              <c:strCache>
                <c:ptCount val="1"/>
                <c:pt idx="0">
                  <c:v>New Zealand</c:v>
                </c:pt>
              </c:strCache>
            </c:strRef>
          </c:tx>
          <c:spPr>
            <a:ln w="28575" cap="flat">
              <a:solidFill>
                <a:srgbClr val="002F6C"/>
              </a:solidFill>
              <a:prstDash val="dash"/>
              <a:round/>
            </a:ln>
            <a:effectLst/>
          </c:spPr>
          <c:marker>
            <c:symbol val="square"/>
            <c:size val="3"/>
            <c:spPr>
              <a:solidFill>
                <a:srgbClr val="002F6C"/>
              </a:solidFill>
              <a:ln w="9525" cap="flat">
                <a:solidFill>
                  <a:srgbClr val="002F6C"/>
                </a:solidFill>
                <a:prstDash val="solid"/>
                <a:round/>
              </a:ln>
              <a:effectLst/>
            </c:spPr>
          </c:marker>
          <c:cat>
            <c:strRef>
              <c:f>Sheet1!$A$2:$A$16</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strCache>
            </c:strRef>
          </c:cat>
          <c:val>
            <c:numRef>
              <c:f>Sheet1!$C$2:$C$16</c:f>
              <c:numCache>
                <c:formatCode>General</c:formatCode>
                <c:ptCount val="15"/>
                <c:pt idx="4">
                  <c:v>80.388542175292997</c:v>
                </c:pt>
                <c:pt idx="5">
                  <c:v>80.710006713867202</c:v>
                </c:pt>
                <c:pt idx="6">
                  <c:v>82.181846618652301</c:v>
                </c:pt>
                <c:pt idx="7">
                  <c:v>81.863357543945298</c:v>
                </c:pt>
                <c:pt idx="8">
                  <c:v>81.269859313964801</c:v>
                </c:pt>
                <c:pt idx="9">
                  <c:v>81.251312255859403</c:v>
                </c:pt>
                <c:pt idx="10">
                  <c:v>77.584373474121094</c:v>
                </c:pt>
                <c:pt idx="11">
                  <c:v>75.734832763671903</c:v>
                </c:pt>
                <c:pt idx="12">
                  <c:v>79.412887573242202</c:v>
                </c:pt>
                <c:pt idx="13">
                  <c:v>77.010467529296903</c:v>
                </c:pt>
                <c:pt idx="14">
                  <c:v>76.381141662597699</c:v>
                </c:pt>
              </c:numCache>
            </c:numRef>
          </c:val>
          <c:smooth val="0"/>
          <c:extLst>
            <c:ext xmlns:c16="http://schemas.microsoft.com/office/drawing/2014/chart" uri="{C3380CC4-5D6E-409C-BE32-E72D297353CC}">
              <c16:uniqueId val="{00000001-357E-154E-B6C3-10947E78C229}"/>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none"/>
        <c:minorTickMark val="none"/>
        <c:tickLblPos val="low"/>
        <c:spPr>
          <a:ln w="12700" cap="flat">
            <a:solidFill>
              <a:srgbClr val="E2E4E8"/>
            </a:solidFill>
            <a:prstDash val="solid"/>
            <a:round/>
          </a:ln>
        </c:spPr>
        <c:txPr>
          <a:bodyPr/>
          <a:lstStyle/>
          <a:p>
            <a:pPr>
              <a:defRPr sz="1000" b="0" i="0" u="none" strike="noStrike">
                <a:solidFill>
                  <a:srgbClr val="5B6472"/>
                </a:solidFill>
                <a:latin typeface="Calibri"/>
              </a:defRPr>
            </a:pPr>
            <a:endParaRPr lang="en-US"/>
          </a:p>
        </c:txPr>
        <c:crossAx val="2094734552"/>
        <c:crossesAt val="50"/>
        <c:auto val="1"/>
        <c:lblAlgn val="ctr"/>
        <c:lblOffset val="100"/>
        <c:tickLblSkip val="7"/>
        <c:noMultiLvlLbl val="1"/>
      </c:catAx>
      <c:valAx>
        <c:axId val="2094734552"/>
        <c:scaling>
          <c:orientation val="minMax"/>
          <c:max val="90"/>
          <c:min val="50"/>
        </c:scaling>
        <c:delete val="0"/>
        <c:axPos val="l"/>
        <c:majorGridlines>
          <c:spPr>
            <a:ln w="12700" cap="flat">
              <a:solidFill>
                <a:srgbClr val="E2E4E8"/>
              </a:solidFill>
              <a:prstDash val="solid"/>
              <a:round/>
            </a:ln>
          </c:spPr>
        </c:majorGridlines>
        <c:numFmt formatCode="General" sourceLinked="0"/>
        <c:majorTickMark val="none"/>
        <c:minorTickMark val="none"/>
        <c:tickLblPos val="nextTo"/>
        <c:spPr>
          <a:ln w="12700" cap="flat">
            <a:solidFill>
              <a:srgbClr val="E2E4E8"/>
            </a:solidFill>
            <a:prstDash val="solid"/>
            <a:round/>
          </a:ln>
        </c:spPr>
        <c:txPr>
          <a:bodyPr/>
          <a:lstStyle/>
          <a:p>
            <a:pPr>
              <a:defRPr sz="1000" b="0" i="0" u="none" strike="noStrike">
                <a:solidFill>
                  <a:srgbClr val="5B6472"/>
                </a:solidFill>
                <a:latin typeface="Calibri"/>
              </a:defRPr>
            </a:pPr>
            <a:endParaRPr lang="en-US"/>
          </a:p>
        </c:txPr>
        <c:crossAx val="2094734554"/>
        <c:crossesAt val="1"/>
        <c:crossBetween val="between"/>
        <c:majorUnit val="10"/>
      </c:valAx>
      <c:spPr>
        <a:solidFill>
          <a:srgbClr val="FFFFFF"/>
        </a:solidFill>
        <a:ln w="12700" cap="flat">
          <a:solidFill>
            <a:srgbClr val="FFFFFF"/>
          </a:solidFill>
        </a:ln>
        <a:effectLst/>
      </c:spPr>
    </c:plotArea>
    <c:plotVisOnly val="1"/>
    <c:dispBlanksAs val="gap"/>
    <c:showDLblsOverMax val="1"/>
  </c:chart>
  <c:spPr>
    <a:solidFill>
      <a:srgbClr val="FFFFFF"/>
    </a:solidFill>
    <a:ln w="12700" cap="flat">
      <a:solidFill>
        <a:srgbClr val="FFFFFF"/>
      </a:solid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United Kingdom</c:v>
                </c:pt>
              </c:strCache>
            </c:strRef>
          </c:tx>
          <c:spPr>
            <a:ln w="28575" cap="flat">
              <a:solidFill>
                <a:srgbClr val="C8102E"/>
              </a:solidFill>
              <a:prstDash val="solid"/>
              <a:round/>
            </a:ln>
            <a:effectLst/>
          </c:spPr>
          <c:marker>
            <c:symbol val="circle"/>
            <c:size val="3"/>
            <c:spPr>
              <a:solidFill>
                <a:srgbClr val="C8102E"/>
              </a:solidFill>
              <a:ln w="9525" cap="flat">
                <a:solidFill>
                  <a:srgbClr val="C8102E"/>
                </a:solidFill>
                <a:prstDash val="solid"/>
                <a:round/>
              </a:ln>
              <a:effectLst/>
            </c:spPr>
          </c:marker>
          <c:cat>
            <c:strRef>
              <c:f>Sheet1!$A$2:$A$16</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strCache>
            </c:strRef>
          </c:cat>
          <c:val>
            <c:numRef>
              <c:f>Sheet1!$B$2:$B$16</c:f>
              <c:numCache>
                <c:formatCode>General</c:formatCode>
                <c:ptCount val="15"/>
                <c:pt idx="0">
                  <c:v>67.294617650198063</c:v>
                </c:pt>
                <c:pt idx="1">
                  <c:v>69.058430510528595</c:v>
                </c:pt>
                <c:pt idx="2">
                  <c:v>68.924906355298333</c:v>
                </c:pt>
                <c:pt idx="3">
                  <c:v>68.515081328301335</c:v>
                </c:pt>
                <c:pt idx="4">
                  <c:v>68.775784284128534</c:v>
                </c:pt>
                <c:pt idx="5">
                  <c:v>68.918419269646307</c:v>
                </c:pt>
                <c:pt idx="6">
                  <c:v>69.970815182548378</c:v>
                </c:pt>
                <c:pt idx="7">
                  <c:v>69.73941161730005</c:v>
                </c:pt>
                <c:pt idx="8">
                  <c:v>71.401407087955491</c:v>
                </c:pt>
                <c:pt idx="9">
                  <c:v>71.6304036860693</c:v>
                </c:pt>
                <c:pt idx="10">
                  <c:v>71.441721797786144</c:v>
                </c:pt>
                <c:pt idx="11">
                  <c:v>73.204763140771334</c:v>
                </c:pt>
                <c:pt idx="12">
                  <c:v>72.37495164207759</c:v>
                </c:pt>
                <c:pt idx="13">
                  <c:v>73.518166639843031</c:v>
                </c:pt>
                <c:pt idx="14">
                  <c:v>73.1983622828932</c:v>
                </c:pt>
              </c:numCache>
            </c:numRef>
          </c:val>
          <c:smooth val="0"/>
          <c:extLst>
            <c:ext xmlns:c16="http://schemas.microsoft.com/office/drawing/2014/chart" uri="{C3380CC4-5D6E-409C-BE32-E72D297353CC}">
              <c16:uniqueId val="{00000000-9533-0743-A09F-D903753367CD}"/>
            </c:ext>
          </c:extLst>
        </c:ser>
        <c:dLbls>
          <c:showLegendKey val="0"/>
          <c:showVal val="0"/>
          <c:showCatName val="0"/>
          <c:showSerName val="0"/>
          <c:showPercent val="0"/>
          <c:showBubbleSize val="0"/>
        </c:dLbls>
        <c:marker val="1"/>
        <c:smooth val="0"/>
        <c:axId val="2094734554"/>
        <c:axId val="2094734552"/>
      </c:lineChart>
      <c:lineChart>
        <c:grouping val="standard"/>
        <c:varyColors val="0"/>
        <c:ser>
          <c:idx val="1"/>
          <c:order val="1"/>
          <c:tx>
            <c:strRef>
              <c:f>Sheet1!$C$1</c:f>
              <c:strCache>
                <c:ptCount val="1"/>
                <c:pt idx="0">
                  <c:v>New Zealand</c:v>
                </c:pt>
              </c:strCache>
            </c:strRef>
          </c:tx>
          <c:spPr>
            <a:ln w="28575" cap="flat">
              <a:solidFill>
                <a:srgbClr val="002F6C"/>
              </a:solidFill>
              <a:prstDash val="dash"/>
              <a:round/>
            </a:ln>
            <a:effectLst/>
          </c:spPr>
          <c:marker>
            <c:symbol val="square"/>
            <c:size val="3"/>
            <c:spPr>
              <a:solidFill>
                <a:srgbClr val="002F6C"/>
              </a:solidFill>
              <a:ln w="9525" cap="flat">
                <a:solidFill>
                  <a:srgbClr val="002F6C"/>
                </a:solidFill>
                <a:prstDash val="solid"/>
                <a:round/>
              </a:ln>
              <a:effectLst/>
            </c:spPr>
          </c:marker>
          <c:cat>
            <c:strRef>
              <c:f>Sheet1!$A$2:$A$16</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strCache>
            </c:strRef>
          </c:cat>
          <c:val>
            <c:numRef>
              <c:f>Sheet1!$C$2:$C$16</c:f>
              <c:numCache>
                <c:formatCode>General</c:formatCode>
                <c:ptCount val="15"/>
                <c:pt idx="0">
                  <c:v>46.547146067811802</c:v>
                </c:pt>
                <c:pt idx="1">
                  <c:v>46.568250984495954</c:v>
                </c:pt>
                <c:pt idx="2">
                  <c:v>47.241274812626301</c:v>
                </c:pt>
                <c:pt idx="3">
                  <c:v>48.633525222572551</c:v>
                </c:pt>
                <c:pt idx="4">
                  <c:v>47.849391043202907</c:v>
                </c:pt>
                <c:pt idx="5">
                  <c:v>47.913784213316262</c:v>
                </c:pt>
                <c:pt idx="6">
                  <c:v>49.130106283501824</c:v>
                </c:pt>
                <c:pt idx="7">
                  <c:v>48.636627244812281</c:v>
                </c:pt>
                <c:pt idx="8">
                  <c:v>48.927714541108948</c:v>
                </c:pt>
                <c:pt idx="9">
                  <c:v>49.690155193312719</c:v>
                </c:pt>
                <c:pt idx="10">
                  <c:v>49.986167181565136</c:v>
                </c:pt>
                <c:pt idx="11">
                  <c:v>51.052079995459565</c:v>
                </c:pt>
                <c:pt idx="12">
                  <c:v>52.390487484606531</c:v>
                </c:pt>
                <c:pt idx="13">
                  <c:v>52.145484710126233</c:v>
                </c:pt>
                <c:pt idx="14">
                  <c:v>51.882973568349243</c:v>
                </c:pt>
              </c:numCache>
            </c:numRef>
          </c:val>
          <c:smooth val="0"/>
          <c:extLst>
            <c:ext xmlns:c16="http://schemas.microsoft.com/office/drawing/2014/chart" uri="{C3380CC4-5D6E-409C-BE32-E72D297353CC}">
              <c16:uniqueId val="{00000001-9533-0743-A09F-D903753367CD}"/>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none"/>
        <c:minorTickMark val="none"/>
        <c:tickLblPos val="low"/>
        <c:spPr>
          <a:ln w="12700" cap="flat">
            <a:solidFill>
              <a:srgbClr val="E2E4E8"/>
            </a:solidFill>
            <a:prstDash val="solid"/>
            <a:round/>
          </a:ln>
        </c:spPr>
        <c:txPr>
          <a:bodyPr/>
          <a:lstStyle/>
          <a:p>
            <a:pPr>
              <a:defRPr sz="1000" b="0" i="0" u="none" strike="noStrike">
                <a:solidFill>
                  <a:srgbClr val="5B6472"/>
                </a:solidFill>
                <a:latin typeface="Calibri"/>
              </a:defRPr>
            </a:pPr>
            <a:endParaRPr lang="en-US"/>
          </a:p>
        </c:txPr>
        <c:crossAx val="2094734552"/>
        <c:crossesAt val="40"/>
        <c:auto val="1"/>
        <c:lblAlgn val="ctr"/>
        <c:lblOffset val="100"/>
        <c:tickLblSkip val="7"/>
        <c:noMultiLvlLbl val="1"/>
      </c:catAx>
      <c:valAx>
        <c:axId val="2094734552"/>
        <c:scaling>
          <c:orientation val="minMax"/>
          <c:max val="80"/>
          <c:min val="40"/>
        </c:scaling>
        <c:delete val="0"/>
        <c:axPos val="l"/>
        <c:majorGridlines>
          <c:spPr>
            <a:ln w="12700" cap="flat">
              <a:solidFill>
                <a:srgbClr val="E2E4E8"/>
              </a:solidFill>
              <a:prstDash val="solid"/>
              <a:round/>
            </a:ln>
          </c:spPr>
        </c:majorGridlines>
        <c:numFmt formatCode="General" sourceLinked="0"/>
        <c:majorTickMark val="none"/>
        <c:minorTickMark val="none"/>
        <c:tickLblPos val="nextTo"/>
        <c:spPr>
          <a:ln w="12700" cap="flat">
            <a:solidFill>
              <a:srgbClr val="E2E4E8"/>
            </a:solidFill>
            <a:prstDash val="solid"/>
            <a:round/>
          </a:ln>
        </c:spPr>
        <c:txPr>
          <a:bodyPr/>
          <a:lstStyle/>
          <a:p>
            <a:pPr>
              <a:defRPr sz="1000" b="0" i="0" u="none" strike="noStrike">
                <a:solidFill>
                  <a:srgbClr val="5B6472"/>
                </a:solidFill>
                <a:latin typeface="Calibri"/>
              </a:defRPr>
            </a:pPr>
            <a:endParaRPr lang="en-US"/>
          </a:p>
        </c:txPr>
        <c:crossAx val="2094734554"/>
        <c:crossesAt val="1"/>
        <c:crossBetween val="between"/>
        <c:majorUnit val="10"/>
      </c:valAx>
      <c:spPr>
        <a:solidFill>
          <a:srgbClr val="FFFFFF"/>
        </a:solidFill>
        <a:ln w="12700" cap="flat">
          <a:solidFill>
            <a:srgbClr val="FFFFFF"/>
          </a:solidFill>
        </a:ln>
        <a:effectLst/>
      </c:spPr>
    </c:plotArea>
    <c:plotVisOnly val="1"/>
    <c:dispBlanksAs val="gap"/>
    <c:showDLblsOverMax val="1"/>
  </c:chart>
  <c:spPr>
    <a:solidFill>
      <a:srgbClr val="FFFFFF"/>
    </a:solidFill>
    <a:ln w="12700" cap="flat">
      <a:solidFill>
        <a:srgbClr val="FFFFFF"/>
      </a:solid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United Kingdom</c:v>
                </c:pt>
              </c:strCache>
            </c:strRef>
          </c:tx>
          <c:spPr>
            <a:ln w="28575" cap="flat">
              <a:solidFill>
                <a:srgbClr val="C8102E"/>
              </a:solidFill>
              <a:prstDash val="solid"/>
              <a:round/>
            </a:ln>
            <a:effectLst/>
          </c:spPr>
          <c:marker>
            <c:symbol val="circle"/>
            <c:size val="3"/>
            <c:spPr>
              <a:solidFill>
                <a:srgbClr val="C8102E"/>
              </a:solidFill>
              <a:ln w="9525" cap="flat">
                <a:solidFill>
                  <a:srgbClr val="C8102E"/>
                </a:solidFill>
                <a:prstDash val="solid"/>
                <a:round/>
              </a:ln>
              <a:effectLst/>
            </c:spPr>
          </c:marker>
          <c:cat>
            <c:strRef>
              <c:f>Sheet1!$A$2:$A$16</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strCache>
            </c:strRef>
          </c:cat>
          <c:val>
            <c:numRef>
              <c:f>Sheet1!$B$2:$B$16</c:f>
              <c:numCache>
                <c:formatCode>General</c:formatCode>
                <c:ptCount val="15"/>
                <c:pt idx="0">
                  <c:v>-2.4883905933571371</c:v>
                </c:pt>
                <c:pt idx="1">
                  <c:v>2.6210311184222457</c:v>
                </c:pt>
                <c:pt idx="2">
                  <c:v>-0.19334953882926831</c:v>
                </c:pt>
                <c:pt idx="3">
                  <c:v>-0.59459643497764558</c:v>
                </c:pt>
                <c:pt idx="4">
                  <c:v>0.38050448957802629</c:v>
                </c:pt>
                <c:pt idx="5">
                  <c:v>0.20739129042668389</c:v>
                </c:pt>
                <c:pt idx="6">
                  <c:v>1.5270168890074709</c:v>
                </c:pt>
                <c:pt idx="7">
                  <c:v>-0.33071438658787139</c:v>
                </c:pt>
                <c:pt idx="8">
                  <c:v>2.3831509762950231</c:v>
                </c:pt>
                <c:pt idx="9">
                  <c:v>0.32071721256357039</c:v>
                </c:pt>
                <c:pt idx="10">
                  <c:v>-0.26341034564476562</c:v>
                </c:pt>
                <c:pt idx="11">
                  <c:v>2.4678035519095864</c:v>
                </c:pt>
                <c:pt idx="12">
                  <c:v>-1.1335485191161343</c:v>
                </c:pt>
                <c:pt idx="13">
                  <c:v>1.5795727402942106</c:v>
                </c:pt>
                <c:pt idx="14">
                  <c:v>-0.43500046269326909</c:v>
                </c:pt>
              </c:numCache>
            </c:numRef>
          </c:val>
          <c:smooth val="0"/>
          <c:extLst>
            <c:ext xmlns:c16="http://schemas.microsoft.com/office/drawing/2014/chart" uri="{C3380CC4-5D6E-409C-BE32-E72D297353CC}">
              <c16:uniqueId val="{00000000-BEDC-424E-A890-9A7B3DC03B07}"/>
            </c:ext>
          </c:extLst>
        </c:ser>
        <c:dLbls>
          <c:showLegendKey val="0"/>
          <c:showVal val="0"/>
          <c:showCatName val="0"/>
          <c:showSerName val="0"/>
          <c:showPercent val="0"/>
          <c:showBubbleSize val="0"/>
        </c:dLbls>
        <c:marker val="1"/>
        <c:smooth val="0"/>
        <c:axId val="2094734554"/>
        <c:axId val="2094734552"/>
      </c:lineChart>
      <c:lineChart>
        <c:grouping val="standard"/>
        <c:varyColors val="0"/>
        <c:ser>
          <c:idx val="1"/>
          <c:order val="1"/>
          <c:tx>
            <c:strRef>
              <c:f>Sheet1!$C$1</c:f>
              <c:strCache>
                <c:ptCount val="1"/>
                <c:pt idx="0">
                  <c:v>New Zealand</c:v>
                </c:pt>
              </c:strCache>
            </c:strRef>
          </c:tx>
          <c:spPr>
            <a:ln w="28575" cap="flat">
              <a:solidFill>
                <a:srgbClr val="002F6C"/>
              </a:solidFill>
              <a:prstDash val="dash"/>
              <a:round/>
            </a:ln>
            <a:effectLst/>
          </c:spPr>
          <c:marker>
            <c:symbol val="square"/>
            <c:size val="3"/>
            <c:spPr>
              <a:solidFill>
                <a:srgbClr val="002F6C"/>
              </a:solidFill>
              <a:ln w="9525" cap="flat">
                <a:solidFill>
                  <a:srgbClr val="002F6C"/>
                </a:solidFill>
                <a:prstDash val="solid"/>
                <a:round/>
              </a:ln>
              <a:effectLst/>
            </c:spPr>
          </c:marker>
          <c:cat>
            <c:strRef>
              <c:f>Sheet1!$A$2:$A$16</c:f>
              <c:strCache>
                <c:ptCount val="15"/>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strCache>
            </c:strRef>
          </c:cat>
          <c:val>
            <c:numRef>
              <c:f>Sheet1!$C$2:$C$16</c:f>
              <c:numCache>
                <c:formatCode>General</c:formatCode>
                <c:ptCount val="15"/>
                <c:pt idx="0">
                  <c:v>3.3078745475925158</c:v>
                </c:pt>
                <c:pt idx="1">
                  <c:v>4.53409434514329E-2</c:v>
                </c:pt>
                <c:pt idx="2">
                  <c:v>1.4452414033718997</c:v>
                </c:pt>
                <c:pt idx="3">
                  <c:v>2.9471062656008629</c:v>
                </c:pt>
                <c:pt idx="4">
                  <c:v>-1.6123327891938266</c:v>
                </c:pt>
                <c:pt idx="5">
                  <c:v>0.1345746777440259</c:v>
                </c:pt>
                <c:pt idx="6">
                  <c:v>2.5385643821426163</c:v>
                </c:pt>
                <c:pt idx="7">
                  <c:v>-1.0044333882468504</c:v>
                </c:pt>
                <c:pt idx="8">
                  <c:v>0.59849407840388835</c:v>
                </c:pt>
                <c:pt idx="9">
                  <c:v>1.5583001943543009</c:v>
                </c:pt>
                <c:pt idx="10">
                  <c:v>0.59571537688156706</c:v>
                </c:pt>
                <c:pt idx="11">
                  <c:v>2.1324156262937821</c:v>
                </c:pt>
                <c:pt idx="12">
                  <c:v>2.6216513130415509</c:v>
                </c:pt>
                <c:pt idx="13">
                  <c:v>-0.46764737107846122</c:v>
                </c:pt>
                <c:pt idx="14">
                  <c:v>-0.50342076084186616</c:v>
                </c:pt>
              </c:numCache>
            </c:numRef>
          </c:val>
          <c:smooth val="0"/>
          <c:extLst>
            <c:ext xmlns:c16="http://schemas.microsoft.com/office/drawing/2014/chart" uri="{C3380CC4-5D6E-409C-BE32-E72D297353CC}">
              <c16:uniqueId val="{00000001-BEDC-424E-A890-9A7B3DC03B07}"/>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none"/>
        <c:minorTickMark val="none"/>
        <c:tickLblPos val="low"/>
        <c:spPr>
          <a:ln w="12700" cap="flat">
            <a:solidFill>
              <a:srgbClr val="E2E4E8"/>
            </a:solidFill>
            <a:prstDash val="solid"/>
            <a:round/>
          </a:ln>
        </c:spPr>
        <c:txPr>
          <a:bodyPr/>
          <a:lstStyle/>
          <a:p>
            <a:pPr>
              <a:defRPr sz="1000" b="0" i="0" u="none" strike="noStrike">
                <a:solidFill>
                  <a:srgbClr val="5B6472"/>
                </a:solidFill>
                <a:latin typeface="Calibri"/>
              </a:defRPr>
            </a:pPr>
            <a:endParaRPr lang="en-US"/>
          </a:p>
        </c:txPr>
        <c:crossAx val="2094734552"/>
        <c:crossesAt val="-4"/>
        <c:auto val="1"/>
        <c:lblAlgn val="ctr"/>
        <c:lblOffset val="100"/>
        <c:tickLblSkip val="7"/>
        <c:noMultiLvlLbl val="1"/>
      </c:catAx>
      <c:valAx>
        <c:axId val="2094734552"/>
        <c:scaling>
          <c:orientation val="minMax"/>
          <c:max val="4"/>
          <c:min val="-4"/>
        </c:scaling>
        <c:delete val="0"/>
        <c:axPos val="l"/>
        <c:majorGridlines>
          <c:spPr>
            <a:ln w="12700" cap="flat">
              <a:solidFill>
                <a:srgbClr val="E2E4E8"/>
              </a:solidFill>
              <a:prstDash val="solid"/>
              <a:round/>
            </a:ln>
          </c:spPr>
        </c:majorGridlines>
        <c:numFmt formatCode="General" sourceLinked="0"/>
        <c:majorTickMark val="none"/>
        <c:minorTickMark val="none"/>
        <c:tickLblPos val="nextTo"/>
        <c:spPr>
          <a:ln w="12700" cap="flat">
            <a:solidFill>
              <a:srgbClr val="E2E4E8"/>
            </a:solidFill>
            <a:prstDash val="solid"/>
            <a:round/>
          </a:ln>
        </c:spPr>
        <c:txPr>
          <a:bodyPr/>
          <a:lstStyle/>
          <a:p>
            <a:pPr>
              <a:defRPr sz="1000" b="0" i="0" u="none" strike="noStrike">
                <a:solidFill>
                  <a:srgbClr val="5B6472"/>
                </a:solidFill>
                <a:latin typeface="Calibri"/>
              </a:defRPr>
            </a:pPr>
            <a:endParaRPr lang="en-US"/>
          </a:p>
        </c:txPr>
        <c:crossAx val="2094734554"/>
        <c:crossesAt val="1"/>
        <c:crossBetween val="between"/>
        <c:majorUnit val="2"/>
      </c:valAx>
      <c:spPr>
        <a:solidFill>
          <a:srgbClr val="FFFFFF"/>
        </a:solidFill>
        <a:ln w="12700" cap="flat">
          <a:solidFill>
            <a:srgbClr val="FFFFFF"/>
          </a:solidFill>
        </a:ln>
        <a:effectLst/>
      </c:spPr>
    </c:plotArea>
    <c:plotVisOnly val="1"/>
    <c:dispBlanksAs val="gap"/>
    <c:showDLblsOverMax val="1"/>
  </c:chart>
  <c:spPr>
    <a:solidFill>
      <a:srgbClr val="FFFFFF"/>
    </a:solidFill>
    <a:ln w="12700" cap="flat">
      <a:solidFill>
        <a:srgbClr val="FFFFFF"/>
      </a:solid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384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 OF 21
Skills Policy in a Changing World
Script-only pacing at 140 words/minute: 00:00–02:29. The full speech is 3,130 spoken words; allow pauses and laughter within the 25-minute slot. Rehearsal guide, not measured delivery.
EXACT SCRIPT FOR THIS SLIDE
Thank you for inviting me back.
I last spoke at this conference in 2009. Seventeen years between invitations: I hope that reflects careful scheduling on your part, rather than the time needed to recover from one of my presentations!
Of course, I have changed too. Those photographs that pop up on my iPhone provide the documentary proof, whether I like it or not. The hairline has receded; what remains is a little thinner. Despite striving for ten thousand steps a day, keeping the pounds, or kilograms, off feels like fighting a losing battle.
Technology can apparently do everything these days, except reverse our middle-age insecurities.
When I last visited this beautiful country of New Zealand, I was chief executive of Britain’s sector skills council for the creative and cultural industries (now abolished), having previously served as skills adviser to John Healey, now Britain’s Chancellor of the Exchequer. Heady days indeed. Since then, I have moved from a corporate career to a portfolio one, approaching what the British social scientist Peter Laslett called the “third age”: I hope with renewed curiosity and perhaps a little more freedom to pursue it.
In 2017, I founded Education, Training and Business (ETB) Associates, the boutique workforce consultancy I lead today. We publish The Skills Agenda and the weekly Global Skills Wire. Please subscribe, if you can. Provoking the skills establishment is much more enjoyable with company!
My passion for lifelong learning has never dimmed. My book on skills policy in Britain appeared just under a year ago. In my early fifties, I also set about turning three decades on the education frontline into a PhD research programme, bringing professional experience and scholarship together to develop a new explanation of skills reform.
But I had opportunities that many people do not. The test of a learning society cannot be whether somebody like me can write a book or pursue a doctorate. It is whether people with less money, less control over their working lives and fewer qualifications can exercise that same freedom.
That is the core argument I want to make today.
NEXT TRANSITION
Slide 2: Seventeen years. A different world.
Begin: Back in 2009, we were living through the immediate consequences of the financial crash. Since then, we have experienced a pandemic, Brexit, wars and a renewed struggle over the security of trade and technology. Ageing populations and the green transition are changing what we produce, how we work and who is available to do it.
EVIDENCE / DELIVERY NOTES
Hold the cover through the personal introduction only. The current script contains the author’s edited humour, biography, consultancy and lifelong-learning argument.
SLIDE SOURCES
Conference: https://events.humanitix.com/nzvetrf2026
John Healey: UK Government: https://www.gov.uk/government/people/john-healey
Bewick (2025): https://policy.bristoluniversitypress.co.uk/skills-policy-in-britain-and-the-future-of-work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2 OF 21
Seventeen years. A different world.
Script-only pacing at 140 words/minute: 02:29–03:41. The full speech is 3,130 spoken words; allow pauses and laughter within the 25-minute slot. Rehearsal guide, not measured delivery.
EXACT SCRIPT FOR THIS SLIDE
Back in 2009, we were living through the immediate consequences of the financial crash. Since then, we have experienced a pandemic, Brexit, wars and a renewed struggle over the security of trade and technology. Ageing populations and the green transition are changing what we produce, how we work and who is available to do it.
Consider the scale. In 2009, around 1.7 billion people used the internet; by 2025, six billion did. COVID wiped out working hours equivalent to 255 million full-time jobs in 2020 alone, so output and capacity fell sharply.
ChatGPT arrived in November 2022. That original chatbot already looks like a museum piece. We have moved from asking a machine to explain a strategy towards asking it to carry one out. Whether it executes the strategy well is, of course, another matter.
Yet the policy response remains remarkably familiar: more qualifications, stronger market incentives and another top-down reorganisation. We ask individuals to adapt to a changing world while leaving the assumptions governing their institutions largely untouched.
NEXT TRANSITION
Slide 3: From scheme to entitlement
Begin: Skills Group’s excellent white paper (published in April 2026), Multiple Pathways to Success, offers a useful way into this problem. Skills Group argues that changing qualifications is insufficient if funding, guidance and delivery arrangements still pull in different directions. It calls for dual enrolment to move “from scheme to entitlement”.
EVIDENCE / DELIVERY NOTES
The 255m estimate is a 48-hour-week full-time equivalent, not people made unemployed. ITU observations have different publication vintages. Agent capabilities describe supplier rollout, not independently measured reliability.
SLIDE SOURCES
ITU (2010): https://www.itu.int/ITU-D/ict/publications/idi/material/2010/MIS_2010_without_annex_4-e.pdf
ITU (2025): https://www.itu.int/en/mediacentre/Pages/PR-2025-11-17-Facts-and-Figures.aspx
ILO (2021): https://www.ilo.org/resource/news/ilo-uncertain-and-uneven-recovery-expected-following-unprecedented-labour
OpenAI (2022): https://openai.com/index/chatgpt/
OpenAI (2026): https://help.openai.com/en/articles/6825453-chatgpt-release-notes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3 OF 21
From scheme to entitlement
Script-only pacing at 140 words/minute: 03:41–04:57. The full speech is 3,130 spoken words; allow pauses and laughter within the 25-minute slot. Rehearsal guide, not measured delivery.
EXACT SCRIPT FOR THIS SLIDE
Skills Group’s excellent white paper (published in April 2026), Multiple Pathways to Success, offers a useful way into this problem. Skills Group argues that changing qualifications is insufficient if funding, guidance and delivery arrangements still pull in different directions. It calls for dual enrolment to move “from scheme to entitlement”.
That phraseology matters. A scheme is something somebody may offer you, if you meet the criteria and the funding survives. An entitlement is something you should be able to count on.
Take the paper’s case study, Zoe. Academically able, she wants a carpentry apprenticeship without closing the door to university. Why should a young person have to choose between institutions across an artificial binary divide between knowledge and skills, when their ambitions make perfect sense in their own life?
I want to take that question beyond the school-leaving age and see it implemented across an entire working life cycle and beyond.
But to do so with purpose and efficacy, we need to face up to the old orthodoxies about human capital that now hold us back.
NEXT TRANSITION
Slide 4: Respect the theory. Challenge the policy leap.
Begin: Let me begin with the most enduring promise: invest in education and greater prosperity will follow.
EVIDENCE / DELIVERY NOTES
Dual enrolment is proposed as a normal accessible entitlement for students over 16. The report’s Zoe profile is illustrative. Extending the principle across adult life is the speaker’s argument.
SLIDE SOURCES
Skills Group (2026), pp. 36–37 and 42–43: https://skills-group.org/wp-content/uploads/2026/05/Mutliple-Pathways-to-Success-April-2026.pdf</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4 OF 21
Respect the theory. Challenge the policy leap.
Script-only pacing at 140 words/minute: 04:57–05:57. The full speech is 3,130 spoken words; allow pauses and laughter within the 25-minute slot. Rehearsal guide, not measured delivery.
EXACT SCRIPT FOR THIS SLIDE
Let me begin with the most enduring promise: invest in education and greater prosperity will follow.
Gary Becker offered an influential account of education as an investment in human capital. Claudia Goldin and Lawrence Katz explained how the race between education and technology shapes wage differences. These are substantial contributions, not arguments to dismiss outright. In particular, Goldin and Katz recognise wage-setting institutions, and their later work with David Autor also examines inequality within educational groups.
My objection is to how different governments have interpreted this Nobel Prize-winning work, leading to the following policy mantra: supply enough qualifications to the commodity labour market and prosperity will take care of itself.
A graduate earning more than a non-graduate does not establish that producing more graduates will transform an economy. Individual earnings, national productivity and the distribution of rewards are equally important questions.
NEXT TRANSITION
Slide 5: Qualifications do not guarantee prosperity
Begin: In Britain, tertiary attainment among young adults rose from 52 to 60 per cent between 2019 and 2024. Real GDP per head changed little, rising by about 0.2 per cent. That comparison does not prove that education failed or establish what caused weak growth. The pandemic alone should caution us against that kind of reductionist thinking.
EVIDENCE / DELIVERY NOTES
Goldin and Katz acknowledge unions, wage institutions and historical contingencies. The critique is of sufficiency and the governing policy inference, not a claim they ignore all institutions. The 2007 working paper informs the 2008 book.
SLIDE SOURCES
Becker (1964): https://www.nber.org/books-and-chapters/human-capital-theoretical-and-empirical-analysis-special-reference-education-first-edition
Goldin &amp; Katz: https://www.nber.org/system/files/working_papers/w12984/w12984.pdf
Autor, Goldin &amp; Katz (2020): https://scholar.harvard.edu/files/lkatz/files/agk_rbet_aeapp_2020_final.pdf</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5 OF 21
Qualifications do not guarantee prosperity
Script-only pacing at 140 words/minute: 05:57–06:32. The full speech is 3,130 spoken words; allow pauses and laughter within the 25-minute slot. Rehearsal guide, not measured delivery.
EXACT SCRIPT FOR THIS SLIDE
In Britain, tertiary attainment among young adults rose from 52 to 60 per cent between 2019 and 2024. Real GDP per head changed little, rising by about 0.2 per cent. That comparison does not prove that education failed or establish what caused weak growth. The pandemic alone should caution us against that kind of reductionist thinking.
However, I do believe these contrasting trends challenge the rather comfortable assumption held by some that simply expanding qualifications automatically delivers prosperity. It does not.
NEXT TRANSITION
Slide 6: Participation and productivity: UK vs New Zealand
Begin: The UK–New Zealand comparison on this slide adds a useful perspective. The UK’s gross tertiary enrolment ratio rises over 2009–2023; New Zealand’s falls over its available 2013–2023 series. Yet real output per hour grows by less than one per cent a year in both countries over 2009–2023. Here, productivity means output per hour, not GDP per head. Enrolment is not attainment; New Zealand’s early observations are missing. Demographics, international students, economic structure and the pandemic complicate comparison. This is not a causal test. It asks how learning translates into productive work.
EVIDENCE / DELIVERY NOTES
Native, editable charts with separate labelled units and zero baselines. GDP: 2019 £41,875; 2024 £41,945, chained-volume market prices, reference year 2024. Growth = (41945/41875−1)×100 = 0.167164%, displayed 0.2%. Attainment is not training expenditure and the age group differs from all-population GDP. This is a descriptive same-country, same-period contrast, not causal identification. Longer-run CAGR: (38712/33882)^(1/7)−1=1.922% (2000–2007); (42313/38712)^(1/18)−1=0.495% (2007–2025). Do not conflate GDP per head with output per hour.
SLIDE SOURCES
OECD (2025), UK country note: https://www.oecd.org/content/dam/oecd/en/publications/reports/2025/09/education-at-a-glance-2025-country-notes_9749f4ff/united-kingdom_138c780e/c93708b1-en.pdf
ONS IHXW, 30 September 2026; author’s calculations: https://www.ons.gov.uk/economy/grossdomesticproductgdp/timeseries/ihxw/qna</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6 OF 21
Participation and productivity: UK vs New Zealand
Script-only pacing at 140 words/minute: 06:32–07:11. The full speech is 3,130 spoken words; allow pauses and laughter within the 25-minute slot. Rehearsal guide, not measured delivery.
EXACT SCRIPT FOR THIS SLIDE
The UK–New Zealand comparison on this slide adds a useful perspective. The UK’s gross tertiary enrolment ratio rises over 2009–2023; New Zealand’s falls over its available 2013–2023 series. Yet real output per hour grows by less than one per cent a year in both countries over 2009–2023. Here, productivity means output per hour, not GDP per head. Enrolment is not attainment; New Zealand’s early observations are missing. Demographics, international students, economic structure and the pandemic complicate comparison. This is not a causal test. It asks how learning translates into productive work.
NEXT TRANSITION
Slide 7: Skills demand is shaped, not simply discovered
Begin: David Finegold and David Soskice diagnosed Britain’s “low-skill equilibrium” in 1988: firms can remain competitive through low-cost production without requiring much additional skill. Training more people does not, by itself, change that kind of business model.
EVIDENCE / DELIVERY NOTES
Gross enrolment ratio: tertiary students of all ages divided by the official tertiary-age population. Not attainment, not the percentage of all residents attending, and not a domestic-only age-specific participation rate. International students and demographic changes affect interpretation. NZ 2009–2012 is missing, with no interpolation or older-vintage splice. 2023 is the latest common enrolment year in the retrieved vintage.
Output per hour is OECD GDPHRS, total economy, USD_PPP_H, PRICE_BASE=LR, TRANSFORMATION=N, CONVERSION_TYPE=PPP, BASE_PER=2020. Annual growth is the XDC_H, LR, GY series. Growth is derived from real output per hour, not a third independent productivity concept. The 2009 growth observation refers to 2008–2009.
CAGR = ((2023 level / 2009 level)^(1/14) - 1)*100. UK 0.60247%; NZ 0.77819%. GDP per hour is not GDP per head. No causal controls for educational lags, capital investment, sector mix, migration, job organisation or pandemic composition. Hours-worked methods and PPP conversion also limit comparison. Retrieved 6 October 2026.
SOURCE DEFINITIONS
https://data360.worldbank.org/en/indicator/WB_WDI_SE_TER_ENRR?view=trend&amp;average=ECS
https://www.oecd.org/en/data/indicators/gdp-per-hour-worked.html
EXACT PLOTTED DATA
[{"country":"GBR","year":2009,"tertiary_gross_enrolment_pct":59.101131439209,"real_gdp_per_hour_2020_usd_ppp":67.29461765019806,"annual_productivity_growth_pct":-2.488390593357137},{"country":"GBR","year":2010,"tertiary_gross_enrolment_pct":59.8467292785645,"real_gdp_per_hour_2020_usd_ppp":69.0584305105286,"annual_productivity_growth_pct":2.6210311184222457},{"country":"GBR","year":2011,"tertiary_gross_enrolment_pct":59.3426704406738,"real_gdp_per_hour_2020_usd_ppp":68.92490635529833,"annual_productivity_growth_pct":-0.1933495388292683},{"country":"GBR","year":2012,"tertiary_gross_enrolment_pct":59.1535682678223,"real_gdp_per_hour_2020_usd_ppp":68.51508132830133,"annual_productivity_growth_pct":-0.5945964349776456},{"country":"GBR","year":2013,"tertiary_gross_enrolment_pct":56.7794799804688,"real_gdp_per_hour_2020_usd_ppp":68.77578428412853,"annual_productivity_growth_pct":0.3805044895780263},{"country":"GBR","year":2014,"tertiary_gross_enrolment_pct":56.5240287780762,"real_gdp_per_hour_2020_usd_ppp":68.91841926964631,"annual_productivity_growth_pct":0.2073912904266839},{"country":"GBR","year":2015,"tertiary_gross_enrolment_pct":56.4461288452148,"real_gdp_per_hour_2020_usd_ppp":69.97081518254838,"annual_productivity_growth_pct":1.527016889007471},{"country":"GBR","year":2016,"tertiary_gross_enrolment_pct":58.083869934082,"real_gdp_per_hour_2020_usd_ppp":69.73941161730005,"annual_productivity_growth_pct":-0.3307143865878714},{"country":"GBR","year":2017,"tertiary_gross_enrolment_pct":59.6282081604004,"real_gdp_per_hour_2020_usd_ppp":71.40140708795549,"annual_productivity_growth_pct":2.383150976295023},{"country":"GBR","year":2018,"tertiary_gross_enrolment_pct":61.1377716064453,"real_gdp_per_hour_2020_usd_ppp":71.6304036860693,"annual_productivity_growth_pct":0.3207172125635704},{"country":"GBR","year":2019,"tertiary_gross_enrolment_pct":65.5119934082031,"real_gdp_per_hour_2020_usd_ppp":71.44172179778614,"annual_productivity_growth_pct":-0.2634103456447656},{"country":"GBR","year":2020,"tertiary_gross_enrolment_pct":69.4076614379883,"real_gdp_per_hour_2020_usd_ppp":73.20476314077133,"annual_productivity_growth_pct":2.4678035519095864},{"country":"GBR","year":2021,"tertiary_gross_enrolment_pct":76.7543563842773,"real_gdp_per_hour_2020_usd_ppp":72.37495164207759,"annual_productivity_growth_pct":-1.1335485191161343},{"country":"GBR","year":2022,"tertiary_gross_enrolment_pct":79.7695083618164,"real_gdp_per_hour_2020_usd_ppp":73.51816663984303,"annual_productivity_growth_pct":1.5795727402942106},{"country":"GBR","year":2023,"tertiary_gross_enrolment_pct":80.4146499633789,"real_gdp_per_hour_2020_usd_ppp":73.1983622828932,"annual_productivity_growth_pct":-0.4350004626932691},{"country":"NZL","year":2009,"tertiary_gross_enrolment_pct":null,"real_gdp_per_hour_2020_usd_ppp":46.5471460678118,"annual_productivity_growth_pct":3.3078745475925158},{"country":"NZL","year":2010,"tertiary_gross_enrolment_pct":null,"real_gdp_per_hour_2020_usd_ppp":46.568250984495954,"annual_productivity_growth_pct":0.0453409434514329},{"country":"NZL","year":2011,"tertiary_gross_enrolment_pct":null,"real_gdp_per_hour_2020_usd_ppp":47.2412748126263,"annual_productivity_growth_pct":1.4452414033718997},{"country":"NZL","year":2012,"tertiary_gross_enrolment_pct":null,"real_gdp_per_hour_2020_usd_ppp":48.63352522257255,"annual_productivity_growth_pct":2.947106265600863},{"country":"NZL","year":2013,"tertiary_gross_enrolment_pct":80.388542175293,"real_gdp_per_hour_2020_usd_ppp":47.84939104320291,"annual_productivity_growth_pct":-1.6123327891938266},{"country":"NZL","year":2014,"tertiary_gross_enrolment_pct":80.7100067138672,"real_gdp_per_hour_2020_usd_ppp":47.91378421331626,"annual_productivity_growth_pct":0.1345746777440259},{"country":"NZL","year":2015,"tertiary_gross_enrolment_pct":82.1818466186523,"real_gdp_per_hour_2020_usd_ppp":49.130106283501824,"annual_productivity_growth_pct":2.5385643821426163},{"country":"NZL","year":2016,"tertiary_gross_enrolment_pct":81.8633575439453,"real_gdp_per_hour_2020_usd_ppp":48.63662724481228,"annual_productivity_growth_pct":-1.0044333882468504},{"country":"NZL","year":2017,"tertiary_gross_enrolment_pct":81.2698593139648,"real_gdp_per_hour_2020_usd_ppp":48.92771454110895,"annual_productivity_growth_pct":0.5984940784038884},{"country":"NZL","year":2018,"tertiary_gross_enrolment_pct":81.2513122558594,"real_gdp_per_hour_2020_usd_ppp":49.69015519331272,"annual_productivity_growth_pct":1.558300194354301},{"country":"NZL","year":2019,"tertiary_gross_enrolment_pct":77.5843734741211,"real_gdp_per_hour_2020_usd_ppp":49.986167181565136,"annual_productivity_growth_pct":0.5957153768815671},{"country":"NZL","year":2020,"tertiary_gross_enrolment_pct":75.7348327636719,"real_gdp_per_hour_2020_usd_ppp":51.052079995459565,"annual_productivity_growth_pct":2.132415626293782},{"country":"NZL","year":2021,"tertiary_gross_enrolment_pct":79.4128875732422,"real_gdp_per_hour_2020_usd_ppp":52.39048748460653,"annual_productivity_growth_pct":2.621651313041551},{"country":"NZL","year":2022,"tertiary_gross_enrolment_pct":77.0104675292969,"real_gdp_per_hour_2020_usd_ppp":52.14548471012623,"annual_productivity_growth_pct":-0.4676473710784612},{"country":"NZL","year":2023,"tertiary_gross_enrolment_pct":76.3811416625977,"real_gdp_per_hour_2020_usd_ppp":51.88297356834924,"annual_productivity_growth_pct":-0.5034207608418662}]
SLIDE SOURCES
UNESCO UIS / World Bank: https://api.worldbank.org/v2/country/GBR;NZL/indicator/SE.TER.ENRR?date=2009:2025&amp;format=json&amp;per_page=100
OECD Productivity Database: https://sdmx.oecd.org/public/rest/v1/data/OECD.SDD.TPS,DSD_PDB@DF_PDB,2.0/GBR+NZL.A.......?startPeriod=2009&amp;endPeriod=2025</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7 OF 21
Skills demand is shaped, not simply discovered
Script-only pacing at 140 words/minute: 07:11–09:15. The full speech is 3,130 spoken words; allow pauses and laughter within the 25-minute slot. Rehearsal guide, not measured delivery.
EXACT SCRIPT FOR THIS SLIDE
David Finegold and David Soskice diagnosed Britain’s “low-skill equilibrium” in 1988: firms can remain competitive through low-cost production without requiring much additional skill. Training more people does not, by itself, change that kind of business model.
Research by Ewart Keep and Ken Mayhew, and by Caroline Lloyd and Jonathan Payne, points to the organisation of work and the broader economic policies surrounding it. Skills come from economic demand, they argue, not simply from acquiring credentials.
This is not an argument against educational investment. It argues for taking seriously the conditions under which that investment, for individuals and society, can fulfil its full potential. This is why I see colleges, polytechnics and universities as anchor institutions in their communities, not simply suppliers competing against one another for student enrolments.
This brings us to the second orthodoxy: leave employers and individuals to respond to market incentives, and investment will find its way to where it is needed.
Again, this doctrine, what economists call employer voluntarism in training, does not match the reality on the ground.
In recent decades, British employer training expenditure per employee fell by almost thirty per cent in real terms between 2011 and 2024. We cannot keep describing workforce training and higher productivity as indispensable while allowing the institutions that sustain them to be voluntaristic.
A good employer who invests in training can lose that investment to one who does not. A worker may need new skills but cannot afford unpaid time off. In lay terms, this is known as the I coach, you poach problem. A provider may understand local needs yet lack the resources to respond. These are coordination problems and investment deficits, not skills shortages.
Poor coordination of skills policy leaves people, places and prosperity behind.
NEXT TRANSITION
Slide 8: Change the incentives, not just the rhetoric
Begin: Skills Group identifies a particularly revealing example: funding arrangements that can penalise schools when learners spend time elsewhere. We ask institutions to collaborate, then give them financial reasons to keep learners inside their own buildings.
EVIDENCE / DELIVERY NOTES
29.5% is UK real training expenditure per person employed, not the percentage of firms training or spend per trainee. ESS covers sites with at least two payroll staff; 2024 fieldwork ran June 2024–January 2025, investment follow-up July 2024–February 2025.
SLIDE SOURCES
DfE, ESS 2024: https://explore-education-statistics.service.gov.uk/find-statistics/employer-skills-survey/2024
Keep &amp; Mayhew (2010): https://journals.sagepub.com/doi/10.1177/0950017010371663
Lloyd &amp; Payne (2016): https://www.cardiff.ac.uk/news/view/516629-professor-examines-age-of-over-qualification-in-new-book
Acemoglu &amp; Pischke (1999): https://www.nber.org/papers/w6357
Brown et al. (2020): https://orca.cardiff.ac.uk/id/eprint/135457/
Finegold &amp; Soskice (1988): https://academic.oup.com/oxrep/article-abstract/4/3/21/388309?redirectedFrom=fulltext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8 OF 21
Change the incentives, not just the rhetoric
Script-only pacing at 140 words/minute: 09:15–09:54. The full speech is 3,130 spoken words; allow pauses and laughter within the 25-minute slot. Rehearsal guide, not measured delivery.
EXACT SCRIPT FOR THIS SLIDE
Skills Group identifies a particularly revealing example: funding arrangements that can penalise schools when learners spend time elsewhere. We ask institutions to collaborate, then give them financial reasons to keep learners inside their own buildings.
No amount of exhortation to “work in partnership” or “invest in your workers” can resolve that contradiction.
We must therefore change these perverse incentives. But above all, we need to see skills development as a complex ecosystem that requires constant cultivation and stakeholder attention. I like the term they use in the Nordic countries: the negotiated economy.
NEXT TRANSITION
Slide 9: Reorganisation is not redistribution of power
Begin: Which brings me to the third orthodoxy: if the system disappoints, redraw the organisational chart.
EVIDENCE / DELIVERY NOTES
The financial disincentive is attributed to Skills Group’s white paper. Its proposed funding changes need costing and evaluation; fiscal neutrality is not asserted.
SLIDE SOURCES
Skills Group (2026), pp. 36–37 and 50: https://skills-group.org/wp-content/uploads/2026/05/Mutliple-Pathways-to-Success-April-2026.pdf
Bewick (2025): https://policy.bristoluniversitypress.co.uk/skills-policy-in-britain-and-the-future-of-work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9 OF 21
Reorganisation is not redistribution of power
Script-only pacing at 140 words/minute: 09:54–11:33. The full speech is 3,130 spoken words; allow pauses and laughter within the 25-minute slot. Rehearsal guide, not measured delivery.
EXACT SCRIPT FOR THIS SLIDE
Which brings me to the third orthodoxy: if the system disappoints, redraw the organisational chart.
Emma Norris and Robert Adam of the Institute for Government captured Britain’s habit of abolishing and recreating skills organisations “as a proxy for demonstrating progress”. I recognise that habit rather well. I have spent enough of my own career inside these arrangements to know that another new agency is not necessarily a new beginning.
My book and doctoral research aim to describe the underlying pattern, or modus operandi, of this behaviour in Whitehall, which I call Bureaucratic Market Centralisation. Governments promise employer leadership and local choice while retaining decisive control over funding, standards and approvals. Providers compete; the centre sets the terms. Ministers devolve risk while centralising control.
This is not simply an unfortunate administrative muddle. It is a way of governing in which some interests carry more weight than others. Business influence is not matched by equivalent power for workers, learners and their communities. Market fragmentation and central control can exacerbate each other's failings, reinforcing the low-skill equilibrium.
That is why my argument belongs within critical political economy. We have to ask whose interests the system serves, who controls its resources, and who bears the consequences when it fails.
Changing the agency’s name without altering those relationships is unlikely to change the outcome. And the technological changes now approaching make that failure even more consequential.
NEXT TRANSITION
Slide 10: AI: an outcome to shape, not a fate to accept
Begin: In my writings, I distinguish between the Dystopians, the Utopians and the Rational Optimists. The Dystopians foresee displacement and concentrated power; the Utopians promise abundance and release from drudgery. I place myself among the Rational Optimists, not because everything will work out, but because the outcome is still ours to shape.
EVIDENCE / DELIVERY NOTES
BMC is the author’s interpretive account of British skills governance, not a finding that all countries have the same state form. National standards and safeguards are not rejected.
SLIDE SOURCES
Bewick (2025), chapters 11–12: https://policy.bristoluniversitypress.co.uk/skills-policy-in-britain-and-the-future-of-work</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10 OF 21
AI: an outcome to shape, not a fate to accept
Script-only pacing at 140 words/minute: 11:33–12:12. The full speech is 3,130 spoken words; allow pauses and laughter within the 25-minute slot. Rehearsal guide, not measured delivery.
EXACT SCRIPT FOR THIS SLIDE
In my writings, I distinguish between the Dystopians, the Utopians and the Rational Optimists. The Dystopians foresee displacement and concentrated power; the Utopians promise abundance and release from drudgery. I place myself among the Rational Optimists, not because everything will work out, but because the outcome is still ours to shape.
The International Labour Organisation estimates that one in four workers has some occupational exposure to generative AI, with transformation more likely than wholesale replacement. Exposure is not an automatic redundancy notice. Nor is it a guarantee of better work.
NEXT TRANSITION
Slide 11: The New Artisans: recover a more complete job
Begin: If we get ownership, investment and regulation right, this revolution could enable the renaissance of what I call the “New Artisans”. A skilled person might use AI to research, design, prototype and deliver work previously dispersed across several specialists.
EVIDENCE / DELIVERY NOTES
Global occupational exposure estimate, not a forecast of redundancies. Book categories are utopians, technology pessimists and rational optimists; Dystopians is the spoken shorthand.
SLIDE SOURCES
Bewick (2025), chapter 12: https://policy.bristoluniversitypress.co.uk/skills-policy-in-britain-and-the-future-of-work
ILO (2025): https://www.ilo.org/publications/generative-ai-and-jobs-refined-global-index-occupational-exposure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11 OF 21
The New Artisans: recover a more complete job
Script-only pacing at 140 words/minute: 12:12–13:16. The full speech is 3,130 spoken words; allow pauses and laughter within the 25-minute slot. Rehearsal guide, not measured delivery.
EXACT SCRIPT FOR THIS SLIDE
If we get ownership, investment and regulation right, this revolution could enable the renaissance of what I call the “New Artisans”. A skilled person might use AI to research, design, prototype and deliver work previously dispersed across several specialists.
To an extent, that turns Adam Smith’s familiar argument that increasing specialisation is the path to higher productivity on its head. Smith himself understood the damage that narrow, repetitive work could do to human judgement. The opportunity now is to recover a more complete job, not to dispense with human expertise.
But who gets that opportunity? A worker with time, tools and discretion may gain independence. Somebody subjected to tighter monitoring and automated instructions may lose it.
Rational optimism therefore requires the right institutional choices, because we may not be prepared to leave the Good Society to Silicon Valley or to Elon Musk and his merry band of Tech Bros.
NEXT TRANSITION
Slide 12: From human capital to human capability
Begin: The starting point is a different understanding of the person. We need to challenge the old idea that skills are merely a commodity to be leased in the labour market. Amartya Sen distinguishes human capital from human capability: education contributes not only to production but also to our freedom to lead lives we value. A human being is not simply hardware awaiting a software upgrade.
EVIDENCE / DELIVERY NOTES
The New Artisans is the speaker’s conditional formulation. The partial reversal of specialisation is not a prediction of universal occupational reintegration. Smith recognised both productivity benefits and human costs of specialised work.
SLIDE SOURCES
Author’s New Artisans argument; Bewick (2025): https://policy.bristoluniversitypress.co.uk/skills-policy-in-britain-and-the-future-of-work
Smith on education and repetitive work: https://www.cambridge.org/core/journals/journal-of-the-history-of-economic-thought/article/adam-smith-on-public-provision-of-education/AC160150DF0B7907F43D332F2D7EB9CF</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12 OF 21
From human capital to human capability
Script-only pacing at 140 words/minute: 13:16–13:44. The full speech is 3,130 spoken words; allow pauses and laughter within the 25-minute slot. Rehearsal guide, not measured delivery.
EXACT SCRIPT FOR THIS SLIDE
The starting point is a different understanding of the person. We need to challenge the old idea that skills are merely a commodity to be leased in the labour market. Amartya Sen distinguishes human capital from human capability: education contributes not only to production but also to our freedom to lead lives we value. A human being is not simply hardware awaiting a software upgrade.
NEXT TRANSITION
Slide 13: Triple decentralisation: three interdependent strands
Begin: My proposed blueprint connects learning, productive work and fair rewards through what I call triple decentralisation: institutional, fiscal and democratic. These are three interdependent strands, not three reforms from which governments can select the least troublesome.
EVIDENCE / DELIVERY NOTES
The closing sentence is a paraphrase of Sen, not a direct quotation. Capability broadens rather than simply negates the human-capital perspective. Demand-side recommendations are the author’s policy proposals.
SLIDE SOURCES
Sen (1997): https://www.staff.ncl.ac.uk/david.harvey/AEF806/Sen1997.pdf
Lloyd &amp; Payne (2016): https://www.cardiff.ac.uk/news/view/516629-professor-examines-age-of-over-qualification-in-new-book
Bewick (2025): https://policy.bristoluniversitypress.co.uk/skills-policy-in-britain-and-the-future-of-work</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13 OF 21
Triple decentralisation: three interdependent strands
Script-only pacing at 140 words/minute: 13:44–15:22. The full speech is 3,130 spoken words; allow pauses and laughter within the 25-minute slot. Rehearsal guide, not measured delivery.
EXACT SCRIPT FOR THIS SLIDE
My proposed blueprint connects learning, productive work and fair rewards through what I call triple decentralisation: institutional, fiscal and democratic. These are three interdependent strands, not three reforms from which governments can select the least troublesome.
Institutional decentralisation means stable sectoral and regional bodies with statutory powers to coordinate provision, investment and occupational development. Employers, educators and workers should make decisions together.
Fiscal decentralisation gives them the means: pooled employer contributions and public investment, with portable learning entitlements. Responsibility without money is not empowerment.
Democratic decentralisation means that workers, unions, learners and communities share decision-making power over skills and workforce development. Being invited to comment on a decision already taken is not co-ownership; it’s the worst kind of performative politics. These arrangements must enable people to act collectively, rather than assume that everyone arrives at the table with equal influence.
This does not absolve the national state. Government can and must guarantee minimum rights, quality, portability and redistribution. Otherwise, poorer places merely acquire the freedom to manage their own disadvantage. What we colloquially call in the UK a “postcode lottery”.
Nor is this only about governing training differently. Public procurement, wage-setting and investment policy must make competing through quality goods and services more attractive than competing through low pay.
A high-skills economy worthy of the name improves work in care, retail and hospitality, not just in its graduate professions.
NEXT TRANSITION
Slide 14: A right to learn needs four things
Begin: The purpose is a universal, usable right to lifelong learning. The ILO called for a universal entitlement in 2019; the challenge is to give that ambition practical force.
EVIDENCE / DELIVERY NOTES
Precise terminology follows the corrected doctoral thesis, section 5.3: institutional, fiscal and democratic decentralisation. Book chapter 12 operationalises sectoral coordination, individual learning accounts and meaningful local devolution (pp.245–249). Sectors, places and people are sites of agency, not an alternative definition of the three dimensions. “Triple helix” here means interdependence, not the separate university–industry–government innovation model.
SLIDE SOURCES
Bewick (2025), chapter 12: https://policy.bristoluniversitypress.co.uk/skills-policy-in-britain-and-the-future-of-work</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14 OF 21
A right to learn needs four things
Script-only pacing at 140 words/minute: 15:22–16:13. The full speech is 3,130 spoken words; allow pauses and laughter within the 25-minute slot. Rehearsal guide, not measured delivery.
EXACT SCRIPT FOR THIS SLIDE
The purpose is a universal, usable right to lifelong learning. The ILO called for a universal entitlement in 2019; the challenge is to give that ambition practical force.
We need protected time to learn, including paid leave. We need money for learning and, where necessary, income during retraining. We need recognition of what people already know. And we need support: independent guidance, workplace learning representatives and help with caring responsibilities.
The people furthest from learning do not need another online portal. They need a person, a coach or a mentor, to help them find a way through. That’s why I’m so pleased that my old boss, John Healey, recently announced the restoration of the highly successful Union Learning Fund (ULF).
NEXT TRANSITION
Slide 15: New tools need changes in practice
Begin: There are other useful developments internationally. Recent OECD research, including work with Singapore’s Institute for Adult Learning, examines skills-first approaches, recognition of prior learning and micro-credentials. These can open doors, provided employers change how they recruit and reward people, rather than merely changing the wording of job advertisements.
EVIDENCE / DELIVERY NOTES
The four-part articulation is the author’s policy framework, developed in the September 2026 University of Law speech. Do not imply the ILO Convention already gives every person an enforceable domestic right, or that New Zealand ratification has been established. Coverage proposed includes unemployed adults, carers and self-employed people.
SLIDE SOURCES
ILO (2019): https://www.ilo.org/resource/statement/future-work-social-justice-ilo-its-second-century
ILO Convention 140 (1974): https://normlex.ilo.org/dyn/nrmlx_en/f?p=NORMLEXPUB:12100:0::NO::P12100_INSTRUMENT_ID:312285
Author’s rights-based framework: https://policy.bristoluniversitypress.co.uk/skills-policy-in-britain-and-the-future-of-work
ULF announcement (28 Sept 2026): https://www.gov.uk/government/news/chancellor-backs-young-people-into-work-by-supporting-jobs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15 OF 21
New tools need changes in practice
Script-only pacing at 140 words/minute: 16:13–16:48. The full speech is 3,130 spoken words; allow pauses and laughter within the 25-minute slot. Rehearsal guide, not measured delivery.
EXACT SCRIPT FOR THIS SLIDE
There are other useful developments internationally. Recent OECD research, including work with Singapore’s Institute for Adult Learning, examines skills-first approaches, recognition of prior learning and micro-credentials. These can open doors, provided employers change how they recruit and reward people, rather than merely changing the wording of job advertisements.
Singapore’s income support for eligible mid-career learners also recognises something obvious yet too often overlooked: paying a course fee does not cover household bills. That’s why they provide maintenance support alongside subsidised fee remission.
NEXT TRANSITION
Slide 16: Make the entitlement portable, funded and enforceable
Begin: I propose a collective workforce investment fund, financed by employers and the state, with national redistribution and sectoral and regional allocation. Firms that train should not bear the cost while competitors simply poach their workers.
EVIDENCE / DELIVERY NOTES
Skills-first methodological work is not a causal evaluation. Singapore eligibility, course, attendance and duration rules apply; not universal income support. Do not read the slide as proof that a different credential alone changes employer behaviour.
SLIDE SOURCES
OECD (2025): https://www.oecd.org/en/publications/empowering-the-workforce-in-the-context-of-a-skills-first-approach_345b6528-en.html
OECD / SUSS-IAL (2025): https://www.ial.edu.sg/getmedia/55623016-4dbe-4c5b-93c6-4ed2842890bc/OECD-SUSS-IAL-(2025)-Skills-First-Readiness-and-Adoption-Index-Methodological-Note.pdf
SkillsFuture Singapore: https://www.myskillsfuture.gov.sg/content/portal/en/career-resources/career-resources/education-career-personal-development/SkillsFuture-Mid-Career-Training-Allowance.html</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16 OF 21
Make the entitlement portable, funded and enforceable
Script-only pacing at 140 words/minute: 16:48–17:24. The full speech is 3,130 spoken words; allow pauses and laughter within the 25-minute slot. Rehearsal guide, not measured delivery.
EXACT SCRIPT FOR THIS SLIDE
I propose a collective workforce investment fund, financed by employers and the state, with national redistribution and sectoral and regional allocation. Firms that train should not bear the cost while competitors simply poach their workers.
This is not an unlimited promise of free courses. It is a defined statutory entitlement, a funding obligation and a remedy when access is wrongly refused. It must include unemployed people, carers and the self-employed. A right that stops at a firm's payroll department is not universal.
NEXT TRANSITION
Slide 17: Better technology must mean better care and pay
Begin: Imagine a forty-five-year-old care worker. An ageing society needs more care, but the tasks within that job will change.
EVIDENCE / DELIVERY NOTES
Funding rates and minimum entitlements require country-specific costing and agreement. Singapore illustration: eligible citizens aged 40+, selected full-time long-form courses, prior-income and attendance conditions; 50% of average prior income, S$300 minimum / S$3,000 maximum monthly, up to 24 months lifetime. This is not a universal model or a recommendation to import it wholesale.
SLIDE SOURCES
Author’s proposal, building on Bewick (2025): https://policy.bristoluniversitypress.co.uk/skills-policy-in-britain-and-the-future-of-work
Design lesson: SkillsFuture Singapore (2026): https://www.myskillsfuture.gov.sg/content/portal/en/career-resources/career-resources/education-career-personal-development/SkillsFuture-Mid-Career-Training-Allowance.html</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17 OF 21
Better technology must mean better care and pay
Script-only pacing at 140 words/minute: 17:24–18:30. The full speech is 3,130 spoken words; allow pauses and laughter within the 25-minute slot. Rehearsal guide, not measured delivery.
EXACT SCRIPT FOR THIS SLIDE
Imagine a forty-five-year-old care worker. An ageing society needs more care, but the tasks within that job will change.
Picture care workers alongside robotic assistants, perhaps humanoid robots, while wearables monitor patients’ vital signs twenty-four seven. These technologies are at different stages of development; this is a direction of travel, not a claim that tomorrow’s care home is already here.
Empathy does not become redundant. But workers need to interpret alerts, recognise errors, protect privacy, and work safely with machines.
The old approach offers a course and counts completions. My proposed settlement provides paid learning time, recognises prior experience, and gives the worker a voice in redesigning the job.
And if technology saves public money or increases care-home profits, our too often undervalued care workers should share those gains through higher wages. That requires wage agreements linked to higher productivity and commissioning arrangements that reward good employment, rather than another act of faith in trickle-down economics.
NEXT TRANSITION
Slide 18: Augmentation is not the whole story
Begin: We must also face displacement. I expect robotaxis eventually to displace the human taxi driver, as we know that occupation, much as motor vehicles displaced the horse and carriage. The timing will depend on safety, economics and regulation.
EVIDENCE / DELIVERY NOTES
Hypothetical vignette, not a claim that humanoid robots or continuous monitoring are universal. Reviews describe emerging applications, early studies and technical limitations. Monitoring depends on validated devices, consent, privacy, human oversight and safe escalation. Productivity and fiscal savings are conditional, not assumed proven. Pay-sharing requires explicit wage-setting and commissioning arrangements; a course alone cannot deliver it.
SLIDE SOURCES
Author’s scenario: https://policy.bristoluniversitypress.co.uk/skills-policy-in-britain-and-the-future-of-work
Humanoid care review (2025): https://pmc.ncbi.nlm.nih.gov/articles/PMC12085258/
Robotics / monitoring review (2023): https://pmc.ncbi.nlm.nih.gov/articles/PMC10720664/</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18 OF 21
Augmentation is not the whole story
Script-only pacing at 140 words/minute: 18:30–19:06. The full speech is 3,130 spoken words; allow pauses and laughter within the 25-minute slot. Rehearsal guide, not measured delivery.
EXACT SCRIPT FOR THIS SLIDE
We must also face displacement. I expect robotaxis eventually to displace the human taxi driver, as we know that occupation, much as motor vehicles displaced the horse and carriage. The timing will depend on safety, economics and regulation.
For those workers, skills policy must support movement into new occupations, with income during the transition. Telling somebody that technology will create jobs somewhere else is not a transition policy. It’s an abdication of responsibility to use skills policy to manage a just transition.
NEXT TRANSITION
Slide 19: Old orthodoxies → new solutions
Begin: This connects directly to the interesting paper by Skills Group that I read on the plane here and referenced earlier. For Zoe, the challenge is to combine learning across institutions without losing options. For our care worker, the challenge is to combine learning and earning without losing income. Both need institutions that enable a pathway, not merely describe one.
EVIDENCE / DELIVERY NOTES
The expectation that robotaxis ultimately displace the human taxi driver is the author’s forecast, not an established fact or a quantified claim from BCG. Avoid an unconditional timetable.
SLIDE SOURCES
Author’s expectation; BCG deployment analysis: https://www.bcg.com/publications/2026/here-at-last-the-evolution-of-the-robotaxi
Care robotics review (2025): https://pmc.ncbi.nlm.nih.gov/articles/PMC12085258/</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19 OF 21
Old orthodoxies → new solutions
Script-only pacing at 140 words/minute: 19:06–19:31. The full speech is 3,130 spoken words; allow pauses and laughter within the 25-minute slot. Rehearsal guide, not measured delivery.
EXACT SCRIPT FOR THIS SLIDE
This connects directly to the interesting paper by Skills Group that I read on the plane here and referenced earlier. For Zoe, the challenge is to combine learning across institutions without losing options. For our care worker, the challenge is to combine learning and earning without losing income. Both need institutions that enable a pathway, not merely describe one.
NEXT TRANSITION
Slide 20: A blueprint to test, not a model to import
Begin: The report rightly argues for pathways to be designed with Māori, iwi and Pacific communities, rather than presented to them afterwards. It also warns against creating qualifications first and attaching pathways later. Those principles deserve to shape lifelong learning, not just school reform.
EVIDENCE / DELIVERY NOTES
Native editable infographic. Brief visual recap only; do not add a new mini-speech. The new settlement is organised around institutional, fiscal and democratic decentralisation, with national guarantees and redistribution.
SLIDE SOURCES
Author’s synthesis: Bewick (2025) and doctoral research (2026): https://policy.bristoluniversitypress.co.uk/skills-policy-in-britain-and-the-future-of-work</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20 OF 21
A blueprint to test, not a model to import
Script-only pacing at 140 words/minute: 19:31–20:46. The full speech is 3,130 spoken words; allow pauses and laughter within the 25-minute slot. Rehearsal guide, not measured delivery.
EXACT SCRIPT FOR THIS SLIDE
The report rightly argues for pathways to be designed with Māori, iwi and Pacific communities, rather than presented to them afterwards. It also warns against creating qualifications first and attaching pathways later. Those principles deserve to shape lifelong learning, not just school reform.
I offer my blueprint in that spirit, not as a comprehensive model for New Zealand to import.
Let us test it in selected sectors and places. Give partnerships real authority and resources; establish rights and safeguards; and evaluate whether people previously excluded participate, whether investment is genuinely additional, whether skills are fully utilised in the workplace, and whether pay and working lives improve.
Test costs as rigorously as benefits. Of course, guard against employer or provider capture, emerging local inequalities, and new layers of bureaucracy. My own proposals must face the same scrutiny I apply to existing skills policy.
Above all, researchers must be free to report failure. Evaluation commissioned only to confirm success is government propaganda with a methodology section. I have encountered rather too much of that over the years.
NEXT TRANSITION
Slide 21: 2043: still learning, still questioning
Begin: Let me finish by looking ahead to 2043. I will be seventy-two. I hope still to be learning and, health permitting, still provoking the skills establishment. Whether that secures another invitation is, of course, in your hands.
EVIDENCE / DELIVERY NOTES
Not an imported institutional template. Establish baselines and credible comparisons; test costs as rigorously as benefits; examine additionality and distribution, not only completions. Guard against employer/provider capture, local inequality and bureaucracy. Co-design is not a substitute for New Zealand’s legal and Treaty obligations.
SLIDE SOURCES
Skills Group (2026), pp. 40–42 and 52: https://skills-group.org/wp-content/uploads/2026/05/Mutliple-Pathways-to-Success-April-2026.pdf
Author’s evaluation framework: https://policy.bristoluniversitypress.co.uk/skills-policy-in-britain-and-the-future-of-work</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ALIGNED FINAL DRAFT | SLIDE 21 OF 21
2043: still learning, still questioning
Script-only pacing at 140 words/minute: 20:46–22:21. The full speech is 3,130 spoken words; allow pauses and laughter within the 25-minute slot. Rehearsal guide, not measured delivery.
EXACT SCRIPT FOR THIS SLIDE
Let me finish by looking ahead to 2043. I will be seventy-two. I hope still to be learning and, health permitting, still provoking the skills establishment. Whether that secures another invitation is, of course, in your hands.
We cannot predict exactly what work will look like then. But we can decide whether people will face change alone, or with institutions and rights they can rely on.
In Book VII of Plato’s Republic, Socrates presents education as turning the mind toward understanding. The Socratic tradition asks us to discover and challenge what we take to be true through dialogue, rather than simply accepting the authority of the person speaking.
That includes the person speaking to you now. I am here to open a debate, not close one down.
In the book dedication to my three children, I wrote: “The point of education is to acquire a love of learning.” If I am lucky enough to have grandchildren by 2043, I will say the same to them.
Ultimately, human flourishing means being empowered by learning, not simply obliged to keep up in a commodity labour market. It means having the opportunity to become more fully the person we may aspire to be.
I believe each of us in this room has a moral and generational responsibility to make such a learning society possible.
Thank you.
NEXT TRANSITION
End of speech. Thank you.
EVIDENCE / DELIVERY NOTES
Pause at the personal look forward to2043 and before the closing thank you. Socratic dialogue is an invitation to test this argument, not an endorsement of every feature of Plato’s ideal state.
SLIDE SOURCES
Bewick (2025), dedication: https://policy.bristoluniversitypress.co.uk/skills-policy-in-britain-and-the-future-of-work
Plato, Republic VII,518b–d and534: https://web.lemoyne.edu/courseinformation/Magee/PHL101/Plato%20%20Republic%20%20Book%20VII.pdf</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om.bewick@theskillsagenda.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mailto:tom.bewick@theskillsagenda.com" TargetMode="External"/><Relationship Id="rId3" Type="http://schemas.openxmlformats.org/officeDocument/2006/relationships/hyperlink" Target="https://www.itu.int/ITU-D/ict/publications/idi/material/2010/MIS_2010_without_annex_4-e.pdf" TargetMode="External"/><Relationship Id="rId7" Type="http://schemas.openxmlformats.org/officeDocument/2006/relationships/hyperlink" Target="https://help.openai.com/en/articles/6825453-chatgpt-release-note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openai.com/index/chatgpt/" TargetMode="External"/><Relationship Id="rId5" Type="http://schemas.openxmlformats.org/officeDocument/2006/relationships/hyperlink" Target="https://www.ilo.org/resource/news/ilo-uncertain-and-uneven-recovery-expected-following-unprecedented-labour" TargetMode="External"/><Relationship Id="rId4" Type="http://schemas.openxmlformats.org/officeDocument/2006/relationships/hyperlink" Target="https://www.itu.int/en/mediacentre/Pages/PR-2025-11-17-Facts-and-Figures.aspx"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skills-group.org/wp-content/uploads/2026/05/Mutliple-Pathways-to-Success-April-2026.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mailto:tom.bewick@theskillsagenda.co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nber.org/books-and-chapters/human-capital-theoretical-and-empirical-analysis-special-reference-education-first-edition"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mailto:tom.bewick@theskillsagenda.com" TargetMode="External"/><Relationship Id="rId5" Type="http://schemas.openxmlformats.org/officeDocument/2006/relationships/hyperlink" Target="https://scholar.harvard.edu/files/lkatz/files/agk_rbet_aeapp_2020_final.pdf" TargetMode="External"/><Relationship Id="rId4" Type="http://schemas.openxmlformats.org/officeDocument/2006/relationships/hyperlink" Target="https://www.nber.org/system/files/working_papers/w12984/w12984.pdf" TargetMode="Externa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hyperlink" Target="mailto:tom.bewick@theskillsagenda.com"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www.ons.gov.uk/economy/grossdomesticproductgdp/timeseries/ihxw/qna" TargetMode="External"/><Relationship Id="rId5" Type="http://schemas.openxmlformats.org/officeDocument/2006/relationships/hyperlink" Target="https://www.oecd.org/content/dam/oecd/en/publications/reports/2025/09/education-at-a-glance-2025-country-notes_9749f4ff/united-kingdom_138c780e/c93708b1-en.pdf" TargetMode="Externa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8" Type="http://schemas.openxmlformats.org/officeDocument/2006/relationships/hyperlink" Target="mailto:tom.bewick@theskillsagenda.com" TargetMode="External"/><Relationship Id="rId3" Type="http://schemas.openxmlformats.org/officeDocument/2006/relationships/chart" Target="../charts/chart3.xml"/><Relationship Id="rId7" Type="http://schemas.openxmlformats.org/officeDocument/2006/relationships/hyperlink" Target="https://sdmx.oecd.org/public/rest/v1/data/OECD.SDD.TPS,DSD_PDB@DF_PDB,2.0/GBR+NZL.A.......?startPeriod=2009&amp;endPeriod=2025"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api.worldbank.org/v2/country/GBR;NZL/indicator/SE.TER.ENRR?date=2009:2025&amp;format=json&amp;per_page=100" TargetMode="Externa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8" Type="http://schemas.openxmlformats.org/officeDocument/2006/relationships/hyperlink" Target="https://academic.oup.com/oxrep/article-abstract/4/3/21/388309?redirectedFrom=fulltext" TargetMode="External"/><Relationship Id="rId3" Type="http://schemas.openxmlformats.org/officeDocument/2006/relationships/hyperlink" Target="https://explore-education-statistics.service.gov.uk/find-statistics/employer-skills-survey/2024" TargetMode="External"/><Relationship Id="rId7" Type="http://schemas.openxmlformats.org/officeDocument/2006/relationships/hyperlink" Target="https://orca.cardiff.ac.uk/id/eprint/135457/"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www.nber.org/papers/w6357" TargetMode="External"/><Relationship Id="rId5" Type="http://schemas.openxmlformats.org/officeDocument/2006/relationships/hyperlink" Target="https://www.cardiff.ac.uk/news/view/516629-professor-examines-age-of-over-qualification-in-new-book" TargetMode="External"/><Relationship Id="rId4" Type="http://schemas.openxmlformats.org/officeDocument/2006/relationships/hyperlink" Target="https://journals.sagepub.com/doi/10.1177/0950017010371663" TargetMode="External"/><Relationship Id="rId9" Type="http://schemas.openxmlformats.org/officeDocument/2006/relationships/hyperlink" Target="mailto:tom.bewick@theskillsagenda.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skills-group.org/wp-content/uploads/2026/05/Mutliple-Pathways-to-Success-April-2026.pdf"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mailto:tom.bewick@theskillsagenda.com" TargetMode="External"/><Relationship Id="rId4" Type="http://schemas.openxmlformats.org/officeDocument/2006/relationships/hyperlink" Target="https://policy.bristoluniversitypress.co.uk/skills-policy-in-britain-and-the-future-of-work"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olicy.bristoluniversitypress.co.uk/skills-policy-in-britain-and-the-future-of-work"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mailto:tom.bewick@theskillsagenda.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olicy.bristoluniversitypress.co.uk/skills-policy-in-britain-and-the-future-of-work"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mailto:tom.bewick@theskillsagenda.com" TargetMode="External"/><Relationship Id="rId4" Type="http://schemas.openxmlformats.org/officeDocument/2006/relationships/hyperlink" Target="https://www.ilo.org/publications/generative-ai-and-jobs-refined-global-index-occupational-exposur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olicy.bristoluniversitypress.co.uk/skills-policy-in-britain-and-the-future-of-work"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hyperlink" Target="mailto:tom.bewick@theskillsagenda.com" TargetMode="External"/><Relationship Id="rId4" Type="http://schemas.openxmlformats.org/officeDocument/2006/relationships/hyperlink" Target="https://www.cambridge.org/core/journals/journal-of-the-history-of-economic-thought/article/adam-smith-on-public-provision-of-education/AC160150DF0B7907F43D332F2D7EB9C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staff.ncl.ac.uk/david.harvey/AEF806/Sen1997.pdf"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mailto:tom.bewick@theskillsagenda.com" TargetMode="External"/><Relationship Id="rId5" Type="http://schemas.openxmlformats.org/officeDocument/2006/relationships/hyperlink" Target="https://policy.bristoluniversitypress.co.uk/skills-policy-in-britain-and-the-future-of-work" TargetMode="External"/><Relationship Id="rId4" Type="http://schemas.openxmlformats.org/officeDocument/2006/relationships/hyperlink" Target="https://www.cardiff.ac.uk/news/view/516629-professor-examines-age-of-over-qualification-in-new-book"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policy.bristoluniversitypress.co.uk/skills-policy-in-britain-and-the-future-of-work"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mailto:tom.bewick@theskillsagenda.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ilo.org/resource/statement/future-work-social-justice-ilo-its-second-century" TargetMode="External"/><Relationship Id="rId7" Type="http://schemas.openxmlformats.org/officeDocument/2006/relationships/hyperlink" Target="mailto:tom.bewick@theskillsagenda.com"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www.gov.uk/government/news/chancellor-backs-young-people-into-work-by-supporting-jobs" TargetMode="External"/><Relationship Id="rId5" Type="http://schemas.openxmlformats.org/officeDocument/2006/relationships/hyperlink" Target="https://policy.bristoluniversitypress.co.uk/skills-policy-in-britain-and-the-future-of-work" TargetMode="External"/><Relationship Id="rId4" Type="http://schemas.openxmlformats.org/officeDocument/2006/relationships/hyperlink" Target="https://normlex.ilo.org/dyn/nrmlx_en/f?p=NORMLEXPUB:12100:0::NO::P12100_INSTRUMENT_ID:312285"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oecd.org/en/publications/empowering-the-workforce-in-the-context-of-a-skills-first-approach_345b6528-en.html"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mailto:tom.bewick@theskillsagenda.com" TargetMode="External"/><Relationship Id="rId5" Type="http://schemas.openxmlformats.org/officeDocument/2006/relationships/hyperlink" Target="https://www.myskillsfuture.gov.sg/content/portal/en/career-resources/career-resources/education-career-personal-development/SkillsFuture-Mid-Career-Training-Allowance.html" TargetMode="External"/><Relationship Id="rId4" Type="http://schemas.openxmlformats.org/officeDocument/2006/relationships/hyperlink" Target="https://www.ial.edu.sg/getmedia/55623016-4dbe-4c5b-93c6-4ed2842890bc/OECD-SUSS-IAL-(2025)-Skills-First-Readiness-and-Adoption-Index-Methodological-Note.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policy.bristoluniversitypress.co.uk/skills-policy-in-britain-and-the-future-of-work"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mailto:tom.bewick@theskillsagenda.com" TargetMode="External"/><Relationship Id="rId4" Type="http://schemas.openxmlformats.org/officeDocument/2006/relationships/hyperlink" Target="https://www.myskillsfuture.gov.sg/content/portal/en/career-resources/career-resources/education-career-personal-development/SkillsFuture-Mid-Career-Training-Allowance.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policy.bristoluniversitypress.co.uk/skills-policy-in-britain-and-the-future-of-work"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hyperlink" Target="mailto:tom.bewick@theskillsagenda.com" TargetMode="External"/><Relationship Id="rId5" Type="http://schemas.openxmlformats.org/officeDocument/2006/relationships/hyperlink" Target="https://pmc.ncbi.nlm.nih.gov/articles/PMC10720664/" TargetMode="External"/><Relationship Id="rId4" Type="http://schemas.openxmlformats.org/officeDocument/2006/relationships/hyperlink" Target="https://pmc.ncbi.nlm.nih.gov/articles/PMC12085258/"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bcg.com/publications/2026/here-at-last-the-evolution-of-the-robotaxi"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mailto:tom.bewick@theskillsagenda.com" TargetMode="External"/><Relationship Id="rId4" Type="http://schemas.openxmlformats.org/officeDocument/2006/relationships/hyperlink" Target="https://pmc.ncbi.nlm.nih.gov/articles/PMC12085258/"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olicy.bristoluniversitypress.co.uk/skills-policy-in-britain-and-the-future-of-work"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mailto:tom.bewick@theskillsagenda.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skills-group.org/wp-content/uploads/2026/05/Mutliple-Pathways-to-Success-April-2026.pdf"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hyperlink" Target="mailto:tom.bewick@theskillsagenda.com" TargetMode="External"/><Relationship Id="rId4" Type="http://schemas.openxmlformats.org/officeDocument/2006/relationships/hyperlink" Target="https://policy.bristoluniversitypress.co.uk/skills-policy-in-britain-and-the-future-of-work"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policy.bristoluniversitypress.co.uk/skills-policy-in-britain-and-the-future-of-work"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hyperlink" Target="mailto:tom.bewick@theskillsagenda.com" TargetMode="External"/><Relationship Id="rId4" Type="http://schemas.openxmlformats.org/officeDocument/2006/relationships/hyperlink" Target="https://web.lemoyne.edu/courseinformation/Magee/PHL101/Plato%20%20Republic%20%20Book%20VII.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F6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C8102E"/>
          </a:solidFill>
          <a:ln/>
        </p:spPr>
        <p:txBody>
          <a:bodyPr/>
          <a:lstStyle/>
          <a:p>
            <a:endParaRPr lang="en-US"/>
          </a:p>
        </p:txBody>
      </p:sp>
      <p:sp>
        <p:nvSpPr>
          <p:cNvPr id="3" name="Shape 1"/>
          <p:cNvSpPr/>
          <p:nvPr/>
        </p:nvSpPr>
        <p:spPr>
          <a:xfrm>
            <a:off x="566928" y="694944"/>
            <a:ext cx="566928" cy="566928"/>
          </a:xfrm>
          <a:prstGeom prst="rect">
            <a:avLst/>
          </a:prstGeom>
          <a:solidFill>
            <a:srgbClr val="C8102E"/>
          </a:solidFill>
          <a:ln/>
        </p:spPr>
        <p:txBody>
          <a:bodyPr/>
          <a:lstStyle/>
          <a:p>
            <a:endParaRPr lang="en-US"/>
          </a:p>
        </p:txBody>
      </p:sp>
      <p:sp>
        <p:nvSpPr>
          <p:cNvPr id="4" name="Text 2"/>
          <p:cNvSpPr/>
          <p:nvPr/>
        </p:nvSpPr>
        <p:spPr>
          <a:xfrm>
            <a:off x="566928" y="694944"/>
            <a:ext cx="566928" cy="566928"/>
          </a:xfrm>
          <a:prstGeom prst="rect">
            <a:avLst/>
          </a:prstGeom>
          <a:noFill/>
          <a:ln/>
        </p:spPr>
        <p:txBody>
          <a:bodyPr wrap="square" lIns="0" tIns="0" rIns="0" bIns="0" rtlCol="0" anchor="ctr"/>
          <a:lstStyle/>
          <a:p>
            <a:pPr marL="0" indent="0" algn="ctr">
              <a:buNone/>
            </a:pPr>
            <a:r>
              <a:rPr lang="en-US" sz="1700" b="1" kern="0" spc="50" dirty="0">
                <a:solidFill>
                  <a:srgbClr val="FFFFFF"/>
                </a:solidFill>
                <a:latin typeface="Trebuchet MS" pitchFamily="34" charset="0"/>
                <a:ea typeface="Trebuchet MS" pitchFamily="34" charset="-122"/>
                <a:cs typeface="Trebuchet MS" pitchFamily="34" charset="-120"/>
              </a:rPr>
              <a:t>ETB</a:t>
            </a:r>
            <a:endParaRPr lang="en-US" sz="1700" dirty="0"/>
          </a:p>
        </p:txBody>
      </p:sp>
      <p:sp>
        <p:nvSpPr>
          <p:cNvPr id="5" name="Text 3"/>
          <p:cNvSpPr/>
          <p:nvPr/>
        </p:nvSpPr>
        <p:spPr>
          <a:xfrm>
            <a:off x="1243584" y="722376"/>
            <a:ext cx="2834640" cy="512064"/>
          </a:xfrm>
          <a:prstGeom prst="rect">
            <a:avLst/>
          </a:prstGeom>
          <a:noFill/>
          <a:ln/>
        </p:spPr>
        <p:txBody>
          <a:bodyPr wrap="square" lIns="0" tIns="0" rIns="0" bIns="0" rtlCol="0" anchor="ctr"/>
          <a:lstStyle/>
          <a:p>
            <a:pPr marL="0" indent="0">
              <a:lnSpc>
                <a:spcPts val="1300"/>
              </a:lnSpc>
              <a:buNone/>
            </a:pPr>
            <a:r>
              <a:rPr lang="en-US" sz="1150" b="1" kern="0" spc="120" dirty="0">
                <a:solidFill>
                  <a:srgbClr val="FFFFFF"/>
                </a:solidFill>
                <a:latin typeface="Trebuchet MS" pitchFamily="34" charset="0"/>
                <a:ea typeface="Trebuchet MS" pitchFamily="34" charset="-122"/>
                <a:cs typeface="Trebuchet MS" pitchFamily="34" charset="-120"/>
              </a:rPr>
              <a:t>ETB ASSOCIATES LTD.</a:t>
            </a:r>
            <a:endParaRPr lang="en-US" sz="1150" dirty="0"/>
          </a:p>
          <a:p>
            <a:pPr marL="0" indent="0">
              <a:lnSpc>
                <a:spcPts val="1300"/>
              </a:lnSpc>
              <a:buNone/>
            </a:pPr>
            <a:r>
              <a:rPr lang="en-US" sz="950" kern="0" spc="40" dirty="0">
                <a:solidFill>
                  <a:srgbClr val="A9B6C9"/>
                </a:solidFill>
                <a:latin typeface="Trebuchet MS" pitchFamily="34" charset="0"/>
                <a:ea typeface="Trebuchet MS" pitchFamily="34" charset="-122"/>
                <a:cs typeface="Trebuchet MS" pitchFamily="34" charset="-120"/>
              </a:rPr>
              <a:t>Skills &amp; workforce policy</a:t>
            </a:r>
            <a:endParaRPr lang="en-US" sz="1150" dirty="0"/>
          </a:p>
        </p:txBody>
      </p:sp>
      <p:sp>
        <p:nvSpPr>
          <p:cNvPr id="6" name="Text 4"/>
          <p:cNvSpPr/>
          <p:nvPr/>
        </p:nvSpPr>
        <p:spPr>
          <a:xfrm>
            <a:off x="566928" y="1700784"/>
            <a:ext cx="10424160" cy="1554480"/>
          </a:xfrm>
          <a:prstGeom prst="rect">
            <a:avLst/>
          </a:prstGeom>
          <a:noFill/>
          <a:ln/>
        </p:spPr>
        <p:txBody>
          <a:bodyPr wrap="square" lIns="0" tIns="0" rIns="0" bIns="0" rtlCol="0" anchor="t"/>
          <a:lstStyle/>
          <a:p>
            <a:pPr marL="0" indent="0">
              <a:lnSpc>
                <a:spcPts val="4140"/>
              </a:lnSpc>
              <a:buNone/>
            </a:pPr>
            <a:r>
              <a:rPr lang="en-US" sz="3600" b="1" dirty="0">
                <a:solidFill>
                  <a:srgbClr val="FFFFFF"/>
                </a:solidFill>
                <a:latin typeface="Trebuchet MS" pitchFamily="34" charset="0"/>
                <a:ea typeface="Trebuchet MS" pitchFamily="34" charset="-122"/>
                <a:cs typeface="Trebuchet MS" pitchFamily="34" charset="-120"/>
              </a:rPr>
              <a:t>Skills Policy In A Changing World:</a:t>
            </a:r>
            <a:endParaRPr lang="en-US" sz="3600" dirty="0"/>
          </a:p>
          <a:p>
            <a:pPr marL="0" indent="0">
              <a:lnSpc>
                <a:spcPts val="4140"/>
              </a:lnSpc>
              <a:buNone/>
            </a:pPr>
            <a:r>
              <a:rPr lang="en-US" sz="3600" b="1" dirty="0">
                <a:solidFill>
                  <a:srgbClr val="FFFFFF"/>
                </a:solidFill>
                <a:latin typeface="Trebuchet MS" pitchFamily="34" charset="0"/>
                <a:ea typeface="Trebuchet MS" pitchFamily="34" charset="-122"/>
                <a:cs typeface="Trebuchet MS" pitchFamily="34" charset="-120"/>
              </a:rPr>
              <a:t>Old Orthodoxies and New Solutions</a:t>
            </a:r>
            <a:endParaRPr lang="en-US" sz="3600" dirty="0"/>
          </a:p>
        </p:txBody>
      </p:sp>
      <p:sp>
        <p:nvSpPr>
          <p:cNvPr id="7" name="Shape 5"/>
          <p:cNvSpPr/>
          <p:nvPr/>
        </p:nvSpPr>
        <p:spPr>
          <a:xfrm>
            <a:off x="566928" y="3419856"/>
            <a:ext cx="1371600" cy="64008"/>
          </a:xfrm>
          <a:prstGeom prst="rect">
            <a:avLst/>
          </a:prstGeom>
          <a:solidFill>
            <a:srgbClr val="C8102E"/>
          </a:solidFill>
          <a:ln/>
        </p:spPr>
        <p:txBody>
          <a:bodyPr/>
          <a:lstStyle/>
          <a:p>
            <a:endParaRPr lang="en-US"/>
          </a:p>
        </p:txBody>
      </p:sp>
      <p:sp>
        <p:nvSpPr>
          <p:cNvPr id="8" name="Text 6"/>
          <p:cNvSpPr/>
          <p:nvPr/>
        </p:nvSpPr>
        <p:spPr>
          <a:xfrm>
            <a:off x="566928" y="3712464"/>
            <a:ext cx="9052560" cy="658368"/>
          </a:xfrm>
          <a:prstGeom prst="rect">
            <a:avLst/>
          </a:prstGeom>
          <a:noFill/>
          <a:ln/>
        </p:spPr>
        <p:txBody>
          <a:bodyPr wrap="square" lIns="0" tIns="0" rIns="0" bIns="0" rtlCol="0" anchor="ctr"/>
          <a:lstStyle/>
          <a:p>
            <a:pPr marL="0" indent="0">
              <a:lnSpc>
                <a:spcPts val="2200"/>
              </a:lnSpc>
              <a:buNone/>
            </a:pPr>
            <a:r>
              <a:rPr lang="en-US" sz="1500" dirty="0">
                <a:solidFill>
                  <a:srgbClr val="C7D3E4"/>
                </a:solidFill>
                <a:latin typeface="Calibri" pitchFamily="34" charset="0"/>
                <a:ea typeface="Calibri" pitchFamily="34" charset="-122"/>
                <a:cs typeface="Calibri" pitchFamily="34" charset="-120"/>
              </a:rPr>
              <a:t>From qualifications and broken markets to inclusive institutions and a right to lifelong learning</a:t>
            </a:r>
            <a:endParaRPr lang="en-US" sz="1500" dirty="0"/>
          </a:p>
        </p:txBody>
      </p:sp>
      <p:sp>
        <p:nvSpPr>
          <p:cNvPr id="9" name="Text 7"/>
          <p:cNvSpPr/>
          <p:nvPr/>
        </p:nvSpPr>
        <p:spPr>
          <a:xfrm>
            <a:off x="566928" y="4590288"/>
            <a:ext cx="6766560" cy="1060704"/>
          </a:xfrm>
          <a:prstGeom prst="rect">
            <a:avLst/>
          </a:prstGeom>
          <a:noFill/>
          <a:ln/>
        </p:spPr>
        <p:txBody>
          <a:bodyPr wrap="square" lIns="0" tIns="0" rIns="0" bIns="0" rtlCol="0" anchor="t"/>
          <a:lstStyle/>
          <a:p>
            <a:pPr marL="0" indent="0">
              <a:lnSpc>
                <a:spcPts val="1600"/>
              </a:lnSpc>
              <a:buNone/>
            </a:pPr>
            <a:r>
              <a:rPr lang="en-US" sz="1500" b="1" dirty="0">
                <a:solidFill>
                  <a:srgbClr val="C7D3E4"/>
                </a:solidFill>
                <a:latin typeface="Calibri" pitchFamily="34" charset="0"/>
                <a:ea typeface="Calibri" pitchFamily="34" charset="-122"/>
                <a:cs typeface="Calibri" pitchFamily="34" charset="-120"/>
              </a:rPr>
              <a:t>Dr Tom Bewick</a:t>
            </a:r>
            <a:endParaRPr lang="en-US" sz="1500" b="1" dirty="0"/>
          </a:p>
          <a:p>
            <a:pPr marL="0" indent="0">
              <a:lnSpc>
                <a:spcPts val="1600"/>
              </a:lnSpc>
              <a:buNone/>
            </a:pPr>
            <a:r>
              <a:rPr lang="en-US" sz="1500" dirty="0">
                <a:solidFill>
                  <a:srgbClr val="C7D3E4"/>
                </a:solidFill>
                <a:latin typeface="Calibri" pitchFamily="34" charset="0"/>
                <a:ea typeface="Calibri" pitchFamily="34" charset="-122"/>
                <a:cs typeface="Calibri" pitchFamily="34" charset="-120"/>
              </a:rPr>
              <a:t>ETB Associates Ltd. / The Skills Agenda </a:t>
            </a:r>
          </a:p>
          <a:p>
            <a:pPr marL="0" indent="0">
              <a:lnSpc>
                <a:spcPts val="1600"/>
              </a:lnSpc>
              <a:buNone/>
            </a:pPr>
            <a:r>
              <a:rPr lang="en-US" sz="1500" dirty="0" err="1">
                <a:solidFill>
                  <a:srgbClr val="C7D3E4"/>
                </a:solidFill>
                <a:latin typeface="Calibri" pitchFamily="34" charset="0"/>
                <a:cs typeface="Calibri" pitchFamily="34" charset="-120"/>
              </a:rPr>
              <a:t>tom.bewick@etb-associates.com</a:t>
            </a:r>
            <a:endParaRPr lang="en-US" sz="1500" dirty="0"/>
          </a:p>
          <a:p>
            <a:pPr marL="0" indent="0">
              <a:lnSpc>
                <a:spcPts val="1600"/>
              </a:lnSpc>
              <a:buNone/>
            </a:pPr>
            <a:r>
              <a:rPr lang="en-US" sz="1500" dirty="0">
                <a:solidFill>
                  <a:srgbClr val="C7D3E4"/>
                </a:solidFill>
                <a:latin typeface="Calibri" pitchFamily="34" charset="0"/>
                <a:ea typeface="Calibri" pitchFamily="34" charset="-122"/>
                <a:cs typeface="Calibri" pitchFamily="34" charset="-120"/>
              </a:rPr>
              <a:t>International keynote</a:t>
            </a:r>
            <a:endParaRPr lang="en-US" sz="1500" dirty="0"/>
          </a:p>
        </p:txBody>
      </p:sp>
      <p:sp>
        <p:nvSpPr>
          <p:cNvPr id="10" name="Shape 8"/>
          <p:cNvSpPr/>
          <p:nvPr/>
        </p:nvSpPr>
        <p:spPr>
          <a:xfrm>
            <a:off x="7589520" y="4590288"/>
            <a:ext cx="4035247" cy="1060704"/>
          </a:xfrm>
          <a:prstGeom prst="rect">
            <a:avLst/>
          </a:prstGeom>
          <a:solidFill>
            <a:srgbClr val="001E45"/>
          </a:solidFill>
          <a:ln/>
        </p:spPr>
        <p:txBody>
          <a:bodyPr/>
          <a:lstStyle/>
          <a:p>
            <a:endParaRPr lang="en-US"/>
          </a:p>
        </p:txBody>
      </p:sp>
      <p:sp>
        <p:nvSpPr>
          <p:cNvPr id="11" name="Shape 9"/>
          <p:cNvSpPr/>
          <p:nvPr/>
        </p:nvSpPr>
        <p:spPr>
          <a:xfrm>
            <a:off x="7589520" y="4590288"/>
            <a:ext cx="68580" cy="1060704"/>
          </a:xfrm>
          <a:prstGeom prst="rect">
            <a:avLst/>
          </a:prstGeom>
          <a:solidFill>
            <a:srgbClr val="C8102E"/>
          </a:solidFill>
          <a:ln/>
        </p:spPr>
        <p:txBody>
          <a:bodyPr/>
          <a:lstStyle/>
          <a:p>
            <a:endParaRPr lang="en-US"/>
          </a:p>
        </p:txBody>
      </p:sp>
      <p:sp>
        <p:nvSpPr>
          <p:cNvPr id="12" name="Text 10"/>
          <p:cNvSpPr/>
          <p:nvPr/>
        </p:nvSpPr>
        <p:spPr>
          <a:xfrm>
            <a:off x="7845552" y="4590288"/>
            <a:ext cx="3474720" cy="1060704"/>
          </a:xfrm>
          <a:prstGeom prst="rect">
            <a:avLst/>
          </a:prstGeom>
          <a:noFill/>
          <a:ln/>
        </p:spPr>
        <p:txBody>
          <a:bodyPr wrap="square" lIns="0" tIns="0" rIns="0" bIns="0" rtlCol="0" anchor="ctr"/>
          <a:lstStyle/>
          <a:p>
            <a:pPr marL="0" indent="0">
              <a:lnSpc>
                <a:spcPts val="1900"/>
              </a:lnSpc>
              <a:buNone/>
            </a:pPr>
            <a:r>
              <a:rPr lang="en-US" sz="1000" b="1" kern="0" spc="140" dirty="0">
                <a:solidFill>
                  <a:srgbClr val="FF8A99"/>
                </a:solidFill>
                <a:latin typeface="Trebuchet MS" pitchFamily="34" charset="0"/>
                <a:ea typeface="Trebuchet MS" pitchFamily="34" charset="-122"/>
                <a:cs typeface="Trebuchet MS" pitchFamily="34" charset="-120"/>
              </a:rPr>
              <a:t>NZVET RESEARCH FORUM</a:t>
            </a:r>
            <a:endParaRPr lang="en-US" sz="1000" dirty="0"/>
          </a:p>
          <a:p>
            <a:pPr marL="0" indent="0">
              <a:lnSpc>
                <a:spcPts val="1900"/>
              </a:lnSpc>
              <a:buNone/>
            </a:pPr>
            <a:r>
              <a:rPr lang="en-US" sz="1200" dirty="0">
                <a:solidFill>
                  <a:srgbClr val="A9B6C9"/>
                </a:solidFill>
                <a:latin typeface="Trebuchet MS" pitchFamily="34" charset="0"/>
                <a:ea typeface="Trebuchet MS" pitchFamily="34" charset="-122"/>
                <a:cs typeface="Trebuchet MS" pitchFamily="34" charset="-120"/>
              </a:rPr>
              <a:t>Building Bridges · Wellington, New Zealand</a:t>
            </a:r>
            <a:endParaRPr lang="en-US" sz="1000" dirty="0"/>
          </a:p>
          <a:p>
            <a:pPr marL="0" indent="0">
              <a:lnSpc>
                <a:spcPts val="1900"/>
              </a:lnSpc>
              <a:buNone/>
            </a:pPr>
            <a:r>
              <a:rPr lang="en-US" sz="1500" b="1" dirty="0">
                <a:solidFill>
                  <a:srgbClr val="FFFFFF"/>
                </a:solidFill>
                <a:latin typeface="Trebuchet MS" pitchFamily="34" charset="0"/>
                <a:ea typeface="Trebuchet MS" pitchFamily="34" charset="-122"/>
                <a:cs typeface="Trebuchet MS" pitchFamily="34" charset="-120"/>
              </a:rPr>
              <a:t>12 October 2026</a:t>
            </a:r>
            <a:endParaRPr lang="en-US" sz="1000" dirty="0"/>
          </a:p>
        </p:txBody>
      </p:sp>
      <p:sp>
        <p:nvSpPr>
          <p:cNvPr id="14" name="Shape 12"/>
          <p:cNvSpPr/>
          <p:nvPr/>
        </p:nvSpPr>
        <p:spPr>
          <a:xfrm>
            <a:off x="566928" y="6437376"/>
            <a:ext cx="11057839" cy="0"/>
          </a:xfrm>
          <a:prstGeom prst="line">
            <a:avLst/>
          </a:prstGeom>
          <a:noFill/>
          <a:ln w="9525">
            <a:solidFill>
              <a:srgbClr val="1B3A63"/>
            </a:solidFill>
            <a:prstDash val="solid"/>
          </a:ln>
        </p:spPr>
        <p:txBody>
          <a:bodyPr/>
          <a:lstStyle/>
          <a:p>
            <a:endParaRPr lang="en-US"/>
          </a:p>
        </p:txBody>
      </p:sp>
      <p:sp>
        <p:nvSpPr>
          <p:cNvPr id="15" name="Text 13"/>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C7D3E4"/>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6" name="Text 14"/>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C7D3E4"/>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tom.bewick@theskillsagenda.com</a:t>
            </a:r>
            <a:endParaRPr lang="en-US" sz="950" dirty="0"/>
          </a:p>
        </p:txBody>
      </p:sp>
      <p:sp>
        <p:nvSpPr>
          <p:cNvPr id="17" name="Text 15"/>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FF8A99"/>
                </a:solidFill>
                <a:latin typeface="Trebuchet MS" pitchFamily="34" charset="0"/>
                <a:ea typeface="Trebuchet MS" pitchFamily="34" charset="-122"/>
                <a:cs typeface="Trebuchet MS" pitchFamily="34" charset="-120"/>
              </a:rPr>
              <a:t>1</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2009 → 2026</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Seventeen years. A different world.</a:t>
            </a:r>
            <a:endParaRPr lang="en-US" sz="2600" dirty="0"/>
          </a:p>
        </p:txBody>
      </p:sp>
      <p:sp>
        <p:nvSpPr>
          <p:cNvPr id="5" name="Shape 3"/>
          <p:cNvSpPr/>
          <p:nvPr/>
        </p:nvSpPr>
        <p:spPr>
          <a:xfrm>
            <a:off x="566928" y="1417320"/>
            <a:ext cx="3503066" cy="3063240"/>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77240" y="1664208"/>
            <a:ext cx="3082442" cy="640080"/>
          </a:xfrm>
          <a:prstGeom prst="rect">
            <a:avLst/>
          </a:prstGeom>
          <a:noFill/>
          <a:ln/>
        </p:spPr>
        <p:txBody>
          <a:bodyPr wrap="square" lIns="0" tIns="0" rIns="0" bIns="0" rtlCol="0" anchor="t"/>
          <a:lstStyle/>
          <a:p>
            <a:pPr marL="0" indent="0">
              <a:buNone/>
            </a:pPr>
            <a:r>
              <a:rPr lang="en-US" sz="3100" b="1" dirty="0">
                <a:solidFill>
                  <a:srgbClr val="002F6C"/>
                </a:solidFill>
                <a:latin typeface="Trebuchet MS" pitchFamily="34" charset="0"/>
                <a:ea typeface="Trebuchet MS" pitchFamily="34" charset="-122"/>
                <a:cs typeface="Trebuchet MS" pitchFamily="34" charset="-120"/>
              </a:rPr>
              <a:t>1.7bn → 6bn</a:t>
            </a:r>
            <a:endParaRPr lang="en-US" sz="3100" dirty="0"/>
          </a:p>
        </p:txBody>
      </p:sp>
      <p:sp>
        <p:nvSpPr>
          <p:cNvPr id="7" name="Text 5"/>
          <p:cNvSpPr/>
          <p:nvPr/>
        </p:nvSpPr>
        <p:spPr>
          <a:xfrm>
            <a:off x="777240" y="2596896"/>
            <a:ext cx="3082442" cy="932688"/>
          </a:xfrm>
          <a:prstGeom prst="rect">
            <a:avLst/>
          </a:prstGeom>
          <a:noFill/>
          <a:ln/>
        </p:spPr>
        <p:txBody>
          <a:bodyPr wrap="square" lIns="0" tIns="0" rIns="0" bIns="0" rtlCol="0" anchor="t"/>
          <a:lstStyle/>
          <a:p>
            <a:pPr marL="0" indent="0">
              <a:buNone/>
            </a:pPr>
            <a:r>
              <a:rPr lang="en-US" sz="2200" b="1" dirty="0">
                <a:solidFill>
                  <a:srgbClr val="111111"/>
                </a:solidFill>
                <a:latin typeface="Trebuchet MS" pitchFamily="34" charset="0"/>
                <a:ea typeface="Trebuchet MS" pitchFamily="34" charset="-122"/>
                <a:cs typeface="Trebuchet MS" pitchFamily="34" charset="-120"/>
              </a:rPr>
              <a:t>People using the internet</a:t>
            </a:r>
            <a:endParaRPr lang="en-US" sz="2200" dirty="0"/>
          </a:p>
        </p:txBody>
      </p:sp>
      <p:sp>
        <p:nvSpPr>
          <p:cNvPr id="8" name="Text 6"/>
          <p:cNvSpPr/>
          <p:nvPr/>
        </p:nvSpPr>
        <p:spPr>
          <a:xfrm>
            <a:off x="777240" y="3703320"/>
            <a:ext cx="3082442" cy="548640"/>
          </a:xfrm>
          <a:prstGeom prst="rect">
            <a:avLst/>
          </a:prstGeom>
          <a:noFill/>
          <a:ln/>
        </p:spPr>
        <p:txBody>
          <a:bodyPr wrap="square" lIns="0" tIns="0" rIns="0" bIns="0" rtlCol="0" anchor="t"/>
          <a:lstStyle/>
          <a:p>
            <a:pPr marL="0" indent="0">
              <a:buNone/>
            </a:pPr>
            <a:r>
              <a:rPr lang="en-US" sz="1500" dirty="0">
                <a:solidFill>
                  <a:srgbClr val="5B6472"/>
                </a:solidFill>
                <a:latin typeface="Calibri" pitchFamily="34" charset="0"/>
                <a:ea typeface="Calibri" pitchFamily="34" charset="-122"/>
                <a:cs typeface="Calibri" pitchFamily="34" charset="-120"/>
              </a:rPr>
              <a:t>2009 estimate → 2025 estimate</a:t>
            </a:r>
            <a:endParaRPr lang="en-US" sz="1500" dirty="0"/>
          </a:p>
        </p:txBody>
      </p:sp>
      <p:sp>
        <p:nvSpPr>
          <p:cNvPr id="9" name="Shape 7"/>
          <p:cNvSpPr/>
          <p:nvPr/>
        </p:nvSpPr>
        <p:spPr>
          <a:xfrm>
            <a:off x="4344314" y="1417320"/>
            <a:ext cx="3503066" cy="3063240"/>
          </a:xfrm>
          <a:prstGeom prst="rect">
            <a:avLst/>
          </a:prstGeom>
          <a:solidFill>
            <a:srgbClr val="F1F2F4"/>
          </a:solidFill>
          <a:ln w="6350">
            <a:solidFill>
              <a:srgbClr val="F1F2F4"/>
            </a:solidFill>
            <a:prstDash val="solid"/>
          </a:ln>
        </p:spPr>
        <p:txBody>
          <a:bodyPr/>
          <a:lstStyle/>
          <a:p>
            <a:endParaRPr lang="en-US"/>
          </a:p>
        </p:txBody>
      </p:sp>
      <p:sp>
        <p:nvSpPr>
          <p:cNvPr id="10" name="Text 8"/>
          <p:cNvSpPr/>
          <p:nvPr/>
        </p:nvSpPr>
        <p:spPr>
          <a:xfrm>
            <a:off x="4554626" y="1664208"/>
            <a:ext cx="3082442" cy="640080"/>
          </a:xfrm>
          <a:prstGeom prst="rect">
            <a:avLst/>
          </a:prstGeom>
          <a:noFill/>
          <a:ln/>
        </p:spPr>
        <p:txBody>
          <a:bodyPr wrap="square" lIns="0" tIns="0" rIns="0" bIns="0" rtlCol="0" anchor="t"/>
          <a:lstStyle/>
          <a:p>
            <a:pPr marL="0" indent="0">
              <a:buNone/>
            </a:pPr>
            <a:r>
              <a:rPr lang="en-US" sz="3400" b="1" dirty="0">
                <a:solidFill>
                  <a:srgbClr val="C8102E"/>
                </a:solidFill>
                <a:latin typeface="Trebuchet MS" pitchFamily="34" charset="0"/>
                <a:ea typeface="Trebuchet MS" pitchFamily="34" charset="-122"/>
                <a:cs typeface="Trebuchet MS" pitchFamily="34" charset="-120"/>
              </a:rPr>
              <a:t>255 million</a:t>
            </a:r>
            <a:endParaRPr lang="en-US" sz="3400" dirty="0"/>
          </a:p>
        </p:txBody>
      </p:sp>
      <p:sp>
        <p:nvSpPr>
          <p:cNvPr id="11" name="Text 9"/>
          <p:cNvSpPr/>
          <p:nvPr/>
        </p:nvSpPr>
        <p:spPr>
          <a:xfrm>
            <a:off x="4554626" y="2596896"/>
            <a:ext cx="3082442" cy="932688"/>
          </a:xfrm>
          <a:prstGeom prst="rect">
            <a:avLst/>
          </a:prstGeom>
          <a:noFill/>
          <a:ln/>
        </p:spPr>
        <p:txBody>
          <a:bodyPr wrap="square" lIns="0" tIns="0" rIns="0" bIns="0" rtlCol="0" anchor="t"/>
          <a:lstStyle/>
          <a:p>
            <a:pPr marL="0" indent="0">
              <a:buNone/>
            </a:pPr>
            <a:r>
              <a:rPr lang="en-US" sz="2200" b="1" dirty="0">
                <a:solidFill>
                  <a:srgbClr val="111111"/>
                </a:solidFill>
                <a:latin typeface="Trebuchet MS" pitchFamily="34" charset="0"/>
                <a:ea typeface="Trebuchet MS" pitchFamily="34" charset="-122"/>
                <a:cs typeface="Trebuchet MS" pitchFamily="34" charset="-120"/>
              </a:rPr>
              <a:t>Full-time jobs’ worth of hours lost</a:t>
            </a:r>
            <a:endParaRPr lang="en-US" sz="2200" dirty="0"/>
          </a:p>
        </p:txBody>
      </p:sp>
      <p:sp>
        <p:nvSpPr>
          <p:cNvPr id="12" name="Text 10"/>
          <p:cNvSpPr/>
          <p:nvPr/>
        </p:nvSpPr>
        <p:spPr>
          <a:xfrm>
            <a:off x="4554626" y="3703320"/>
            <a:ext cx="3082442" cy="548640"/>
          </a:xfrm>
          <a:prstGeom prst="rect">
            <a:avLst/>
          </a:prstGeom>
          <a:noFill/>
          <a:ln/>
        </p:spPr>
        <p:txBody>
          <a:bodyPr wrap="square" lIns="0" tIns="0" rIns="0" bIns="0" rtlCol="0" anchor="t"/>
          <a:lstStyle/>
          <a:p>
            <a:pPr marL="0" indent="0">
              <a:buNone/>
            </a:pPr>
            <a:r>
              <a:rPr lang="en-US" sz="1500" dirty="0">
                <a:solidFill>
                  <a:srgbClr val="5B6472"/>
                </a:solidFill>
                <a:latin typeface="Calibri" pitchFamily="34" charset="0"/>
                <a:ea typeface="Calibri" pitchFamily="34" charset="-122"/>
                <a:cs typeface="Calibri" pitchFamily="34" charset="-120"/>
              </a:rPr>
              <a:t>Global working-hours loss in 2020</a:t>
            </a:r>
            <a:endParaRPr lang="en-US" sz="1500" dirty="0"/>
          </a:p>
        </p:txBody>
      </p:sp>
      <p:sp>
        <p:nvSpPr>
          <p:cNvPr id="13" name="Shape 11"/>
          <p:cNvSpPr/>
          <p:nvPr/>
        </p:nvSpPr>
        <p:spPr>
          <a:xfrm>
            <a:off x="8121701" y="1417320"/>
            <a:ext cx="3503066" cy="3063240"/>
          </a:xfrm>
          <a:prstGeom prst="rect">
            <a:avLst/>
          </a:prstGeom>
          <a:solidFill>
            <a:srgbClr val="F1F2F4"/>
          </a:solidFill>
          <a:ln w="6350">
            <a:solidFill>
              <a:srgbClr val="F1F2F4"/>
            </a:solidFill>
            <a:prstDash val="solid"/>
          </a:ln>
        </p:spPr>
        <p:txBody>
          <a:bodyPr/>
          <a:lstStyle/>
          <a:p>
            <a:endParaRPr lang="en-US"/>
          </a:p>
        </p:txBody>
      </p:sp>
      <p:sp>
        <p:nvSpPr>
          <p:cNvPr id="14" name="Text 12"/>
          <p:cNvSpPr/>
          <p:nvPr/>
        </p:nvSpPr>
        <p:spPr>
          <a:xfrm>
            <a:off x="8332013" y="1664208"/>
            <a:ext cx="3082442" cy="640080"/>
          </a:xfrm>
          <a:prstGeom prst="rect">
            <a:avLst/>
          </a:prstGeom>
          <a:noFill/>
          <a:ln/>
        </p:spPr>
        <p:txBody>
          <a:bodyPr wrap="square" lIns="0" tIns="0" rIns="0" bIns="0" rtlCol="0" anchor="t"/>
          <a:lstStyle/>
          <a:p>
            <a:pPr marL="0" indent="0">
              <a:buNone/>
            </a:pPr>
            <a:r>
              <a:rPr lang="en-US" sz="3400" b="1" dirty="0">
                <a:solidFill>
                  <a:srgbClr val="002F6C"/>
                </a:solidFill>
                <a:latin typeface="Trebuchet MS" pitchFamily="34" charset="0"/>
                <a:ea typeface="Trebuchet MS" pitchFamily="34" charset="-122"/>
                <a:cs typeface="Trebuchet MS" pitchFamily="34" charset="-120"/>
              </a:rPr>
              <a:t>2022 → 2026</a:t>
            </a:r>
            <a:endParaRPr lang="en-US" sz="3400" dirty="0"/>
          </a:p>
        </p:txBody>
      </p:sp>
      <p:sp>
        <p:nvSpPr>
          <p:cNvPr id="15" name="Text 13"/>
          <p:cNvSpPr/>
          <p:nvPr/>
        </p:nvSpPr>
        <p:spPr>
          <a:xfrm>
            <a:off x="8332013" y="2596896"/>
            <a:ext cx="3082442" cy="932688"/>
          </a:xfrm>
          <a:prstGeom prst="rect">
            <a:avLst/>
          </a:prstGeom>
          <a:noFill/>
          <a:ln/>
        </p:spPr>
        <p:txBody>
          <a:bodyPr wrap="square" lIns="0" tIns="0" rIns="0" bIns="0" rtlCol="0" anchor="t"/>
          <a:lstStyle/>
          <a:p>
            <a:pPr marL="0" indent="0">
              <a:buNone/>
            </a:pPr>
            <a:r>
              <a:rPr lang="en-US" sz="2200" b="1" dirty="0">
                <a:solidFill>
                  <a:srgbClr val="111111"/>
                </a:solidFill>
                <a:latin typeface="Trebuchet MS" pitchFamily="34" charset="0"/>
                <a:ea typeface="Trebuchet MS" pitchFamily="34" charset="-122"/>
                <a:cs typeface="Trebuchet MS" pitchFamily="34" charset="-120"/>
              </a:rPr>
              <a:t>Chatbot → task-performing agents</a:t>
            </a:r>
            <a:endParaRPr lang="en-US" sz="2200" dirty="0"/>
          </a:p>
        </p:txBody>
      </p:sp>
      <p:sp>
        <p:nvSpPr>
          <p:cNvPr id="16" name="Text 14"/>
          <p:cNvSpPr/>
          <p:nvPr/>
        </p:nvSpPr>
        <p:spPr>
          <a:xfrm>
            <a:off x="8332013" y="3703320"/>
            <a:ext cx="3082442" cy="548640"/>
          </a:xfrm>
          <a:prstGeom prst="rect">
            <a:avLst/>
          </a:prstGeom>
          <a:noFill/>
          <a:ln/>
        </p:spPr>
        <p:txBody>
          <a:bodyPr wrap="square" lIns="0" tIns="0" rIns="0" bIns="0" rtlCol="0" anchor="t"/>
          <a:lstStyle/>
          <a:p>
            <a:pPr marL="0" indent="0">
              <a:buNone/>
            </a:pPr>
            <a:r>
              <a:rPr lang="en-US" sz="1500" dirty="0">
                <a:solidFill>
                  <a:srgbClr val="5B6472"/>
                </a:solidFill>
                <a:latin typeface="Calibri" pitchFamily="34" charset="0"/>
                <a:ea typeface="Calibri" pitchFamily="34" charset="-122"/>
                <a:cs typeface="Calibri" pitchFamily="34" charset="-120"/>
              </a:rPr>
              <a:t>A product shift, not a jobs forecast</a:t>
            </a:r>
            <a:endParaRPr lang="en-US" sz="1500" dirty="0"/>
          </a:p>
        </p:txBody>
      </p:sp>
      <p:sp>
        <p:nvSpPr>
          <p:cNvPr id="17" name="Shape 15"/>
          <p:cNvSpPr/>
          <p:nvPr/>
        </p:nvSpPr>
        <p:spPr>
          <a:xfrm>
            <a:off x="566928" y="4882896"/>
            <a:ext cx="11057839" cy="658368"/>
          </a:xfrm>
          <a:prstGeom prst="rect">
            <a:avLst/>
          </a:prstGeom>
          <a:solidFill>
            <a:srgbClr val="F1F2F4"/>
          </a:solidFill>
          <a:ln w="6350">
            <a:solidFill>
              <a:srgbClr val="F1F2F4"/>
            </a:solidFill>
            <a:prstDash val="solid"/>
          </a:ln>
        </p:spPr>
        <p:txBody>
          <a:bodyPr/>
          <a:lstStyle/>
          <a:p>
            <a:endParaRPr lang="en-US"/>
          </a:p>
        </p:txBody>
      </p:sp>
      <p:sp>
        <p:nvSpPr>
          <p:cNvPr id="18" name="Text 16"/>
          <p:cNvSpPr/>
          <p:nvPr/>
        </p:nvSpPr>
        <p:spPr>
          <a:xfrm>
            <a:off x="795528" y="5001768"/>
            <a:ext cx="10600639" cy="475488"/>
          </a:xfrm>
          <a:prstGeom prst="rect">
            <a:avLst/>
          </a:prstGeom>
          <a:noFill/>
          <a:ln/>
        </p:spPr>
        <p:txBody>
          <a:bodyPr wrap="square" lIns="0" tIns="0" rIns="0" bIns="0" rtlCol="0" anchor="ctr"/>
          <a:lstStyle/>
          <a:p>
            <a:pPr marL="0" indent="0">
              <a:buNone/>
            </a:pPr>
            <a:r>
              <a:rPr lang="en-US" sz="2200" b="1" dirty="0">
                <a:solidFill>
                  <a:srgbClr val="002F6C"/>
                </a:solidFill>
                <a:latin typeface="Trebuchet MS" pitchFamily="34" charset="0"/>
                <a:ea typeface="Trebuchet MS" pitchFamily="34" charset="-122"/>
                <a:cs typeface="Trebuchet MS" pitchFamily="34" charset="-120"/>
              </a:rPr>
              <a:t>Support repeated transitions, not just initial preparation.</a:t>
            </a:r>
            <a:endParaRPr lang="en-US" sz="2200" dirty="0"/>
          </a:p>
        </p:txBody>
      </p:sp>
      <p:sp>
        <p:nvSpPr>
          <p:cNvPr id="19" name="Text 17"/>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ITU (2010)</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ITU (2025)</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ILO (2021)</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OpenAI (2022)</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OpenAI (2026)</a:t>
            </a:r>
            <a:endParaRPr lang="en-US" sz="950" dirty="0"/>
          </a:p>
        </p:txBody>
      </p:sp>
      <p:sp>
        <p:nvSpPr>
          <p:cNvPr id="20" name="Shape 18"/>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21" name="Text 19"/>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22" name="Text 20"/>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tom.bewick@theskillsagenda.com</a:t>
            </a:r>
            <a:endParaRPr lang="en-US" sz="950" dirty="0"/>
          </a:p>
        </p:txBody>
      </p:sp>
      <p:sp>
        <p:nvSpPr>
          <p:cNvPr id="23" name="Text 21"/>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SKILLS GROUP · MULTIPLE PATHWAYS TO SUCCESS · APRIL 2026</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From scheme to entitlement</a:t>
            </a:r>
            <a:endParaRPr lang="en-US" sz="2600" dirty="0"/>
          </a:p>
        </p:txBody>
      </p:sp>
      <p:sp>
        <p:nvSpPr>
          <p:cNvPr id="5" name="Shape 3"/>
          <p:cNvSpPr/>
          <p:nvPr/>
        </p:nvSpPr>
        <p:spPr>
          <a:xfrm>
            <a:off x="566928" y="1417320"/>
            <a:ext cx="5336896" cy="2496312"/>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86384" y="1618488"/>
            <a:ext cx="4897984" cy="512064"/>
          </a:xfrm>
          <a:prstGeom prst="rect">
            <a:avLst/>
          </a:prstGeom>
          <a:noFill/>
          <a:ln/>
        </p:spPr>
        <p:txBody>
          <a:bodyPr wrap="square" lIns="0" tIns="0" rIns="0" bIns="0" rtlCol="0" anchor="t"/>
          <a:lstStyle/>
          <a:p>
            <a:pPr marL="0" indent="0">
              <a:buNone/>
            </a:pPr>
            <a:r>
              <a:rPr lang="en-US" sz="2200" b="1" dirty="0">
                <a:solidFill>
                  <a:srgbClr val="C8102E"/>
                </a:solidFill>
                <a:latin typeface="Trebuchet MS" pitchFamily="34" charset="0"/>
                <a:ea typeface="Trebuchet MS" pitchFamily="34" charset="-122"/>
                <a:cs typeface="Trebuchet MS" pitchFamily="34" charset="-120"/>
              </a:rPr>
              <a:t>A SCHEME</a:t>
            </a:r>
            <a:endParaRPr lang="en-US" sz="2200" dirty="0"/>
          </a:p>
        </p:txBody>
      </p:sp>
      <p:sp>
        <p:nvSpPr>
          <p:cNvPr id="7" name="Text 5"/>
          <p:cNvSpPr/>
          <p:nvPr/>
        </p:nvSpPr>
        <p:spPr>
          <a:xfrm>
            <a:off x="786384" y="2322576"/>
            <a:ext cx="4897984" cy="1453896"/>
          </a:xfrm>
          <a:prstGeom prst="rect">
            <a:avLst/>
          </a:prstGeom>
          <a:noFill/>
          <a:ln/>
        </p:spPr>
        <p:txBody>
          <a:bodyPr wrap="square" lIns="0" tIns="0" rIns="0" bIns="0" rtlCol="0" anchor="t"/>
          <a:lstStyle/>
          <a:p>
            <a:pPr marL="0" indent="0">
              <a:buNone/>
            </a:pPr>
            <a:r>
              <a:rPr lang="en-US" sz="2100" dirty="0">
                <a:solidFill>
                  <a:srgbClr val="111111"/>
                </a:solidFill>
                <a:latin typeface="Calibri" pitchFamily="34" charset="0"/>
                <a:ea typeface="Calibri" pitchFamily="34" charset="-122"/>
                <a:cs typeface="Calibri" pitchFamily="34" charset="-120"/>
              </a:rPr>
              <a:t>Conditional access.</a:t>
            </a:r>
            <a:endParaRPr lang="en-US" sz="2100" dirty="0"/>
          </a:p>
          <a:p>
            <a:pPr marL="0" indent="0">
              <a:buNone/>
            </a:pPr>
            <a:r>
              <a:rPr lang="en-US" sz="2100" dirty="0">
                <a:solidFill>
                  <a:srgbClr val="111111"/>
                </a:solidFill>
                <a:latin typeface="Calibri" pitchFamily="34" charset="0"/>
                <a:ea typeface="Calibri" pitchFamily="34" charset="-122"/>
                <a:cs typeface="Calibri" pitchFamily="34" charset="-120"/>
              </a:rPr>
              <a:t>Separate eligibility and funding.</a:t>
            </a:r>
            <a:endParaRPr lang="en-US" sz="2100" dirty="0"/>
          </a:p>
          <a:p>
            <a:pPr marL="0" indent="0">
              <a:buNone/>
            </a:pPr>
            <a:r>
              <a:rPr lang="en-US" sz="2100" dirty="0">
                <a:solidFill>
                  <a:srgbClr val="111111"/>
                </a:solidFill>
                <a:latin typeface="Calibri" pitchFamily="34" charset="0"/>
                <a:ea typeface="Calibri" pitchFamily="34" charset="-122"/>
                <a:cs typeface="Calibri" pitchFamily="34" charset="-120"/>
              </a:rPr>
              <a:t>Learning across institutional boundaries.</a:t>
            </a:r>
            <a:endParaRPr lang="en-US" sz="2100" dirty="0"/>
          </a:p>
        </p:txBody>
      </p:sp>
      <p:sp>
        <p:nvSpPr>
          <p:cNvPr id="8" name="Shape 6"/>
          <p:cNvSpPr/>
          <p:nvPr/>
        </p:nvSpPr>
        <p:spPr>
          <a:xfrm>
            <a:off x="6287872" y="1417320"/>
            <a:ext cx="5336896" cy="2496312"/>
          </a:xfrm>
          <a:prstGeom prst="rect">
            <a:avLst/>
          </a:prstGeom>
          <a:solidFill>
            <a:srgbClr val="F1F2F4"/>
          </a:solidFill>
          <a:ln w="6350">
            <a:solidFill>
              <a:srgbClr val="F1F2F4"/>
            </a:solidFill>
            <a:prstDash val="solid"/>
          </a:ln>
        </p:spPr>
        <p:txBody>
          <a:bodyPr/>
          <a:lstStyle/>
          <a:p>
            <a:endParaRPr lang="en-US"/>
          </a:p>
        </p:txBody>
      </p:sp>
      <p:sp>
        <p:nvSpPr>
          <p:cNvPr id="9" name="Text 7"/>
          <p:cNvSpPr/>
          <p:nvPr/>
        </p:nvSpPr>
        <p:spPr>
          <a:xfrm>
            <a:off x="6507328" y="1618488"/>
            <a:ext cx="4897984" cy="512064"/>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AN ENTITLEMENT</a:t>
            </a:r>
            <a:endParaRPr lang="en-US" sz="2200" dirty="0"/>
          </a:p>
        </p:txBody>
      </p:sp>
      <p:sp>
        <p:nvSpPr>
          <p:cNvPr id="10" name="Text 8"/>
          <p:cNvSpPr/>
          <p:nvPr/>
        </p:nvSpPr>
        <p:spPr>
          <a:xfrm>
            <a:off x="6507328" y="2322576"/>
            <a:ext cx="4897984" cy="1453896"/>
          </a:xfrm>
          <a:prstGeom prst="rect">
            <a:avLst/>
          </a:prstGeom>
          <a:noFill/>
          <a:ln/>
        </p:spPr>
        <p:txBody>
          <a:bodyPr wrap="square" lIns="0" tIns="0" rIns="0" bIns="0" rtlCol="0" anchor="t"/>
          <a:lstStyle/>
          <a:p>
            <a:pPr marL="0" indent="0">
              <a:buNone/>
            </a:pPr>
            <a:r>
              <a:rPr lang="en-US" sz="2100" dirty="0">
                <a:solidFill>
                  <a:srgbClr val="111111"/>
                </a:solidFill>
                <a:latin typeface="Calibri" pitchFamily="34" charset="0"/>
                <a:ea typeface="Calibri" pitchFamily="34" charset="-122"/>
                <a:cs typeface="Calibri" pitchFamily="34" charset="-120"/>
              </a:rPr>
              <a:t>A pathway people can count on.</a:t>
            </a:r>
            <a:endParaRPr lang="en-US" sz="2100" dirty="0"/>
          </a:p>
          <a:p>
            <a:pPr marL="0" indent="0">
              <a:buNone/>
            </a:pPr>
            <a:r>
              <a:rPr lang="en-US" sz="2100" dirty="0">
                <a:solidFill>
                  <a:srgbClr val="111111"/>
                </a:solidFill>
                <a:latin typeface="Calibri" pitchFamily="34" charset="0"/>
                <a:ea typeface="Calibri" pitchFamily="34" charset="-122"/>
                <a:cs typeface="Calibri" pitchFamily="34" charset="-120"/>
              </a:rPr>
              <a:t>Coordinated funding and recognition.</a:t>
            </a:r>
            <a:endParaRPr lang="en-US" sz="2100" dirty="0"/>
          </a:p>
          <a:p>
            <a:pPr marL="0" indent="0">
              <a:buNone/>
            </a:pPr>
            <a:r>
              <a:rPr lang="en-US" sz="2100" dirty="0">
                <a:solidFill>
                  <a:srgbClr val="111111"/>
                </a:solidFill>
                <a:latin typeface="Calibri" pitchFamily="34" charset="0"/>
                <a:ea typeface="Calibri" pitchFamily="34" charset="-122"/>
                <a:cs typeface="Calibri" pitchFamily="34" charset="-120"/>
              </a:rPr>
              <a:t>Options stay open.</a:t>
            </a:r>
            <a:endParaRPr lang="en-US" sz="2100" dirty="0"/>
          </a:p>
        </p:txBody>
      </p:sp>
      <p:sp>
        <p:nvSpPr>
          <p:cNvPr id="11" name="Text 9"/>
          <p:cNvSpPr/>
          <p:nvPr/>
        </p:nvSpPr>
        <p:spPr>
          <a:xfrm>
            <a:off x="566928" y="4270248"/>
            <a:ext cx="11057839" cy="594360"/>
          </a:xfrm>
          <a:prstGeom prst="rect">
            <a:avLst/>
          </a:prstGeom>
          <a:noFill/>
          <a:ln/>
        </p:spPr>
        <p:txBody>
          <a:bodyPr wrap="square" lIns="0" tIns="0" rIns="0" bIns="0" rtlCol="0" anchor="t"/>
          <a:lstStyle/>
          <a:p>
            <a:pPr marL="0" indent="0">
              <a:buNone/>
            </a:pPr>
            <a:r>
              <a:rPr lang="en-US" sz="2500" b="1" dirty="0">
                <a:solidFill>
                  <a:srgbClr val="002F6C"/>
                </a:solidFill>
                <a:latin typeface="Trebuchet MS" pitchFamily="34" charset="0"/>
                <a:ea typeface="Trebuchet MS" pitchFamily="34" charset="-122"/>
                <a:cs typeface="Trebuchet MS" pitchFamily="34" charset="-120"/>
              </a:rPr>
              <a:t>Zoe: a carpentry apprenticeship without closing the door to university.</a:t>
            </a:r>
            <a:endParaRPr lang="en-US" sz="2500" dirty="0"/>
          </a:p>
        </p:txBody>
      </p:sp>
      <p:sp>
        <p:nvSpPr>
          <p:cNvPr id="12" name="Text 10"/>
          <p:cNvSpPr/>
          <p:nvPr/>
        </p:nvSpPr>
        <p:spPr>
          <a:xfrm>
            <a:off x="566928" y="5148072"/>
            <a:ext cx="11057839" cy="329184"/>
          </a:xfrm>
          <a:prstGeom prst="rect">
            <a:avLst/>
          </a:prstGeom>
          <a:noFill/>
          <a:ln/>
        </p:spPr>
        <p:txBody>
          <a:bodyPr wrap="square" lIns="0" tIns="0" rIns="0" bIns="0" rtlCol="0" anchor="t"/>
          <a:lstStyle/>
          <a:p>
            <a:pPr marL="0" indent="0">
              <a:buNone/>
            </a:pPr>
            <a:r>
              <a:rPr lang="en-US" sz="1600" dirty="0">
                <a:solidFill>
                  <a:srgbClr val="5B6472"/>
                </a:solidFill>
                <a:latin typeface="Calibri" pitchFamily="34" charset="0"/>
                <a:ea typeface="Calibri" pitchFamily="34" charset="-122"/>
                <a:cs typeface="Calibri" pitchFamily="34" charset="-120"/>
              </a:rPr>
              <a:t>An illustrative learner in the report, not an evaluated programme outcome.</a:t>
            </a:r>
            <a:endParaRPr lang="en-US" sz="1600" dirty="0"/>
          </a:p>
        </p:txBody>
      </p:sp>
      <p:sp>
        <p:nvSpPr>
          <p:cNvPr id="13" name="Text 11"/>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Skills Group (2026), pp. 36–37 and 42–43</a:t>
            </a:r>
            <a:endParaRPr lang="en-US" sz="950" dirty="0"/>
          </a:p>
        </p:txBody>
      </p:sp>
      <p:sp>
        <p:nvSpPr>
          <p:cNvPr id="14" name="Shape 12"/>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5" name="Text 13"/>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6" name="Text 14"/>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tom.bewick@theskillsagenda.com</a:t>
            </a:r>
            <a:endParaRPr lang="en-US" sz="950" dirty="0"/>
          </a:p>
        </p:txBody>
      </p:sp>
      <p:sp>
        <p:nvSpPr>
          <p:cNvPr id="17" name="Text 15"/>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3</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HUMAN CAPITAL, CAREFULLY STATED</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r>
              <a:rPr lang="en-US" sz="2600" b="1" dirty="0">
                <a:solidFill>
                  <a:srgbClr val="002F6C"/>
                </a:solidFill>
                <a:latin typeface="Trebuchet MS" pitchFamily="34" charset="0"/>
                <a:ea typeface="Trebuchet MS" pitchFamily="34" charset="-122"/>
                <a:cs typeface="Trebuchet MS" pitchFamily="34" charset="-120"/>
              </a:rPr>
              <a:t>Respect the theory. But challenge the policy orthodoxy.</a:t>
            </a:r>
            <a:endParaRPr lang="en-US" sz="2600" dirty="0"/>
          </a:p>
        </p:txBody>
      </p:sp>
      <p:sp>
        <p:nvSpPr>
          <p:cNvPr id="5" name="Text 3"/>
          <p:cNvSpPr/>
          <p:nvPr/>
        </p:nvSpPr>
        <p:spPr>
          <a:xfrm>
            <a:off x="566928" y="1453896"/>
            <a:ext cx="2880360" cy="731520"/>
          </a:xfrm>
          <a:prstGeom prst="rect">
            <a:avLst/>
          </a:prstGeom>
          <a:noFill/>
          <a:ln/>
        </p:spPr>
        <p:txBody>
          <a:bodyPr wrap="square" lIns="0" tIns="0" rIns="0" bIns="0" rtlCol="0" anchor="t"/>
          <a:lstStyle/>
          <a:p>
            <a:pPr marL="0" indent="0">
              <a:buNone/>
            </a:pPr>
            <a:r>
              <a:rPr lang="en-US" sz="1800" b="1" dirty="0">
                <a:solidFill>
                  <a:srgbClr val="002F6C"/>
                </a:solidFill>
                <a:latin typeface="Trebuchet MS" pitchFamily="34" charset="0"/>
                <a:ea typeface="Trebuchet MS" pitchFamily="34" charset="-122"/>
                <a:cs typeface="Trebuchet MS" pitchFamily="34" charset="-120"/>
              </a:rPr>
              <a:t>BECKER</a:t>
            </a:r>
            <a:endParaRPr lang="en-US" sz="1800" dirty="0"/>
          </a:p>
        </p:txBody>
      </p:sp>
      <p:sp>
        <p:nvSpPr>
          <p:cNvPr id="6" name="Text 4"/>
          <p:cNvSpPr/>
          <p:nvPr/>
        </p:nvSpPr>
        <p:spPr>
          <a:xfrm>
            <a:off x="3749040" y="1417320"/>
            <a:ext cx="7726680" cy="411480"/>
          </a:xfrm>
          <a:prstGeom prst="rect">
            <a:avLst/>
          </a:prstGeom>
          <a:noFill/>
          <a:ln/>
        </p:spPr>
        <p:txBody>
          <a:bodyPr wrap="square" lIns="0" tIns="0" rIns="0" bIns="0" rtlCol="0" anchor="t"/>
          <a:lstStyle/>
          <a:p>
            <a:pPr marL="0" indent="0">
              <a:buNone/>
            </a:pPr>
            <a:r>
              <a:rPr lang="en-US" sz="2200" b="1" dirty="0">
                <a:solidFill>
                  <a:srgbClr val="111111"/>
                </a:solidFill>
                <a:latin typeface="Trebuchet MS" pitchFamily="34" charset="0"/>
                <a:ea typeface="Trebuchet MS" pitchFamily="34" charset="-122"/>
                <a:cs typeface="Trebuchet MS" pitchFamily="34" charset="-120"/>
              </a:rPr>
              <a:t>Education and training as investment</a:t>
            </a:r>
            <a:endParaRPr lang="en-US" sz="2200" dirty="0"/>
          </a:p>
        </p:txBody>
      </p:sp>
      <p:sp>
        <p:nvSpPr>
          <p:cNvPr id="7" name="Text 5"/>
          <p:cNvSpPr/>
          <p:nvPr/>
        </p:nvSpPr>
        <p:spPr>
          <a:xfrm>
            <a:off x="3749040" y="1911096"/>
            <a:ext cx="7726680" cy="365760"/>
          </a:xfrm>
          <a:prstGeom prst="rect">
            <a:avLst/>
          </a:prstGeom>
          <a:noFill/>
          <a:ln/>
        </p:spPr>
        <p:txBody>
          <a:bodyPr wrap="square" lIns="0" tIns="0" rIns="0" bIns="0" rtlCol="0" anchor="t"/>
          <a:lstStyle/>
          <a:p>
            <a:pPr marL="0" indent="0">
              <a:buNone/>
            </a:pPr>
            <a:r>
              <a:rPr lang="en-US" sz="1600" dirty="0">
                <a:solidFill>
                  <a:srgbClr val="5B6472"/>
                </a:solidFill>
                <a:latin typeface="Calibri" pitchFamily="34" charset="0"/>
                <a:ea typeface="Calibri" pitchFamily="34" charset="-122"/>
                <a:cs typeface="Calibri" pitchFamily="34" charset="-120"/>
              </a:rPr>
              <a:t>1964 · returns; general and specific training</a:t>
            </a:r>
            <a:endParaRPr lang="en-US" sz="1600" dirty="0"/>
          </a:p>
        </p:txBody>
      </p:sp>
      <p:sp>
        <p:nvSpPr>
          <p:cNvPr id="8" name="Text 6"/>
          <p:cNvSpPr/>
          <p:nvPr/>
        </p:nvSpPr>
        <p:spPr>
          <a:xfrm>
            <a:off x="566928" y="2523744"/>
            <a:ext cx="2880360" cy="731520"/>
          </a:xfrm>
          <a:prstGeom prst="rect">
            <a:avLst/>
          </a:prstGeom>
          <a:noFill/>
          <a:ln/>
        </p:spPr>
        <p:txBody>
          <a:bodyPr wrap="square" lIns="0" tIns="0" rIns="0" bIns="0" rtlCol="0" anchor="t"/>
          <a:lstStyle/>
          <a:p>
            <a:pPr marL="0" indent="0">
              <a:buNone/>
            </a:pPr>
            <a:r>
              <a:rPr lang="en-US" sz="1800" b="1" dirty="0">
                <a:solidFill>
                  <a:srgbClr val="002F6C"/>
                </a:solidFill>
                <a:latin typeface="Trebuchet MS" pitchFamily="34" charset="0"/>
                <a:ea typeface="Trebuchet MS" pitchFamily="34" charset="-122"/>
                <a:cs typeface="Trebuchet MS" pitchFamily="34" charset="-120"/>
              </a:rPr>
              <a:t>GOLDIN + KATZ</a:t>
            </a:r>
            <a:endParaRPr lang="en-US" sz="1800" dirty="0"/>
          </a:p>
        </p:txBody>
      </p:sp>
      <p:sp>
        <p:nvSpPr>
          <p:cNvPr id="9" name="Text 7"/>
          <p:cNvSpPr/>
          <p:nvPr/>
        </p:nvSpPr>
        <p:spPr>
          <a:xfrm>
            <a:off x="3749040" y="2487168"/>
            <a:ext cx="7726680" cy="411480"/>
          </a:xfrm>
          <a:prstGeom prst="rect">
            <a:avLst/>
          </a:prstGeom>
          <a:noFill/>
          <a:ln/>
        </p:spPr>
        <p:txBody>
          <a:bodyPr wrap="square" lIns="0" tIns="0" rIns="0" bIns="0" rtlCol="0" anchor="t"/>
          <a:lstStyle/>
          <a:p>
            <a:pPr marL="0" indent="0">
              <a:buNone/>
            </a:pPr>
            <a:r>
              <a:rPr lang="en-US" sz="2200" b="1" dirty="0">
                <a:solidFill>
                  <a:srgbClr val="111111"/>
                </a:solidFill>
                <a:latin typeface="Trebuchet MS" pitchFamily="34" charset="0"/>
                <a:ea typeface="Trebuchet MS" pitchFamily="34" charset="-122"/>
                <a:cs typeface="Trebuchet MS" pitchFamily="34" charset="-120"/>
              </a:rPr>
              <a:t>A race between education and technology</a:t>
            </a:r>
            <a:endParaRPr lang="en-US" sz="2200" dirty="0"/>
          </a:p>
        </p:txBody>
      </p:sp>
      <p:sp>
        <p:nvSpPr>
          <p:cNvPr id="10" name="Text 8"/>
          <p:cNvSpPr/>
          <p:nvPr/>
        </p:nvSpPr>
        <p:spPr>
          <a:xfrm>
            <a:off x="3749040" y="2980944"/>
            <a:ext cx="7726680" cy="365760"/>
          </a:xfrm>
          <a:prstGeom prst="rect">
            <a:avLst/>
          </a:prstGeom>
          <a:noFill/>
          <a:ln/>
        </p:spPr>
        <p:txBody>
          <a:bodyPr wrap="square" lIns="0" tIns="0" rIns="0" bIns="0" rtlCol="0" anchor="t"/>
          <a:lstStyle/>
          <a:p>
            <a:pPr marL="0" indent="0">
              <a:buNone/>
            </a:pPr>
            <a:r>
              <a:rPr lang="en-US" sz="1600" dirty="0">
                <a:solidFill>
                  <a:srgbClr val="5B6472"/>
                </a:solidFill>
                <a:latin typeface="Calibri" pitchFamily="34" charset="0"/>
                <a:ea typeface="Calibri" pitchFamily="34" charset="-122"/>
                <a:cs typeface="Calibri" pitchFamily="34" charset="-120"/>
              </a:rPr>
              <a:t>2008 · relative supply, demand and wage premiums</a:t>
            </a:r>
            <a:endParaRPr lang="en-US" sz="1600" dirty="0"/>
          </a:p>
        </p:txBody>
      </p:sp>
      <p:sp>
        <p:nvSpPr>
          <p:cNvPr id="11" name="Text 9"/>
          <p:cNvSpPr/>
          <p:nvPr/>
        </p:nvSpPr>
        <p:spPr>
          <a:xfrm>
            <a:off x="566928" y="3593592"/>
            <a:ext cx="2880360" cy="731520"/>
          </a:xfrm>
          <a:prstGeom prst="rect">
            <a:avLst/>
          </a:prstGeom>
          <a:noFill/>
          <a:ln/>
        </p:spPr>
        <p:txBody>
          <a:bodyPr wrap="square" lIns="0" tIns="0" rIns="0" bIns="0" rtlCol="0" anchor="t"/>
          <a:lstStyle/>
          <a:p>
            <a:pPr marL="0" indent="0">
              <a:buNone/>
            </a:pPr>
            <a:r>
              <a:rPr lang="en-US" sz="1800" b="1" dirty="0">
                <a:solidFill>
                  <a:srgbClr val="002F6C"/>
                </a:solidFill>
                <a:latin typeface="Trebuchet MS" pitchFamily="34" charset="0"/>
                <a:ea typeface="Trebuchet MS" pitchFamily="34" charset="-122"/>
                <a:cs typeface="Trebuchet MS" pitchFamily="34" charset="-120"/>
              </a:rPr>
              <a:t>AUTOR + GOLDIN + KATZ</a:t>
            </a:r>
            <a:endParaRPr lang="en-US" sz="1800" dirty="0"/>
          </a:p>
        </p:txBody>
      </p:sp>
      <p:sp>
        <p:nvSpPr>
          <p:cNvPr id="12" name="Text 10"/>
          <p:cNvSpPr/>
          <p:nvPr/>
        </p:nvSpPr>
        <p:spPr>
          <a:xfrm>
            <a:off x="3749040" y="3557016"/>
            <a:ext cx="7726680" cy="411480"/>
          </a:xfrm>
          <a:prstGeom prst="rect">
            <a:avLst/>
          </a:prstGeom>
          <a:noFill/>
          <a:ln/>
        </p:spPr>
        <p:txBody>
          <a:bodyPr wrap="square" lIns="0" tIns="0" rIns="0" bIns="0" rtlCol="0" anchor="t"/>
          <a:lstStyle/>
          <a:p>
            <a:pPr marL="0" indent="0">
              <a:buNone/>
            </a:pPr>
            <a:r>
              <a:rPr lang="en-US" sz="2200" b="1" dirty="0">
                <a:solidFill>
                  <a:srgbClr val="111111"/>
                </a:solidFill>
                <a:latin typeface="Trebuchet MS" pitchFamily="34" charset="0"/>
                <a:ea typeface="Trebuchet MS" pitchFamily="34" charset="-122"/>
                <a:cs typeface="Trebuchet MS" pitchFamily="34" charset="-120"/>
              </a:rPr>
              <a:t>Inequality within educational groups matters</a:t>
            </a:r>
            <a:endParaRPr lang="en-US" sz="2200" dirty="0"/>
          </a:p>
        </p:txBody>
      </p:sp>
      <p:sp>
        <p:nvSpPr>
          <p:cNvPr id="13" name="Text 11"/>
          <p:cNvSpPr/>
          <p:nvPr/>
        </p:nvSpPr>
        <p:spPr>
          <a:xfrm>
            <a:off x="3749040" y="4050792"/>
            <a:ext cx="7726680" cy="365760"/>
          </a:xfrm>
          <a:prstGeom prst="rect">
            <a:avLst/>
          </a:prstGeom>
          <a:noFill/>
          <a:ln/>
        </p:spPr>
        <p:txBody>
          <a:bodyPr wrap="square" lIns="0" tIns="0" rIns="0" bIns="0" rtlCol="0" anchor="t"/>
          <a:lstStyle/>
          <a:p>
            <a:pPr marL="0" indent="0">
              <a:buNone/>
            </a:pPr>
            <a:r>
              <a:rPr lang="en-US" sz="1600" dirty="0">
                <a:solidFill>
                  <a:srgbClr val="5B6472"/>
                </a:solidFill>
                <a:latin typeface="Calibri" pitchFamily="34" charset="0"/>
                <a:ea typeface="Calibri" pitchFamily="34" charset="-122"/>
                <a:cs typeface="Calibri" pitchFamily="34" charset="-120"/>
              </a:rPr>
              <a:t>2020 · the canonical model is not the whole story</a:t>
            </a:r>
            <a:endParaRPr lang="en-US" sz="1600" dirty="0"/>
          </a:p>
        </p:txBody>
      </p:sp>
      <p:sp>
        <p:nvSpPr>
          <p:cNvPr id="14" name="Shape 12"/>
          <p:cNvSpPr/>
          <p:nvPr/>
        </p:nvSpPr>
        <p:spPr>
          <a:xfrm>
            <a:off x="566928" y="4882896"/>
            <a:ext cx="11057839" cy="658368"/>
          </a:xfrm>
          <a:prstGeom prst="rect">
            <a:avLst/>
          </a:prstGeom>
          <a:solidFill>
            <a:srgbClr val="F1F2F4"/>
          </a:solidFill>
          <a:ln w="6350">
            <a:solidFill>
              <a:srgbClr val="F1F2F4"/>
            </a:solidFill>
            <a:prstDash val="solid"/>
          </a:ln>
        </p:spPr>
        <p:txBody>
          <a:bodyPr/>
          <a:lstStyle/>
          <a:p>
            <a:endParaRPr lang="en-US"/>
          </a:p>
        </p:txBody>
      </p:sp>
      <p:sp>
        <p:nvSpPr>
          <p:cNvPr id="15" name="Text 13"/>
          <p:cNvSpPr/>
          <p:nvPr/>
        </p:nvSpPr>
        <p:spPr>
          <a:xfrm>
            <a:off x="795528" y="5001768"/>
            <a:ext cx="10600639" cy="475488"/>
          </a:xfrm>
          <a:prstGeom prst="rect">
            <a:avLst/>
          </a:prstGeom>
          <a:noFill/>
          <a:ln/>
        </p:spPr>
        <p:txBody>
          <a:bodyPr wrap="square" lIns="0" tIns="0" rIns="0" bIns="0" rtlCol="0" anchor="ctr"/>
          <a:lstStyle/>
          <a:p>
            <a:pPr marL="0" indent="0">
              <a:buNone/>
            </a:pPr>
            <a:r>
              <a:rPr lang="en-US" sz="2200" b="1" dirty="0">
                <a:solidFill>
                  <a:srgbClr val="002F6C"/>
                </a:solidFill>
                <a:latin typeface="Trebuchet MS" pitchFamily="34" charset="0"/>
                <a:ea typeface="Trebuchet MS" pitchFamily="34" charset="-122"/>
                <a:cs typeface="Trebuchet MS" pitchFamily="34" charset="-120"/>
              </a:rPr>
              <a:t>Individual returns, productivity and fair distribution are not the same.</a:t>
            </a:r>
            <a:endParaRPr lang="en-US" sz="2200" dirty="0"/>
          </a:p>
        </p:txBody>
      </p:sp>
      <p:sp>
        <p:nvSpPr>
          <p:cNvPr id="16" name="Text 14"/>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Becker (1964)</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Goldin &amp; Katz</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Autor, Goldin &amp; Katz (2020)</a:t>
            </a:r>
            <a:endParaRPr lang="en-US" sz="950" dirty="0"/>
          </a:p>
        </p:txBody>
      </p:sp>
      <p:sp>
        <p:nvSpPr>
          <p:cNvPr id="17" name="Shape 15"/>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8" name="Text 16"/>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9" name="Text 17"/>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tom.bewick@theskillsagenda.com</a:t>
            </a:r>
            <a:endParaRPr lang="en-US" sz="950" dirty="0"/>
          </a:p>
        </p:txBody>
      </p:sp>
      <p:sp>
        <p:nvSpPr>
          <p:cNvPr id="20" name="Text 18"/>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4</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UNITED KINGDOM · CONSISTENT 2019–2024 COMPARISON</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Qualifications do not guarantee prosperity</a:t>
            </a:r>
            <a:endParaRPr lang="en-US" sz="2600" dirty="0"/>
          </a:p>
        </p:txBody>
      </p:sp>
      <p:sp>
        <p:nvSpPr>
          <p:cNvPr id="5" name="Text 3"/>
          <p:cNvSpPr/>
          <p:nvPr/>
        </p:nvSpPr>
        <p:spPr>
          <a:xfrm>
            <a:off x="566928" y="1417320"/>
            <a:ext cx="5336896" cy="347472"/>
          </a:xfrm>
          <a:prstGeom prst="rect">
            <a:avLst/>
          </a:prstGeom>
          <a:noFill/>
          <a:ln/>
        </p:spPr>
        <p:txBody>
          <a:bodyPr wrap="square" lIns="0" tIns="0" rIns="0" bIns="0" rtlCol="0" anchor="t"/>
          <a:lstStyle/>
          <a:p>
            <a:pPr marL="0" indent="0">
              <a:buNone/>
            </a:pPr>
            <a:r>
              <a:rPr lang="en-US" sz="2100" b="1" dirty="0">
                <a:solidFill>
                  <a:srgbClr val="002F6C"/>
                </a:solidFill>
                <a:latin typeface="Trebuchet MS" pitchFamily="34" charset="0"/>
                <a:ea typeface="Trebuchet MS" pitchFamily="34" charset="-122"/>
                <a:cs typeface="Trebuchet MS" pitchFamily="34" charset="-120"/>
              </a:rPr>
              <a:t>Tertiary attainment</a:t>
            </a:r>
            <a:endParaRPr lang="en-US" sz="2100" dirty="0"/>
          </a:p>
        </p:txBody>
      </p:sp>
      <p:sp>
        <p:nvSpPr>
          <p:cNvPr id="6" name="Text 4"/>
          <p:cNvSpPr/>
          <p:nvPr/>
        </p:nvSpPr>
        <p:spPr>
          <a:xfrm>
            <a:off x="566928" y="1847088"/>
            <a:ext cx="5336896" cy="274320"/>
          </a:xfrm>
          <a:prstGeom prst="rect">
            <a:avLst/>
          </a:prstGeom>
          <a:noFill/>
          <a:ln/>
        </p:spPr>
        <p:txBody>
          <a:bodyPr wrap="square" lIns="0" tIns="0" rIns="0" bIns="0" rtlCol="0" anchor="t"/>
          <a:lstStyle/>
          <a:p>
            <a:pPr marL="0" indent="0">
              <a:buNone/>
            </a:pPr>
            <a:r>
              <a:rPr lang="en-US" sz="1500" dirty="0">
                <a:solidFill>
                  <a:srgbClr val="5B6472"/>
                </a:solidFill>
                <a:latin typeface="Calibri" pitchFamily="34" charset="0"/>
                <a:ea typeface="Calibri" pitchFamily="34" charset="-122"/>
                <a:cs typeface="Calibri" pitchFamily="34" charset="-120"/>
              </a:rPr>
              <a:t>Ages 25–34 · share of population (%)</a:t>
            </a:r>
            <a:endParaRPr lang="en-US" sz="1500" dirty="0"/>
          </a:p>
        </p:txBody>
      </p:sp>
      <p:sp>
        <p:nvSpPr>
          <p:cNvPr id="7" name="Text 5"/>
          <p:cNvSpPr/>
          <p:nvPr/>
        </p:nvSpPr>
        <p:spPr>
          <a:xfrm>
            <a:off x="6287872" y="1417320"/>
            <a:ext cx="5336896" cy="347472"/>
          </a:xfrm>
          <a:prstGeom prst="rect">
            <a:avLst/>
          </a:prstGeom>
          <a:noFill/>
          <a:ln/>
        </p:spPr>
        <p:txBody>
          <a:bodyPr wrap="square" lIns="0" tIns="0" rIns="0" bIns="0" rtlCol="0" anchor="t"/>
          <a:lstStyle/>
          <a:p>
            <a:pPr marL="0" indent="0">
              <a:buNone/>
            </a:pPr>
            <a:r>
              <a:rPr lang="en-US" sz="2100" b="1" dirty="0">
                <a:solidFill>
                  <a:srgbClr val="002F6C"/>
                </a:solidFill>
                <a:latin typeface="Trebuchet MS" pitchFamily="34" charset="0"/>
                <a:ea typeface="Trebuchet MS" pitchFamily="34" charset="-122"/>
                <a:cs typeface="Trebuchet MS" pitchFamily="34" charset="-120"/>
              </a:rPr>
              <a:t>Real GDP per head</a:t>
            </a:r>
            <a:endParaRPr lang="en-US" sz="2100" dirty="0"/>
          </a:p>
        </p:txBody>
      </p:sp>
      <p:sp>
        <p:nvSpPr>
          <p:cNvPr id="8" name="Text 6"/>
          <p:cNvSpPr/>
          <p:nvPr/>
        </p:nvSpPr>
        <p:spPr>
          <a:xfrm>
            <a:off x="6287872" y="1847088"/>
            <a:ext cx="5336896" cy="274320"/>
          </a:xfrm>
          <a:prstGeom prst="rect">
            <a:avLst/>
          </a:prstGeom>
          <a:noFill/>
          <a:ln/>
        </p:spPr>
        <p:txBody>
          <a:bodyPr wrap="square" lIns="0" tIns="0" rIns="0" bIns="0" rtlCol="0" anchor="t"/>
          <a:lstStyle/>
          <a:p>
            <a:pPr marL="0" indent="0">
              <a:buNone/>
            </a:pPr>
            <a:r>
              <a:rPr lang="en-US" sz="1500" dirty="0">
                <a:solidFill>
                  <a:srgbClr val="5B6472"/>
                </a:solidFill>
                <a:latin typeface="Calibri" pitchFamily="34" charset="0"/>
                <a:ea typeface="Calibri" pitchFamily="34" charset="-122"/>
                <a:cs typeface="Calibri" pitchFamily="34" charset="-120"/>
              </a:rPr>
              <a:t>Whole population · index, 2019 = 100</a:t>
            </a:r>
            <a:endParaRPr lang="en-US" sz="1500" dirty="0"/>
          </a:p>
        </p:txBody>
      </p:sp>
      <p:graphicFrame>
        <p:nvGraphicFramePr>
          <p:cNvPr id="9" name="Chart 0"/>
          <p:cNvGraphicFramePr/>
          <p:nvPr/>
        </p:nvGraphicFramePr>
        <p:xfrm>
          <a:off x="566928" y="2313432"/>
          <a:ext cx="5266944" cy="21396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1"/>
          <p:cNvGraphicFramePr/>
          <p:nvPr/>
        </p:nvGraphicFramePr>
        <p:xfrm>
          <a:off x="6287872" y="2313432"/>
          <a:ext cx="5266944" cy="213969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 7"/>
          <p:cNvSpPr/>
          <p:nvPr/>
        </p:nvSpPr>
        <p:spPr>
          <a:xfrm>
            <a:off x="566928" y="4544568"/>
            <a:ext cx="5336896" cy="393192"/>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+8 percentage points</a:t>
            </a:r>
            <a:endParaRPr lang="en-US" sz="2200" dirty="0"/>
          </a:p>
        </p:txBody>
      </p:sp>
      <p:sp>
        <p:nvSpPr>
          <p:cNvPr id="12" name="Text 8"/>
          <p:cNvSpPr/>
          <p:nvPr/>
        </p:nvSpPr>
        <p:spPr>
          <a:xfrm>
            <a:off x="6287872" y="4544568"/>
            <a:ext cx="5336896" cy="393192"/>
          </a:xfrm>
          <a:prstGeom prst="rect">
            <a:avLst/>
          </a:prstGeom>
          <a:noFill/>
          <a:ln/>
        </p:spPr>
        <p:txBody>
          <a:bodyPr wrap="square" lIns="0" tIns="0" rIns="0" bIns="0" rtlCol="0" anchor="t"/>
          <a:lstStyle/>
          <a:p>
            <a:pPr marL="0" indent="0">
              <a:buNone/>
            </a:pPr>
            <a:r>
              <a:rPr lang="en-US" sz="2200" b="1" dirty="0">
                <a:solidFill>
                  <a:srgbClr val="C8102E"/>
                </a:solidFill>
                <a:latin typeface="Trebuchet MS" pitchFamily="34" charset="0"/>
                <a:ea typeface="Trebuchet MS" pitchFamily="34" charset="-122"/>
                <a:cs typeface="Trebuchet MS" pitchFamily="34" charset="-120"/>
              </a:rPr>
              <a:t>+0.2% total real growth</a:t>
            </a:r>
            <a:endParaRPr lang="en-US" sz="2200" dirty="0"/>
          </a:p>
        </p:txBody>
      </p:sp>
      <p:sp>
        <p:nvSpPr>
          <p:cNvPr id="13" name="Shape 9"/>
          <p:cNvSpPr/>
          <p:nvPr/>
        </p:nvSpPr>
        <p:spPr>
          <a:xfrm>
            <a:off x="566928" y="5193792"/>
            <a:ext cx="11057839" cy="438912"/>
          </a:xfrm>
          <a:prstGeom prst="rect">
            <a:avLst/>
          </a:prstGeom>
          <a:solidFill>
            <a:srgbClr val="F1F2F4"/>
          </a:solidFill>
          <a:ln w="6350">
            <a:solidFill>
              <a:srgbClr val="F1F2F4"/>
            </a:solidFill>
            <a:prstDash val="solid"/>
          </a:ln>
        </p:spPr>
        <p:txBody>
          <a:bodyPr/>
          <a:lstStyle/>
          <a:p>
            <a:endParaRPr lang="en-US"/>
          </a:p>
        </p:txBody>
      </p:sp>
      <p:sp>
        <p:nvSpPr>
          <p:cNvPr id="14" name="Text 10"/>
          <p:cNvSpPr/>
          <p:nvPr/>
        </p:nvSpPr>
        <p:spPr>
          <a:xfrm>
            <a:off x="795528" y="5312664"/>
            <a:ext cx="10600639" cy="256032"/>
          </a:xfrm>
          <a:prstGeom prst="rect">
            <a:avLst/>
          </a:prstGeom>
          <a:noFill/>
          <a:ln/>
        </p:spPr>
        <p:txBody>
          <a:bodyPr wrap="square" lIns="0" tIns="0" rIns="0" bIns="0" rtlCol="0" anchor="ctr"/>
          <a:lstStyle/>
          <a:p>
            <a:pPr marL="0" indent="0">
              <a:buNone/>
            </a:pPr>
            <a:r>
              <a:rPr lang="en-US" sz="1700" b="1" dirty="0">
                <a:solidFill>
                  <a:srgbClr val="002F6C"/>
                </a:solidFill>
                <a:latin typeface="Trebuchet MS" pitchFamily="34" charset="0"/>
                <a:ea typeface="Trebuchet MS" pitchFamily="34" charset="-122"/>
                <a:cs typeface="Trebuchet MS" pitchFamily="34" charset="-120"/>
              </a:rPr>
              <a:t>A challenge to the automatic promise, not a causal test of education.</a:t>
            </a:r>
            <a:endParaRPr lang="en-US" sz="1700" dirty="0"/>
          </a:p>
        </p:txBody>
      </p:sp>
      <p:sp>
        <p:nvSpPr>
          <p:cNvPr id="15" name="Text 11"/>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OECD (2025), UK country note</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ONS IHXW, 30 September 2026; author’s calculations</a:t>
            </a:r>
            <a:endParaRPr lang="en-US" sz="950" dirty="0"/>
          </a:p>
        </p:txBody>
      </p:sp>
      <p:sp>
        <p:nvSpPr>
          <p:cNvPr id="16" name="Shape 12"/>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7" name="Text 13"/>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8" name="Text 14"/>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tom.bewick@theskillsagenda.com</a:t>
            </a:r>
            <a:endParaRPr lang="en-US" sz="950" dirty="0"/>
          </a:p>
        </p:txBody>
      </p:sp>
      <p:sp>
        <p:nvSpPr>
          <p:cNvPr id="19" name="Text 15"/>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5</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2009–2023 · ENROLMENT, OUTPUT PER HOUR AND ANNUAL PRODUCTIVITY GROWTH</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Participation and productivity: UK vs New Zealand</a:t>
            </a:r>
            <a:endParaRPr lang="en-US" sz="2600" dirty="0"/>
          </a:p>
        </p:txBody>
      </p:sp>
      <p:sp>
        <p:nvSpPr>
          <p:cNvPr id="5" name="Shape 3"/>
          <p:cNvSpPr/>
          <p:nvPr/>
        </p:nvSpPr>
        <p:spPr>
          <a:xfrm>
            <a:off x="566928" y="1371600"/>
            <a:ext cx="365760" cy="0"/>
          </a:xfrm>
          <a:prstGeom prst="line">
            <a:avLst/>
          </a:prstGeom>
          <a:noFill/>
          <a:ln w="30480">
            <a:solidFill>
              <a:srgbClr val="C8102E"/>
            </a:solidFill>
            <a:prstDash val="solid"/>
          </a:ln>
        </p:spPr>
        <p:txBody>
          <a:bodyPr/>
          <a:lstStyle/>
          <a:p>
            <a:endParaRPr lang="en-US"/>
          </a:p>
        </p:txBody>
      </p:sp>
      <p:sp>
        <p:nvSpPr>
          <p:cNvPr id="6" name="Text 4"/>
          <p:cNvSpPr/>
          <p:nvPr/>
        </p:nvSpPr>
        <p:spPr>
          <a:xfrm>
            <a:off x="1042416" y="1261872"/>
            <a:ext cx="2011680" cy="265176"/>
          </a:xfrm>
          <a:prstGeom prst="rect">
            <a:avLst/>
          </a:prstGeom>
          <a:noFill/>
          <a:ln/>
        </p:spPr>
        <p:txBody>
          <a:bodyPr wrap="square" lIns="0" tIns="0" rIns="0" bIns="0" rtlCol="0" anchor="t"/>
          <a:lstStyle/>
          <a:p>
            <a:pPr marL="0" indent="0">
              <a:buNone/>
            </a:pPr>
            <a:r>
              <a:rPr lang="en-US" sz="1400" b="1" dirty="0">
                <a:solidFill>
                  <a:srgbClr val="C8102E"/>
                </a:solidFill>
                <a:latin typeface="Trebuchet MS" pitchFamily="34" charset="0"/>
                <a:ea typeface="Trebuchet MS" pitchFamily="34" charset="-122"/>
                <a:cs typeface="Trebuchet MS" pitchFamily="34" charset="-120"/>
              </a:rPr>
              <a:t>United Kingdom</a:t>
            </a:r>
            <a:endParaRPr lang="en-US" sz="1400" dirty="0"/>
          </a:p>
        </p:txBody>
      </p:sp>
      <p:sp>
        <p:nvSpPr>
          <p:cNvPr id="7" name="Shape 5"/>
          <p:cNvSpPr/>
          <p:nvPr/>
        </p:nvSpPr>
        <p:spPr>
          <a:xfrm>
            <a:off x="3017520" y="1371600"/>
            <a:ext cx="365760" cy="0"/>
          </a:xfrm>
          <a:prstGeom prst="line">
            <a:avLst/>
          </a:prstGeom>
          <a:noFill/>
          <a:ln w="30480">
            <a:solidFill>
              <a:srgbClr val="002F6C"/>
            </a:solidFill>
            <a:prstDash val="dash"/>
          </a:ln>
        </p:spPr>
        <p:txBody>
          <a:bodyPr/>
          <a:lstStyle/>
          <a:p>
            <a:endParaRPr lang="en-US"/>
          </a:p>
        </p:txBody>
      </p:sp>
      <p:sp>
        <p:nvSpPr>
          <p:cNvPr id="8" name="Text 6"/>
          <p:cNvSpPr/>
          <p:nvPr/>
        </p:nvSpPr>
        <p:spPr>
          <a:xfrm>
            <a:off x="3502152" y="1261872"/>
            <a:ext cx="1920240" cy="265176"/>
          </a:xfrm>
          <a:prstGeom prst="rect">
            <a:avLst/>
          </a:prstGeom>
          <a:noFill/>
          <a:ln/>
        </p:spPr>
        <p:txBody>
          <a:bodyPr wrap="square" lIns="0" tIns="0" rIns="0" bIns="0" rtlCol="0" anchor="t"/>
          <a:lstStyle/>
          <a:p>
            <a:pPr marL="0" indent="0">
              <a:buNone/>
            </a:pPr>
            <a:r>
              <a:rPr lang="en-US" sz="1400" b="1" dirty="0">
                <a:solidFill>
                  <a:srgbClr val="002F6C"/>
                </a:solidFill>
                <a:latin typeface="Trebuchet MS" pitchFamily="34" charset="0"/>
                <a:ea typeface="Trebuchet MS" pitchFamily="34" charset="-122"/>
                <a:cs typeface="Trebuchet MS" pitchFamily="34" charset="-120"/>
              </a:rPr>
              <a:t>New Zealand</a:t>
            </a:r>
            <a:endParaRPr lang="en-US" sz="1400" dirty="0"/>
          </a:p>
        </p:txBody>
      </p:sp>
      <p:sp>
        <p:nvSpPr>
          <p:cNvPr id="9" name="Text 7"/>
          <p:cNvSpPr/>
          <p:nvPr/>
        </p:nvSpPr>
        <p:spPr>
          <a:xfrm>
            <a:off x="6537960" y="1280160"/>
            <a:ext cx="5056632" cy="246888"/>
          </a:xfrm>
          <a:prstGeom prst="rect">
            <a:avLst/>
          </a:prstGeom>
          <a:noFill/>
          <a:ln/>
        </p:spPr>
        <p:txBody>
          <a:bodyPr wrap="square" lIns="0" tIns="0" rIns="0" bIns="0" rtlCol="0" anchor="t"/>
          <a:lstStyle/>
          <a:p>
            <a:pPr marL="0" indent="0">
              <a:buNone/>
            </a:pPr>
            <a:r>
              <a:rPr lang="en-US" sz="1200" dirty="0">
                <a:solidFill>
                  <a:srgbClr val="5B6472"/>
                </a:solidFill>
                <a:latin typeface="Calibri" pitchFamily="34" charset="0"/>
                <a:ea typeface="Calibri" pitchFamily="34" charset="-122"/>
                <a:cs typeface="Calibri" pitchFamily="34" charset="-120"/>
              </a:rPr>
              <a:t>Annual observations · missing data left blank</a:t>
            </a:r>
            <a:endParaRPr lang="en-US" sz="1200" dirty="0"/>
          </a:p>
        </p:txBody>
      </p:sp>
      <p:sp>
        <p:nvSpPr>
          <p:cNvPr id="10" name="Text 8"/>
          <p:cNvSpPr/>
          <p:nvPr/>
        </p:nvSpPr>
        <p:spPr>
          <a:xfrm>
            <a:off x="566928" y="1746504"/>
            <a:ext cx="3454298" cy="292608"/>
          </a:xfrm>
          <a:prstGeom prst="rect">
            <a:avLst/>
          </a:prstGeom>
          <a:noFill/>
          <a:ln/>
        </p:spPr>
        <p:txBody>
          <a:bodyPr wrap="square" lIns="0" tIns="0" rIns="0" bIns="0" rtlCol="0" anchor="t"/>
          <a:lstStyle/>
          <a:p>
            <a:pPr marL="0" indent="0">
              <a:buNone/>
            </a:pPr>
            <a:r>
              <a:rPr lang="en-US" sz="1900" b="1" dirty="0">
                <a:solidFill>
                  <a:srgbClr val="002F6C"/>
                </a:solidFill>
                <a:latin typeface="Trebuchet MS" pitchFamily="34" charset="0"/>
                <a:ea typeface="Trebuchet MS" pitchFamily="34" charset="-122"/>
                <a:cs typeface="Trebuchet MS" pitchFamily="34" charset="-120"/>
              </a:rPr>
              <a:t>Tertiary participation</a:t>
            </a:r>
            <a:endParaRPr lang="en-US" sz="1900" dirty="0"/>
          </a:p>
        </p:txBody>
      </p:sp>
      <p:sp>
        <p:nvSpPr>
          <p:cNvPr id="11" name="Text 9"/>
          <p:cNvSpPr/>
          <p:nvPr/>
        </p:nvSpPr>
        <p:spPr>
          <a:xfrm>
            <a:off x="566928" y="2093976"/>
            <a:ext cx="3454298" cy="228600"/>
          </a:xfrm>
          <a:prstGeom prst="rect">
            <a:avLst/>
          </a:prstGeom>
          <a:noFill/>
          <a:ln/>
        </p:spPr>
        <p:txBody>
          <a:bodyPr wrap="square" lIns="0" tIns="0" rIns="0" bIns="0" rtlCol="0" anchor="t"/>
          <a:lstStyle/>
          <a:p>
            <a:pPr marL="0" indent="0">
              <a:buNone/>
            </a:pPr>
            <a:r>
              <a:rPr lang="en-US" sz="1200" dirty="0">
                <a:solidFill>
                  <a:srgbClr val="5B6472"/>
                </a:solidFill>
                <a:latin typeface="Calibri" pitchFamily="34" charset="0"/>
                <a:ea typeface="Calibri" pitchFamily="34" charset="-122"/>
                <a:cs typeface="Calibri" pitchFamily="34" charset="-120"/>
              </a:rPr>
              <a:t>Gross enrolment ratio (%)</a:t>
            </a:r>
            <a:endParaRPr lang="en-US" sz="1200" dirty="0"/>
          </a:p>
        </p:txBody>
      </p:sp>
      <p:graphicFrame>
        <p:nvGraphicFramePr>
          <p:cNvPr id="12" name="Chart 0"/>
          <p:cNvGraphicFramePr/>
          <p:nvPr/>
        </p:nvGraphicFramePr>
        <p:xfrm>
          <a:off x="676656" y="2377440"/>
          <a:ext cx="3344570" cy="2157984"/>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 10"/>
          <p:cNvSpPr/>
          <p:nvPr/>
        </p:nvSpPr>
        <p:spPr>
          <a:xfrm>
            <a:off x="566928" y="4645152"/>
            <a:ext cx="3454298" cy="219456"/>
          </a:xfrm>
          <a:prstGeom prst="rect">
            <a:avLst/>
          </a:prstGeom>
          <a:noFill/>
          <a:ln/>
        </p:spPr>
        <p:txBody>
          <a:bodyPr wrap="square" lIns="0" tIns="0" rIns="0" bIns="0" rtlCol="0" anchor="t"/>
          <a:lstStyle/>
          <a:p>
            <a:pPr marL="0" indent="0">
              <a:buNone/>
            </a:pPr>
            <a:r>
              <a:rPr lang="en-US" sz="1230" b="1" dirty="0">
                <a:solidFill>
                  <a:srgbClr val="C8102E"/>
                </a:solidFill>
                <a:latin typeface="Trebuchet MS" pitchFamily="34" charset="0"/>
                <a:ea typeface="Trebuchet MS" pitchFamily="34" charset="-122"/>
                <a:cs typeface="Trebuchet MS" pitchFamily="34" charset="-120"/>
              </a:rPr>
              <a:t>UK: 59.1 → 80.4 (2009–23)</a:t>
            </a:r>
            <a:endParaRPr lang="en-US" sz="1230" dirty="0"/>
          </a:p>
        </p:txBody>
      </p:sp>
      <p:sp>
        <p:nvSpPr>
          <p:cNvPr id="14" name="Text 11"/>
          <p:cNvSpPr/>
          <p:nvPr/>
        </p:nvSpPr>
        <p:spPr>
          <a:xfrm>
            <a:off x="566928" y="4937760"/>
            <a:ext cx="3454298" cy="219456"/>
          </a:xfrm>
          <a:prstGeom prst="rect">
            <a:avLst/>
          </a:prstGeom>
          <a:noFill/>
          <a:ln/>
        </p:spPr>
        <p:txBody>
          <a:bodyPr wrap="square" lIns="0" tIns="0" rIns="0" bIns="0" rtlCol="0" anchor="t"/>
          <a:lstStyle/>
          <a:p>
            <a:pPr marL="0" indent="0">
              <a:buNone/>
            </a:pPr>
            <a:r>
              <a:rPr lang="en-US" sz="1230" b="1" dirty="0">
                <a:solidFill>
                  <a:srgbClr val="002F6C"/>
                </a:solidFill>
                <a:latin typeface="Trebuchet MS" pitchFamily="34" charset="0"/>
                <a:ea typeface="Trebuchet MS" pitchFamily="34" charset="-122"/>
                <a:cs typeface="Trebuchet MS" pitchFamily="34" charset="-120"/>
              </a:rPr>
              <a:t>NZ: 80.4 → 76.4 (2013–23)*</a:t>
            </a:r>
            <a:endParaRPr lang="en-US" sz="1230" dirty="0"/>
          </a:p>
        </p:txBody>
      </p:sp>
      <p:sp>
        <p:nvSpPr>
          <p:cNvPr id="15" name="Text 12"/>
          <p:cNvSpPr/>
          <p:nvPr/>
        </p:nvSpPr>
        <p:spPr>
          <a:xfrm>
            <a:off x="4368698" y="1746504"/>
            <a:ext cx="3454298" cy="292608"/>
          </a:xfrm>
          <a:prstGeom prst="rect">
            <a:avLst/>
          </a:prstGeom>
          <a:noFill/>
          <a:ln/>
        </p:spPr>
        <p:txBody>
          <a:bodyPr wrap="square" lIns="0" tIns="0" rIns="0" bIns="0" rtlCol="0" anchor="t"/>
          <a:lstStyle/>
          <a:p>
            <a:pPr marL="0" indent="0">
              <a:buNone/>
            </a:pPr>
            <a:r>
              <a:rPr lang="en-US" sz="1900" b="1" dirty="0">
                <a:solidFill>
                  <a:srgbClr val="002F6C"/>
                </a:solidFill>
                <a:latin typeface="Trebuchet MS" pitchFamily="34" charset="0"/>
                <a:ea typeface="Trebuchet MS" pitchFamily="34" charset="-122"/>
                <a:cs typeface="Trebuchet MS" pitchFamily="34" charset="-120"/>
              </a:rPr>
              <a:t>Output per hour worked</a:t>
            </a:r>
            <a:endParaRPr lang="en-US" sz="1900" dirty="0"/>
          </a:p>
        </p:txBody>
      </p:sp>
      <p:sp>
        <p:nvSpPr>
          <p:cNvPr id="16" name="Text 13"/>
          <p:cNvSpPr/>
          <p:nvPr/>
        </p:nvSpPr>
        <p:spPr>
          <a:xfrm>
            <a:off x="4368698" y="2093976"/>
            <a:ext cx="3454298" cy="228600"/>
          </a:xfrm>
          <a:prstGeom prst="rect">
            <a:avLst/>
          </a:prstGeom>
          <a:noFill/>
          <a:ln/>
        </p:spPr>
        <p:txBody>
          <a:bodyPr wrap="square" lIns="0" tIns="0" rIns="0" bIns="0" rtlCol="0" anchor="t"/>
          <a:lstStyle/>
          <a:p>
            <a:pPr marL="0" indent="0">
              <a:buNone/>
            </a:pPr>
            <a:r>
              <a:rPr lang="en-US" sz="1200" dirty="0">
                <a:solidFill>
                  <a:srgbClr val="5B6472"/>
                </a:solidFill>
                <a:latin typeface="Calibri" pitchFamily="34" charset="0"/>
                <a:ea typeface="Calibri" pitchFamily="34" charset="-122"/>
                <a:cs typeface="Calibri" pitchFamily="34" charset="-120"/>
              </a:rPr>
              <a:t>US$, 2020 prices and PPPs</a:t>
            </a:r>
            <a:endParaRPr lang="en-US" sz="1200" dirty="0"/>
          </a:p>
        </p:txBody>
      </p:sp>
      <p:graphicFrame>
        <p:nvGraphicFramePr>
          <p:cNvPr id="17" name="Chart 1"/>
          <p:cNvGraphicFramePr/>
          <p:nvPr/>
        </p:nvGraphicFramePr>
        <p:xfrm>
          <a:off x="4478426" y="2377440"/>
          <a:ext cx="3344570" cy="2157984"/>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 14"/>
          <p:cNvSpPr/>
          <p:nvPr/>
        </p:nvSpPr>
        <p:spPr>
          <a:xfrm>
            <a:off x="4368698" y="4645152"/>
            <a:ext cx="3454298" cy="219456"/>
          </a:xfrm>
          <a:prstGeom prst="rect">
            <a:avLst/>
          </a:prstGeom>
          <a:noFill/>
          <a:ln/>
        </p:spPr>
        <p:txBody>
          <a:bodyPr wrap="square" lIns="0" tIns="0" rIns="0" bIns="0" rtlCol="0" anchor="t"/>
          <a:lstStyle/>
          <a:p>
            <a:pPr marL="0" indent="0">
              <a:buNone/>
            </a:pPr>
            <a:r>
              <a:rPr lang="en-US" sz="1230" b="1" dirty="0">
                <a:solidFill>
                  <a:srgbClr val="C8102E"/>
                </a:solidFill>
                <a:latin typeface="Trebuchet MS" pitchFamily="34" charset="0"/>
                <a:ea typeface="Trebuchet MS" pitchFamily="34" charset="-122"/>
                <a:cs typeface="Trebuchet MS" pitchFamily="34" charset="-120"/>
              </a:rPr>
              <a:t>UK: $67.3 → $73.2</a:t>
            </a:r>
            <a:endParaRPr lang="en-US" sz="1230" dirty="0"/>
          </a:p>
        </p:txBody>
      </p:sp>
      <p:sp>
        <p:nvSpPr>
          <p:cNvPr id="19" name="Text 15"/>
          <p:cNvSpPr/>
          <p:nvPr/>
        </p:nvSpPr>
        <p:spPr>
          <a:xfrm>
            <a:off x="4368698" y="4937760"/>
            <a:ext cx="3454298" cy="219456"/>
          </a:xfrm>
          <a:prstGeom prst="rect">
            <a:avLst/>
          </a:prstGeom>
          <a:noFill/>
          <a:ln/>
        </p:spPr>
        <p:txBody>
          <a:bodyPr wrap="square" lIns="0" tIns="0" rIns="0" bIns="0" rtlCol="0" anchor="t"/>
          <a:lstStyle/>
          <a:p>
            <a:pPr marL="0" indent="0">
              <a:buNone/>
            </a:pPr>
            <a:r>
              <a:rPr lang="en-US" sz="1230" b="1" dirty="0">
                <a:solidFill>
                  <a:srgbClr val="002F6C"/>
                </a:solidFill>
                <a:latin typeface="Trebuchet MS" pitchFamily="34" charset="0"/>
                <a:ea typeface="Trebuchet MS" pitchFamily="34" charset="-122"/>
                <a:cs typeface="Trebuchet MS" pitchFamily="34" charset="-120"/>
              </a:rPr>
              <a:t>NZ: $46.5 → $51.9</a:t>
            </a:r>
            <a:endParaRPr lang="en-US" sz="1230" dirty="0"/>
          </a:p>
        </p:txBody>
      </p:sp>
      <p:sp>
        <p:nvSpPr>
          <p:cNvPr id="20" name="Text 16"/>
          <p:cNvSpPr/>
          <p:nvPr/>
        </p:nvSpPr>
        <p:spPr>
          <a:xfrm>
            <a:off x="8170469" y="1746504"/>
            <a:ext cx="3454298" cy="292608"/>
          </a:xfrm>
          <a:prstGeom prst="rect">
            <a:avLst/>
          </a:prstGeom>
          <a:noFill/>
          <a:ln/>
        </p:spPr>
        <p:txBody>
          <a:bodyPr wrap="square" lIns="0" tIns="0" rIns="0" bIns="0" rtlCol="0" anchor="t"/>
          <a:lstStyle/>
          <a:p>
            <a:pPr marL="0" indent="0">
              <a:buNone/>
            </a:pPr>
            <a:r>
              <a:rPr lang="en-US" sz="1900" b="1" dirty="0">
                <a:solidFill>
                  <a:srgbClr val="002F6C"/>
                </a:solidFill>
                <a:latin typeface="Trebuchet MS" pitchFamily="34" charset="0"/>
                <a:ea typeface="Trebuchet MS" pitchFamily="34" charset="-122"/>
                <a:cs typeface="Trebuchet MS" pitchFamily="34" charset="-120"/>
              </a:rPr>
              <a:t>Productivity growth</a:t>
            </a:r>
            <a:endParaRPr lang="en-US" sz="1900" dirty="0"/>
          </a:p>
        </p:txBody>
      </p:sp>
      <p:sp>
        <p:nvSpPr>
          <p:cNvPr id="21" name="Text 17"/>
          <p:cNvSpPr/>
          <p:nvPr/>
        </p:nvSpPr>
        <p:spPr>
          <a:xfrm>
            <a:off x="8170469" y="2093976"/>
            <a:ext cx="3454298" cy="228600"/>
          </a:xfrm>
          <a:prstGeom prst="rect">
            <a:avLst/>
          </a:prstGeom>
          <a:noFill/>
          <a:ln/>
        </p:spPr>
        <p:txBody>
          <a:bodyPr wrap="square" lIns="0" tIns="0" rIns="0" bIns="0" rtlCol="0" anchor="t"/>
          <a:lstStyle/>
          <a:p>
            <a:pPr marL="0" indent="0">
              <a:buNone/>
            </a:pPr>
            <a:r>
              <a:rPr lang="en-US" sz="1200" dirty="0">
                <a:solidFill>
                  <a:srgbClr val="5B6472"/>
                </a:solidFill>
                <a:latin typeface="Calibri" pitchFamily="34" charset="0"/>
                <a:ea typeface="Calibri" pitchFamily="34" charset="-122"/>
                <a:cs typeface="Calibri" pitchFamily="34" charset="-120"/>
              </a:rPr>
              <a:t>Real output per hour: annual change (%)</a:t>
            </a:r>
            <a:endParaRPr lang="en-US" sz="1200" dirty="0"/>
          </a:p>
        </p:txBody>
      </p:sp>
      <p:graphicFrame>
        <p:nvGraphicFramePr>
          <p:cNvPr id="22" name="Chart 2"/>
          <p:cNvGraphicFramePr/>
          <p:nvPr/>
        </p:nvGraphicFramePr>
        <p:xfrm>
          <a:off x="8280197" y="2377440"/>
          <a:ext cx="3344570" cy="2157984"/>
        </p:xfrm>
        <a:graphic>
          <a:graphicData uri="http://schemas.openxmlformats.org/drawingml/2006/chart">
            <c:chart xmlns:c="http://schemas.openxmlformats.org/drawingml/2006/chart" xmlns:r="http://schemas.openxmlformats.org/officeDocument/2006/relationships" r:id="rId5"/>
          </a:graphicData>
        </a:graphic>
      </p:graphicFrame>
      <p:sp>
        <p:nvSpPr>
          <p:cNvPr id="23" name="Text 18"/>
          <p:cNvSpPr/>
          <p:nvPr/>
        </p:nvSpPr>
        <p:spPr>
          <a:xfrm>
            <a:off x="8170469" y="4645152"/>
            <a:ext cx="3454298" cy="219456"/>
          </a:xfrm>
          <a:prstGeom prst="rect">
            <a:avLst/>
          </a:prstGeom>
          <a:noFill/>
          <a:ln/>
        </p:spPr>
        <p:txBody>
          <a:bodyPr wrap="square" lIns="0" tIns="0" rIns="0" bIns="0" rtlCol="0" anchor="t"/>
          <a:lstStyle/>
          <a:p>
            <a:pPr marL="0" indent="0">
              <a:buNone/>
            </a:pPr>
            <a:r>
              <a:rPr lang="en-US" sz="1230" b="1" dirty="0">
                <a:solidFill>
                  <a:srgbClr val="C8102E"/>
                </a:solidFill>
                <a:latin typeface="Trebuchet MS" pitchFamily="34" charset="0"/>
                <a:ea typeface="Trebuchet MS" pitchFamily="34" charset="-122"/>
                <a:cs typeface="Trebuchet MS" pitchFamily="34" charset="-120"/>
              </a:rPr>
              <a:t>UK: 0.6% annualised, 2009–23</a:t>
            </a:r>
            <a:endParaRPr lang="en-US" sz="1230" dirty="0"/>
          </a:p>
        </p:txBody>
      </p:sp>
      <p:sp>
        <p:nvSpPr>
          <p:cNvPr id="24" name="Text 19"/>
          <p:cNvSpPr/>
          <p:nvPr/>
        </p:nvSpPr>
        <p:spPr>
          <a:xfrm>
            <a:off x="8170469" y="4937760"/>
            <a:ext cx="3454298" cy="219456"/>
          </a:xfrm>
          <a:prstGeom prst="rect">
            <a:avLst/>
          </a:prstGeom>
          <a:noFill/>
          <a:ln/>
        </p:spPr>
        <p:txBody>
          <a:bodyPr wrap="square" lIns="0" tIns="0" rIns="0" bIns="0" rtlCol="0" anchor="t"/>
          <a:lstStyle/>
          <a:p>
            <a:pPr marL="0" indent="0">
              <a:buNone/>
            </a:pPr>
            <a:r>
              <a:rPr lang="en-US" sz="1230" b="1" dirty="0">
                <a:solidFill>
                  <a:srgbClr val="002F6C"/>
                </a:solidFill>
                <a:latin typeface="Trebuchet MS" pitchFamily="34" charset="0"/>
                <a:ea typeface="Trebuchet MS" pitchFamily="34" charset="-122"/>
                <a:cs typeface="Trebuchet MS" pitchFamily="34" charset="-120"/>
              </a:rPr>
              <a:t>NZ: 0.8% annualised, 2009–23</a:t>
            </a:r>
            <a:endParaRPr lang="en-US" sz="1230" dirty="0"/>
          </a:p>
        </p:txBody>
      </p:sp>
      <p:sp>
        <p:nvSpPr>
          <p:cNvPr id="25" name="Text 20"/>
          <p:cNvSpPr/>
          <p:nvPr/>
        </p:nvSpPr>
        <p:spPr>
          <a:xfrm>
            <a:off x="566928" y="5431536"/>
            <a:ext cx="11057839" cy="310896"/>
          </a:xfrm>
          <a:prstGeom prst="rect">
            <a:avLst/>
          </a:prstGeom>
          <a:noFill/>
          <a:ln/>
        </p:spPr>
        <p:txBody>
          <a:bodyPr wrap="square" lIns="0" tIns="0" rIns="0" bIns="0" rtlCol="0" anchor="t"/>
          <a:lstStyle/>
          <a:p>
            <a:pPr marL="0" indent="0">
              <a:buNone/>
            </a:pPr>
            <a:r>
              <a:rPr lang="en-US" sz="1800" b="1" dirty="0">
                <a:solidFill>
                  <a:srgbClr val="002F6C"/>
                </a:solidFill>
                <a:latin typeface="Trebuchet MS" pitchFamily="34" charset="0"/>
                <a:ea typeface="Trebuchet MS" pitchFamily="34" charset="-122"/>
                <a:cs typeface="Trebuchet MS" pitchFamily="34" charset="-120"/>
              </a:rPr>
              <a:t>Different enrolment paths; modest long-run productivity gains in both.</a:t>
            </a:r>
            <a:endParaRPr lang="en-US" sz="1800" dirty="0"/>
          </a:p>
        </p:txBody>
      </p:sp>
      <p:sp>
        <p:nvSpPr>
          <p:cNvPr id="26" name="Text 21"/>
          <p:cNvSpPr/>
          <p:nvPr/>
        </p:nvSpPr>
        <p:spPr>
          <a:xfrm>
            <a:off x="566928" y="5843016"/>
            <a:ext cx="11057839" cy="256032"/>
          </a:xfrm>
          <a:prstGeom prst="rect">
            <a:avLst/>
          </a:prstGeom>
          <a:noFill/>
          <a:ln/>
        </p:spPr>
        <p:txBody>
          <a:bodyPr wrap="square" lIns="0" tIns="0" rIns="0" bIns="0" rtlCol="0" anchor="t"/>
          <a:lstStyle/>
          <a:p>
            <a:pPr marL="0" indent="0">
              <a:buNone/>
            </a:pPr>
            <a:r>
              <a:rPr lang="en-US" sz="1000" dirty="0">
                <a:solidFill>
                  <a:srgbClr val="5B6472"/>
                </a:solidFill>
                <a:latin typeface="Calibri" pitchFamily="34" charset="0"/>
                <a:ea typeface="Calibri" pitchFamily="34" charset="-122"/>
                <a:cs typeface="Calibri" pitchFamily="34" charset="-120"/>
              </a:rPr>
              <a:t>* NZ enrolment unavailable for 2009–12. Gross enrolment is not attainment. Composition, demographics and COVID matter. No causal inference.</a:t>
            </a:r>
            <a:endParaRPr lang="en-US" sz="1000" dirty="0"/>
          </a:p>
        </p:txBody>
      </p:sp>
      <p:sp>
        <p:nvSpPr>
          <p:cNvPr id="27" name="Text 22"/>
          <p:cNvSpPr/>
          <p:nvPr/>
        </p:nvSpPr>
        <p:spPr>
          <a:xfrm>
            <a:off x="566928" y="6181344"/>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UNESCO UIS / World Bank</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OECD Productivity Database</a:t>
            </a:r>
            <a:endParaRPr lang="en-US" sz="950" dirty="0"/>
          </a:p>
        </p:txBody>
      </p:sp>
      <p:sp>
        <p:nvSpPr>
          <p:cNvPr id="28" name="Shape 23"/>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29" name="Text 24"/>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30" name="Text 25"/>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tom.bewick@theskillsagenda.com</a:t>
            </a:r>
            <a:endParaRPr lang="en-US" sz="950" dirty="0"/>
          </a:p>
        </p:txBody>
      </p:sp>
      <p:sp>
        <p:nvSpPr>
          <p:cNvPr id="31" name="Text 26"/>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6</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THE MISSING DEMAND SIDE</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Skills demand is derived from economic demand</a:t>
            </a:r>
            <a:endParaRPr lang="en-US" sz="2600" dirty="0"/>
          </a:p>
        </p:txBody>
      </p:sp>
      <p:sp>
        <p:nvSpPr>
          <p:cNvPr id="5" name="Text 3"/>
          <p:cNvSpPr/>
          <p:nvPr/>
        </p:nvSpPr>
        <p:spPr>
          <a:xfrm>
            <a:off x="566928" y="1645920"/>
            <a:ext cx="4663440" cy="1051560"/>
          </a:xfrm>
          <a:prstGeom prst="rect">
            <a:avLst/>
          </a:prstGeom>
          <a:noFill/>
          <a:ln/>
        </p:spPr>
        <p:txBody>
          <a:bodyPr wrap="square" lIns="0" tIns="0" rIns="0" bIns="0" rtlCol="0" anchor="t"/>
          <a:lstStyle/>
          <a:p>
            <a:pPr marL="0" indent="0">
              <a:buNone/>
            </a:pPr>
            <a:r>
              <a:rPr lang="en-US" sz="6500" b="1" dirty="0">
                <a:solidFill>
                  <a:srgbClr val="C8102E"/>
                </a:solidFill>
                <a:latin typeface="Trebuchet MS" pitchFamily="34" charset="0"/>
                <a:ea typeface="Trebuchet MS" pitchFamily="34" charset="-122"/>
                <a:cs typeface="Trebuchet MS" pitchFamily="34" charset="-120"/>
              </a:rPr>
              <a:t>−29.5%</a:t>
            </a:r>
            <a:endParaRPr lang="en-US" sz="6500" dirty="0"/>
          </a:p>
        </p:txBody>
      </p:sp>
      <p:sp>
        <p:nvSpPr>
          <p:cNvPr id="6" name="Text 4"/>
          <p:cNvSpPr/>
          <p:nvPr/>
        </p:nvSpPr>
        <p:spPr>
          <a:xfrm>
            <a:off x="566928" y="2916936"/>
            <a:ext cx="4736592" cy="914400"/>
          </a:xfrm>
          <a:prstGeom prst="rect">
            <a:avLst/>
          </a:prstGeom>
          <a:noFill/>
          <a:ln/>
        </p:spPr>
        <p:txBody>
          <a:bodyPr wrap="square" lIns="0" tIns="0" rIns="0" bIns="0" rtlCol="0" anchor="t"/>
          <a:lstStyle/>
          <a:p>
            <a:pPr marL="0" indent="0">
              <a:buNone/>
            </a:pPr>
            <a:r>
              <a:rPr lang="en-US" sz="2400" b="1" dirty="0">
                <a:solidFill>
                  <a:srgbClr val="111111"/>
                </a:solidFill>
                <a:latin typeface="Trebuchet MS" pitchFamily="34" charset="0"/>
                <a:ea typeface="Trebuchet MS" pitchFamily="34" charset="-122"/>
                <a:cs typeface="Trebuchet MS" pitchFamily="34" charset="-120"/>
              </a:rPr>
              <a:t>UK employer training spend</a:t>
            </a:r>
            <a:endParaRPr lang="en-US" sz="2400" dirty="0"/>
          </a:p>
          <a:p>
            <a:pPr marL="0" indent="0">
              <a:buNone/>
            </a:pPr>
            <a:r>
              <a:rPr lang="en-US" sz="2400" b="1" dirty="0">
                <a:solidFill>
                  <a:srgbClr val="111111"/>
                </a:solidFill>
                <a:latin typeface="Trebuchet MS" pitchFamily="34" charset="0"/>
                <a:ea typeface="Trebuchet MS" pitchFamily="34" charset="-122"/>
                <a:cs typeface="Trebuchet MS" pitchFamily="34" charset="-120"/>
              </a:rPr>
              <a:t>per employee, in real terms</a:t>
            </a:r>
            <a:endParaRPr lang="en-US" sz="2400" dirty="0"/>
          </a:p>
        </p:txBody>
      </p:sp>
      <p:sp>
        <p:nvSpPr>
          <p:cNvPr id="7" name="Text 5"/>
          <p:cNvSpPr/>
          <p:nvPr/>
        </p:nvSpPr>
        <p:spPr>
          <a:xfrm>
            <a:off x="566928" y="4133088"/>
            <a:ext cx="4663440" cy="384048"/>
          </a:xfrm>
          <a:prstGeom prst="rect">
            <a:avLst/>
          </a:prstGeom>
          <a:noFill/>
          <a:ln/>
        </p:spPr>
        <p:txBody>
          <a:bodyPr wrap="square" lIns="0" tIns="0" rIns="0" bIns="0" rtlCol="0" anchor="t"/>
          <a:lstStyle/>
          <a:p>
            <a:pPr marL="0" indent="0">
              <a:buNone/>
            </a:pPr>
            <a:r>
              <a:rPr lang="en-US" sz="2000" dirty="0">
                <a:solidFill>
                  <a:srgbClr val="5B6472"/>
                </a:solidFill>
                <a:latin typeface="Calibri" pitchFamily="34" charset="0"/>
                <a:ea typeface="Calibri" pitchFamily="34" charset="-122"/>
                <a:cs typeface="Calibri" pitchFamily="34" charset="-120"/>
              </a:rPr>
              <a:t>2011 → 2024</a:t>
            </a:r>
            <a:endParaRPr lang="en-US" sz="2000" dirty="0"/>
          </a:p>
        </p:txBody>
      </p:sp>
      <p:sp>
        <p:nvSpPr>
          <p:cNvPr id="8" name="Text 6"/>
          <p:cNvSpPr/>
          <p:nvPr/>
        </p:nvSpPr>
        <p:spPr>
          <a:xfrm>
            <a:off x="6035040" y="1417320"/>
            <a:ext cx="5577840" cy="548640"/>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Break the low-skill equilibrium</a:t>
            </a:r>
            <a:endParaRPr lang="en-US" sz="2200" dirty="0"/>
          </a:p>
        </p:txBody>
      </p:sp>
      <p:sp>
        <p:nvSpPr>
          <p:cNvPr id="9" name="Text 7"/>
          <p:cNvSpPr/>
          <p:nvPr/>
        </p:nvSpPr>
        <p:spPr>
          <a:xfrm>
            <a:off x="6035040" y="2313432"/>
            <a:ext cx="5532120" cy="393192"/>
          </a:xfrm>
          <a:prstGeom prst="rect">
            <a:avLst/>
          </a:prstGeom>
          <a:noFill/>
          <a:ln/>
        </p:spPr>
        <p:txBody>
          <a:bodyPr wrap="square" lIns="0" tIns="0" rIns="0" bIns="0" rtlCol="0" anchor="t"/>
          <a:lstStyle/>
          <a:p>
            <a:pPr marL="0" indent="0">
              <a:buNone/>
            </a:pPr>
            <a:r>
              <a:rPr lang="en-US" sz="2100" dirty="0">
                <a:solidFill>
                  <a:srgbClr val="111111"/>
                </a:solidFill>
                <a:latin typeface="Calibri" pitchFamily="34" charset="0"/>
                <a:ea typeface="Calibri" pitchFamily="34" charset="-122"/>
                <a:cs typeface="Calibri" pitchFamily="34" charset="-120"/>
              </a:rPr>
              <a:t>Product and service strategy</a:t>
            </a:r>
            <a:endParaRPr lang="en-US" sz="2100" dirty="0"/>
          </a:p>
        </p:txBody>
      </p:sp>
      <p:sp>
        <p:nvSpPr>
          <p:cNvPr id="10" name="Text 8"/>
          <p:cNvSpPr/>
          <p:nvPr/>
        </p:nvSpPr>
        <p:spPr>
          <a:xfrm>
            <a:off x="6035040" y="2926080"/>
            <a:ext cx="5532120" cy="393192"/>
          </a:xfrm>
          <a:prstGeom prst="rect">
            <a:avLst/>
          </a:prstGeom>
          <a:noFill/>
          <a:ln/>
        </p:spPr>
        <p:txBody>
          <a:bodyPr wrap="square" lIns="0" tIns="0" rIns="0" bIns="0" rtlCol="0" anchor="t"/>
          <a:lstStyle/>
          <a:p>
            <a:pPr marL="0" indent="0">
              <a:buNone/>
            </a:pPr>
            <a:r>
              <a:rPr lang="en-US" sz="2100" dirty="0">
                <a:solidFill>
                  <a:srgbClr val="111111"/>
                </a:solidFill>
                <a:latin typeface="Calibri" pitchFamily="34" charset="0"/>
                <a:ea typeface="Calibri" pitchFamily="34" charset="-122"/>
                <a:cs typeface="Calibri" pitchFamily="34" charset="-120"/>
              </a:rPr>
              <a:t>Job design and discretion</a:t>
            </a:r>
            <a:endParaRPr lang="en-US" sz="2100" dirty="0"/>
          </a:p>
        </p:txBody>
      </p:sp>
      <p:sp>
        <p:nvSpPr>
          <p:cNvPr id="11" name="Text 9"/>
          <p:cNvSpPr/>
          <p:nvPr/>
        </p:nvSpPr>
        <p:spPr>
          <a:xfrm>
            <a:off x="6035040" y="3538728"/>
            <a:ext cx="5532120" cy="393192"/>
          </a:xfrm>
          <a:prstGeom prst="rect">
            <a:avLst/>
          </a:prstGeom>
          <a:noFill/>
          <a:ln/>
        </p:spPr>
        <p:txBody>
          <a:bodyPr wrap="square" lIns="0" tIns="0" rIns="0" bIns="0" rtlCol="0" anchor="t"/>
          <a:lstStyle/>
          <a:p>
            <a:pPr marL="0" indent="0">
              <a:buNone/>
            </a:pPr>
            <a:r>
              <a:rPr lang="en-US" sz="2100" dirty="0">
                <a:solidFill>
                  <a:srgbClr val="111111"/>
                </a:solidFill>
                <a:latin typeface="Calibri" pitchFamily="34" charset="0"/>
                <a:ea typeface="Calibri" pitchFamily="34" charset="-122"/>
                <a:cs typeface="Calibri" pitchFamily="34" charset="-120"/>
              </a:rPr>
              <a:t>Wage-setting and progression</a:t>
            </a:r>
            <a:endParaRPr lang="en-US" sz="2100" dirty="0"/>
          </a:p>
        </p:txBody>
      </p:sp>
      <p:sp>
        <p:nvSpPr>
          <p:cNvPr id="12" name="Text 10"/>
          <p:cNvSpPr/>
          <p:nvPr/>
        </p:nvSpPr>
        <p:spPr>
          <a:xfrm>
            <a:off x="6035040" y="4151376"/>
            <a:ext cx="5532120" cy="393192"/>
          </a:xfrm>
          <a:prstGeom prst="rect">
            <a:avLst/>
          </a:prstGeom>
          <a:noFill/>
          <a:ln/>
        </p:spPr>
        <p:txBody>
          <a:bodyPr wrap="square" lIns="0" tIns="0" rIns="0" bIns="0" rtlCol="0" anchor="t"/>
          <a:lstStyle/>
          <a:p>
            <a:pPr marL="0" indent="0">
              <a:buNone/>
            </a:pPr>
            <a:r>
              <a:rPr lang="en-US" sz="2100" dirty="0">
                <a:solidFill>
                  <a:srgbClr val="111111"/>
                </a:solidFill>
                <a:latin typeface="Calibri" pitchFamily="34" charset="0"/>
                <a:ea typeface="Calibri" pitchFamily="34" charset="-122"/>
                <a:cs typeface="Calibri" pitchFamily="34" charset="-120"/>
              </a:rPr>
              <a:t>Investment and collective coordination</a:t>
            </a:r>
            <a:endParaRPr lang="en-US" sz="2100" dirty="0"/>
          </a:p>
        </p:txBody>
      </p:sp>
      <p:sp>
        <p:nvSpPr>
          <p:cNvPr id="13" name="Shape 11"/>
          <p:cNvSpPr/>
          <p:nvPr/>
        </p:nvSpPr>
        <p:spPr>
          <a:xfrm>
            <a:off x="566928" y="5029200"/>
            <a:ext cx="11057839" cy="603504"/>
          </a:xfrm>
          <a:prstGeom prst="rect">
            <a:avLst/>
          </a:prstGeom>
          <a:solidFill>
            <a:srgbClr val="F1F2F4"/>
          </a:solidFill>
          <a:ln w="6350">
            <a:solidFill>
              <a:srgbClr val="F1F2F4"/>
            </a:solidFill>
            <a:prstDash val="solid"/>
          </a:ln>
        </p:spPr>
        <p:txBody>
          <a:bodyPr/>
          <a:lstStyle/>
          <a:p>
            <a:endParaRPr lang="en-US"/>
          </a:p>
        </p:txBody>
      </p:sp>
      <p:sp>
        <p:nvSpPr>
          <p:cNvPr id="14" name="Text 12"/>
          <p:cNvSpPr/>
          <p:nvPr/>
        </p:nvSpPr>
        <p:spPr>
          <a:xfrm>
            <a:off x="795528" y="5148072"/>
            <a:ext cx="10600639" cy="420624"/>
          </a:xfrm>
          <a:prstGeom prst="rect">
            <a:avLst/>
          </a:prstGeom>
          <a:noFill/>
          <a:ln/>
        </p:spPr>
        <p:txBody>
          <a:bodyPr wrap="square" lIns="0" tIns="0" rIns="0" bIns="0" rtlCol="0" anchor="ctr"/>
          <a:lstStyle/>
          <a:p>
            <a:pPr marL="0" indent="0">
              <a:buNone/>
            </a:pPr>
            <a:r>
              <a:rPr lang="en-US" sz="2100" b="1" dirty="0">
                <a:solidFill>
                  <a:srgbClr val="002F6C"/>
                </a:solidFill>
                <a:latin typeface="Trebuchet MS" pitchFamily="34" charset="0"/>
                <a:ea typeface="Trebuchet MS" pitchFamily="34" charset="-122"/>
                <a:cs typeface="Trebuchet MS" pitchFamily="34" charset="-120"/>
              </a:rPr>
              <a:t>Do employers create work that uses and rewards people’s capabilities?</a:t>
            </a:r>
            <a:endParaRPr lang="en-US" sz="2100" dirty="0"/>
          </a:p>
        </p:txBody>
      </p:sp>
      <p:sp>
        <p:nvSpPr>
          <p:cNvPr id="15" name="Text 13"/>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DfE, ESS 2024</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Keep &amp; Mayhew (2010)</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Lloyd &amp; Payne (2016)</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Acemoglu &amp; Pischke (1999)</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Brown et al. (2020)</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Finegold &amp; Soskice (1988)</a:t>
            </a:r>
            <a:endParaRPr lang="en-US" sz="950" dirty="0"/>
          </a:p>
        </p:txBody>
      </p:sp>
      <p:sp>
        <p:nvSpPr>
          <p:cNvPr id="16" name="Shape 14"/>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7" name="Text 15"/>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8" name="Text 16"/>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tom.bewick@theskillsagenda.com</a:t>
            </a:r>
            <a:endParaRPr lang="en-US" sz="950" dirty="0"/>
          </a:p>
        </p:txBody>
      </p:sp>
      <p:sp>
        <p:nvSpPr>
          <p:cNvPr id="19" name="Text 17"/>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7</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COORDINATION PROBLEMS ARE NOT SOLVED BY EXHORTATION</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Change the incentives, not just the rhetoric</a:t>
            </a:r>
            <a:endParaRPr lang="en-US" sz="2600" dirty="0"/>
          </a:p>
        </p:txBody>
      </p:sp>
      <p:sp>
        <p:nvSpPr>
          <p:cNvPr id="5" name="Shape 3"/>
          <p:cNvSpPr/>
          <p:nvPr/>
        </p:nvSpPr>
        <p:spPr>
          <a:xfrm>
            <a:off x="566928" y="1417320"/>
            <a:ext cx="5336896" cy="2926080"/>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86384" y="1618488"/>
            <a:ext cx="4897984" cy="512064"/>
          </a:xfrm>
          <a:prstGeom prst="rect">
            <a:avLst/>
          </a:prstGeom>
          <a:noFill/>
          <a:ln/>
        </p:spPr>
        <p:txBody>
          <a:bodyPr wrap="square" lIns="0" tIns="0" rIns="0" bIns="0" rtlCol="0" anchor="t"/>
          <a:lstStyle/>
          <a:p>
            <a:pPr marL="0" indent="0">
              <a:buNone/>
            </a:pPr>
            <a:r>
              <a:rPr lang="en-US" sz="2300" b="1" dirty="0">
                <a:solidFill>
                  <a:srgbClr val="002F6C"/>
                </a:solidFill>
                <a:latin typeface="Trebuchet MS" pitchFamily="34" charset="0"/>
                <a:ea typeface="Trebuchet MS" pitchFamily="34" charset="-122"/>
                <a:cs typeface="Trebuchet MS" pitchFamily="34" charset="-120"/>
              </a:rPr>
              <a:t>WHAT WE ASK</a:t>
            </a:r>
            <a:endParaRPr lang="en-US" sz="2300" dirty="0"/>
          </a:p>
        </p:txBody>
      </p:sp>
      <p:sp>
        <p:nvSpPr>
          <p:cNvPr id="7" name="Text 5"/>
          <p:cNvSpPr/>
          <p:nvPr/>
        </p:nvSpPr>
        <p:spPr>
          <a:xfrm>
            <a:off x="786384" y="2322576"/>
            <a:ext cx="4897984" cy="1883664"/>
          </a:xfrm>
          <a:prstGeom prst="rect">
            <a:avLst/>
          </a:prstGeom>
          <a:noFill/>
          <a:ln/>
        </p:spPr>
        <p:txBody>
          <a:bodyPr wrap="square" lIns="0" tIns="0" rIns="0" bIns="0" rtlCol="0" anchor="t"/>
          <a:lstStyle/>
          <a:p>
            <a:pPr marL="0" indent="0">
              <a:buNone/>
            </a:pPr>
            <a:r>
              <a:rPr lang="en-US" sz="2300" dirty="0">
                <a:solidFill>
                  <a:srgbClr val="111111"/>
                </a:solidFill>
                <a:latin typeface="Calibri" pitchFamily="34" charset="0"/>
                <a:ea typeface="Calibri" pitchFamily="34" charset="-122"/>
                <a:cs typeface="Calibri" pitchFamily="34" charset="-120"/>
              </a:rPr>
              <a:t>Collaborate across institutions.</a:t>
            </a:r>
            <a:endParaRPr lang="en-US" sz="2300" dirty="0"/>
          </a:p>
          <a:p>
            <a:pPr marL="0" indent="0">
              <a:buNone/>
            </a:pPr>
            <a:r>
              <a:rPr lang="en-US" sz="2300" dirty="0">
                <a:solidFill>
                  <a:srgbClr val="111111"/>
                </a:solidFill>
                <a:latin typeface="Calibri" pitchFamily="34" charset="0"/>
                <a:ea typeface="Calibri" pitchFamily="34" charset="-122"/>
                <a:cs typeface="Calibri" pitchFamily="34" charset="-120"/>
              </a:rPr>
              <a:t>Put the learner’s pathway first.</a:t>
            </a:r>
            <a:endParaRPr lang="en-US" sz="2300" dirty="0"/>
          </a:p>
          <a:p>
            <a:pPr marL="0" indent="0">
              <a:buNone/>
            </a:pPr>
            <a:r>
              <a:rPr lang="en-US" sz="2300" dirty="0">
                <a:solidFill>
                  <a:srgbClr val="111111"/>
                </a:solidFill>
                <a:latin typeface="Calibri" pitchFamily="34" charset="0"/>
                <a:ea typeface="Calibri" pitchFamily="34" charset="-122"/>
                <a:cs typeface="Calibri" pitchFamily="34" charset="-120"/>
              </a:rPr>
              <a:t>Recognise learning wherever it happens.</a:t>
            </a:r>
            <a:endParaRPr lang="en-US" sz="2300" dirty="0"/>
          </a:p>
        </p:txBody>
      </p:sp>
      <p:sp>
        <p:nvSpPr>
          <p:cNvPr id="8" name="Shape 6"/>
          <p:cNvSpPr/>
          <p:nvPr/>
        </p:nvSpPr>
        <p:spPr>
          <a:xfrm>
            <a:off x="6287872" y="1417320"/>
            <a:ext cx="5336896" cy="2926080"/>
          </a:xfrm>
          <a:prstGeom prst="rect">
            <a:avLst/>
          </a:prstGeom>
          <a:solidFill>
            <a:srgbClr val="F1F2F4"/>
          </a:solidFill>
          <a:ln w="6350">
            <a:solidFill>
              <a:srgbClr val="F1F2F4"/>
            </a:solidFill>
            <a:prstDash val="solid"/>
          </a:ln>
        </p:spPr>
        <p:txBody>
          <a:bodyPr/>
          <a:lstStyle/>
          <a:p>
            <a:endParaRPr lang="en-US"/>
          </a:p>
        </p:txBody>
      </p:sp>
      <p:sp>
        <p:nvSpPr>
          <p:cNvPr id="9" name="Text 7"/>
          <p:cNvSpPr/>
          <p:nvPr/>
        </p:nvSpPr>
        <p:spPr>
          <a:xfrm>
            <a:off x="6507328" y="1618488"/>
            <a:ext cx="4897984" cy="512064"/>
          </a:xfrm>
          <a:prstGeom prst="rect">
            <a:avLst/>
          </a:prstGeom>
          <a:noFill/>
          <a:ln/>
        </p:spPr>
        <p:txBody>
          <a:bodyPr wrap="square" lIns="0" tIns="0" rIns="0" bIns="0" rtlCol="0" anchor="t"/>
          <a:lstStyle/>
          <a:p>
            <a:pPr marL="0" indent="0">
              <a:buNone/>
            </a:pPr>
            <a:r>
              <a:rPr lang="en-US" sz="2200" b="1" dirty="0">
                <a:solidFill>
                  <a:srgbClr val="C8102E"/>
                </a:solidFill>
                <a:latin typeface="Trebuchet MS" pitchFamily="34" charset="0"/>
                <a:ea typeface="Trebuchet MS" pitchFamily="34" charset="-122"/>
                <a:cs typeface="Trebuchet MS" pitchFamily="34" charset="-120"/>
              </a:rPr>
              <a:t>WHAT FUNDING REWARDS</a:t>
            </a:r>
            <a:endParaRPr lang="en-US" sz="2200" dirty="0"/>
          </a:p>
        </p:txBody>
      </p:sp>
      <p:sp>
        <p:nvSpPr>
          <p:cNvPr id="10" name="Text 8"/>
          <p:cNvSpPr/>
          <p:nvPr/>
        </p:nvSpPr>
        <p:spPr>
          <a:xfrm>
            <a:off x="6507328" y="2322576"/>
            <a:ext cx="4897984" cy="1883664"/>
          </a:xfrm>
          <a:prstGeom prst="rect">
            <a:avLst/>
          </a:prstGeom>
          <a:noFill/>
          <a:ln/>
        </p:spPr>
        <p:txBody>
          <a:bodyPr wrap="square" lIns="0" tIns="0" rIns="0" bIns="0" rtlCol="0" anchor="t"/>
          <a:lstStyle/>
          <a:p>
            <a:pPr marL="0" indent="0">
              <a:buNone/>
            </a:pPr>
            <a:r>
              <a:rPr lang="en-US" sz="2300" dirty="0">
                <a:solidFill>
                  <a:srgbClr val="111111"/>
                </a:solidFill>
                <a:latin typeface="Calibri" pitchFamily="34" charset="0"/>
                <a:ea typeface="Calibri" pitchFamily="34" charset="-122"/>
                <a:cs typeface="Calibri" pitchFamily="34" charset="-120"/>
              </a:rPr>
              <a:t>Retain learners on site.</a:t>
            </a:r>
            <a:endParaRPr lang="en-US" sz="2300" dirty="0"/>
          </a:p>
          <a:p>
            <a:pPr marL="0" indent="0">
              <a:buNone/>
            </a:pPr>
            <a:r>
              <a:rPr lang="en-US" sz="2300" dirty="0">
                <a:solidFill>
                  <a:srgbClr val="111111"/>
                </a:solidFill>
                <a:latin typeface="Calibri" pitchFamily="34" charset="0"/>
                <a:ea typeface="Calibri" pitchFamily="34" charset="-122"/>
                <a:cs typeface="Calibri" pitchFamily="34" charset="-120"/>
              </a:rPr>
              <a:t>Protect the institutional budget.</a:t>
            </a:r>
            <a:endParaRPr lang="en-US" sz="2300" dirty="0"/>
          </a:p>
          <a:p>
            <a:pPr marL="0" indent="0">
              <a:buNone/>
            </a:pPr>
            <a:r>
              <a:rPr lang="en-US" sz="2300" dirty="0">
                <a:solidFill>
                  <a:srgbClr val="111111"/>
                </a:solidFill>
                <a:latin typeface="Calibri" pitchFamily="34" charset="0"/>
                <a:ea typeface="Calibri" pitchFamily="34" charset="-122"/>
                <a:cs typeface="Calibri" pitchFamily="34" charset="-120"/>
              </a:rPr>
              <a:t>Treat shared delivery as an exception.</a:t>
            </a:r>
            <a:endParaRPr lang="en-US" sz="2300" dirty="0"/>
          </a:p>
        </p:txBody>
      </p:sp>
      <p:sp>
        <p:nvSpPr>
          <p:cNvPr id="11" name="Shape 9"/>
          <p:cNvSpPr/>
          <p:nvPr/>
        </p:nvSpPr>
        <p:spPr>
          <a:xfrm>
            <a:off x="566928" y="4855464"/>
            <a:ext cx="11057839" cy="768096"/>
          </a:xfrm>
          <a:prstGeom prst="rect">
            <a:avLst/>
          </a:prstGeom>
          <a:solidFill>
            <a:srgbClr val="F1F2F4"/>
          </a:solidFill>
          <a:ln w="6350">
            <a:solidFill>
              <a:srgbClr val="F1F2F4"/>
            </a:solidFill>
            <a:prstDash val="solid"/>
          </a:ln>
        </p:spPr>
        <p:txBody>
          <a:bodyPr/>
          <a:lstStyle/>
          <a:p>
            <a:endParaRPr lang="en-US"/>
          </a:p>
        </p:txBody>
      </p:sp>
      <p:sp>
        <p:nvSpPr>
          <p:cNvPr id="12" name="Text 10"/>
          <p:cNvSpPr/>
          <p:nvPr/>
        </p:nvSpPr>
        <p:spPr>
          <a:xfrm>
            <a:off x="795528" y="4974336"/>
            <a:ext cx="10600639" cy="585216"/>
          </a:xfrm>
          <a:prstGeom prst="rect">
            <a:avLst/>
          </a:prstGeom>
          <a:noFill/>
          <a:ln/>
        </p:spPr>
        <p:txBody>
          <a:bodyPr wrap="square" lIns="0" tIns="0" rIns="0" bIns="0" rtlCol="0" anchor="ctr"/>
          <a:lstStyle/>
          <a:p>
            <a:pPr marL="0" indent="0">
              <a:buNone/>
            </a:pPr>
            <a:r>
              <a:rPr lang="en-US" sz="2200" b="1" dirty="0">
                <a:solidFill>
                  <a:srgbClr val="002F6C"/>
                </a:solidFill>
                <a:latin typeface="Trebuchet MS" pitchFamily="34" charset="0"/>
                <a:ea typeface="Trebuchet MS" pitchFamily="34" charset="-122"/>
                <a:cs typeface="Trebuchet MS" pitchFamily="34" charset="-120"/>
              </a:rPr>
              <a:t>Change the incentives so that collaboration becomes a practical choice.</a:t>
            </a:r>
            <a:endParaRPr lang="en-US" sz="2200" dirty="0"/>
          </a:p>
        </p:txBody>
      </p:sp>
      <p:sp>
        <p:nvSpPr>
          <p:cNvPr id="13" name="Text 11"/>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Skills Group (2026), pp. 36–37 and 50</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Bewick (2025)</a:t>
            </a:r>
            <a:endParaRPr lang="en-US" sz="950" dirty="0"/>
          </a:p>
        </p:txBody>
      </p:sp>
      <p:sp>
        <p:nvSpPr>
          <p:cNvPr id="14" name="Shape 12"/>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5" name="Text 13"/>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6" name="Text 14"/>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tom.bewick@theskillsagenda.com</a:t>
            </a:r>
            <a:endParaRPr lang="en-US" sz="950" dirty="0"/>
          </a:p>
        </p:txBody>
      </p:sp>
      <p:sp>
        <p:nvSpPr>
          <p:cNvPr id="17" name="Text 15"/>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8</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BUREAUCRATIC MARKET CENTRALISATION · HIGH CONTROL, LOW TRUST</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Reorganisation is not redistribution of power</a:t>
            </a:r>
            <a:endParaRPr lang="en-US" sz="2600" dirty="0"/>
          </a:p>
        </p:txBody>
      </p:sp>
      <p:sp>
        <p:nvSpPr>
          <p:cNvPr id="5" name="Text 3"/>
          <p:cNvSpPr/>
          <p:nvPr/>
        </p:nvSpPr>
        <p:spPr>
          <a:xfrm>
            <a:off x="566928" y="1783080"/>
            <a:ext cx="5577840" cy="1581912"/>
          </a:xfrm>
          <a:prstGeom prst="rect">
            <a:avLst/>
          </a:prstGeom>
          <a:noFill/>
          <a:ln/>
        </p:spPr>
        <p:txBody>
          <a:bodyPr wrap="square" lIns="0" tIns="0" rIns="0" bIns="0" rtlCol="0" anchor="t"/>
          <a:lstStyle/>
          <a:p>
            <a:pPr marL="0" indent="0">
              <a:buNone/>
            </a:pPr>
            <a:r>
              <a:rPr lang="en-US" sz="3900" b="1" dirty="0">
                <a:solidFill>
                  <a:srgbClr val="C8102E"/>
                </a:solidFill>
                <a:latin typeface="Trebuchet MS" pitchFamily="34" charset="0"/>
                <a:ea typeface="Trebuchet MS" pitchFamily="34" charset="-122"/>
                <a:cs typeface="Trebuchet MS" pitchFamily="34" charset="-120"/>
              </a:rPr>
              <a:t>Risk moves out.</a:t>
            </a:r>
            <a:endParaRPr lang="en-US" sz="3900" dirty="0"/>
          </a:p>
          <a:p>
            <a:pPr marL="0" indent="0">
              <a:buNone/>
            </a:pPr>
            <a:r>
              <a:rPr lang="en-US" sz="3900" b="1" dirty="0">
                <a:solidFill>
                  <a:srgbClr val="C8102E"/>
                </a:solidFill>
                <a:latin typeface="Trebuchet MS" pitchFamily="34" charset="0"/>
                <a:ea typeface="Trebuchet MS" pitchFamily="34" charset="-122"/>
                <a:cs typeface="Trebuchet MS" pitchFamily="34" charset="-120"/>
              </a:rPr>
              <a:t>Control stays in.</a:t>
            </a:r>
            <a:endParaRPr lang="en-US" sz="3900" dirty="0"/>
          </a:p>
        </p:txBody>
      </p:sp>
      <p:sp>
        <p:nvSpPr>
          <p:cNvPr id="6" name="Text 4"/>
          <p:cNvSpPr/>
          <p:nvPr/>
        </p:nvSpPr>
        <p:spPr>
          <a:xfrm>
            <a:off x="566928" y="3822192"/>
            <a:ext cx="5303520" cy="914400"/>
          </a:xfrm>
          <a:prstGeom prst="rect">
            <a:avLst/>
          </a:prstGeom>
          <a:noFill/>
          <a:ln/>
        </p:spPr>
        <p:txBody>
          <a:bodyPr wrap="square" lIns="0" tIns="0" rIns="0" bIns="0" rtlCol="0" anchor="t"/>
          <a:lstStyle/>
          <a:p>
            <a:r>
              <a:rPr lang="en-US" sz="2700" b="1" dirty="0">
                <a:solidFill>
                  <a:srgbClr val="002F6C"/>
                </a:solidFill>
                <a:latin typeface="Trebuchet MS" pitchFamily="34" charset="0"/>
                <a:ea typeface="Trebuchet MS" pitchFamily="34" charset="-122"/>
                <a:cs typeface="Trebuchet MS" pitchFamily="34" charset="-120"/>
              </a:rPr>
              <a:t>A new govt. agency is not (necessarily)</a:t>
            </a:r>
            <a:r>
              <a:rPr lang="en-US" sz="2700" dirty="0"/>
              <a:t> </a:t>
            </a:r>
            <a:r>
              <a:rPr lang="en-US" sz="2700" b="1" dirty="0">
                <a:solidFill>
                  <a:srgbClr val="002F6C"/>
                </a:solidFill>
                <a:latin typeface="Trebuchet MS" pitchFamily="34" charset="0"/>
                <a:ea typeface="Trebuchet MS" pitchFamily="34" charset="-122"/>
                <a:cs typeface="Trebuchet MS" pitchFamily="34" charset="-120"/>
              </a:rPr>
              <a:t>a new settlement.</a:t>
            </a:r>
            <a:endParaRPr lang="en-US" sz="2700" dirty="0"/>
          </a:p>
        </p:txBody>
      </p:sp>
      <p:sp>
        <p:nvSpPr>
          <p:cNvPr id="7" name="Shape 5"/>
          <p:cNvSpPr/>
          <p:nvPr/>
        </p:nvSpPr>
        <p:spPr>
          <a:xfrm>
            <a:off x="6519672" y="1417320"/>
            <a:ext cx="5102352" cy="4142232"/>
          </a:xfrm>
          <a:prstGeom prst="rect">
            <a:avLst/>
          </a:prstGeom>
          <a:solidFill>
            <a:srgbClr val="F1F2F4"/>
          </a:solidFill>
          <a:ln w="6350">
            <a:solidFill>
              <a:srgbClr val="F1F2F4"/>
            </a:solidFill>
            <a:prstDash val="solid"/>
          </a:ln>
        </p:spPr>
        <p:txBody>
          <a:bodyPr/>
          <a:lstStyle/>
          <a:p>
            <a:endParaRPr lang="en-US"/>
          </a:p>
        </p:txBody>
      </p:sp>
      <p:sp>
        <p:nvSpPr>
          <p:cNvPr id="8" name="Text 6"/>
          <p:cNvSpPr/>
          <p:nvPr/>
        </p:nvSpPr>
        <p:spPr>
          <a:xfrm>
            <a:off x="6784848" y="1746504"/>
            <a:ext cx="4526280" cy="548640"/>
          </a:xfrm>
          <a:prstGeom prst="rect">
            <a:avLst/>
          </a:prstGeom>
          <a:noFill/>
          <a:ln/>
        </p:spPr>
        <p:txBody>
          <a:bodyPr wrap="square" lIns="0" tIns="0" rIns="0" bIns="0" rtlCol="0" anchor="t"/>
          <a:lstStyle/>
          <a:p>
            <a:pPr marL="0" indent="0">
              <a:buNone/>
            </a:pPr>
            <a:r>
              <a:rPr lang="en-US" sz="2400" b="1" dirty="0">
                <a:solidFill>
                  <a:srgbClr val="002F6C"/>
                </a:solidFill>
                <a:latin typeface="Trebuchet MS" pitchFamily="34" charset="0"/>
                <a:ea typeface="Trebuchet MS" pitchFamily="34" charset="-122"/>
                <a:cs typeface="Trebuchet MS" pitchFamily="34" charset="-120"/>
              </a:rPr>
              <a:t>The real devolution test</a:t>
            </a:r>
            <a:endParaRPr lang="en-US" sz="2400" dirty="0"/>
          </a:p>
        </p:txBody>
      </p:sp>
      <p:sp>
        <p:nvSpPr>
          <p:cNvPr id="9" name="Text 7"/>
          <p:cNvSpPr/>
          <p:nvPr/>
        </p:nvSpPr>
        <p:spPr>
          <a:xfrm>
            <a:off x="6784848" y="2679192"/>
            <a:ext cx="4526280" cy="457200"/>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Who can decide?</a:t>
            </a:r>
            <a:endParaRPr lang="en-US" sz="2200" dirty="0"/>
          </a:p>
        </p:txBody>
      </p:sp>
      <p:sp>
        <p:nvSpPr>
          <p:cNvPr id="10" name="Text 8"/>
          <p:cNvSpPr/>
          <p:nvPr/>
        </p:nvSpPr>
        <p:spPr>
          <a:xfrm>
            <a:off x="6784848" y="3401568"/>
            <a:ext cx="4526280" cy="457200"/>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Who controls the budget?</a:t>
            </a:r>
            <a:endParaRPr lang="en-US" sz="2200" dirty="0"/>
          </a:p>
        </p:txBody>
      </p:sp>
      <p:sp>
        <p:nvSpPr>
          <p:cNvPr id="11" name="Text 9"/>
          <p:cNvSpPr/>
          <p:nvPr/>
        </p:nvSpPr>
        <p:spPr>
          <a:xfrm>
            <a:off x="6784848" y="4123944"/>
            <a:ext cx="4526280" cy="457200"/>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Who can challenge a decision?</a:t>
            </a:r>
            <a:endParaRPr lang="en-US" sz="2200" dirty="0"/>
          </a:p>
        </p:txBody>
      </p:sp>
      <p:sp>
        <p:nvSpPr>
          <p:cNvPr id="12" name="Text 10"/>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Bewick (2025), chapters 11–12</a:t>
            </a:r>
            <a:endParaRPr lang="en-US" sz="950" dirty="0"/>
          </a:p>
        </p:txBody>
      </p:sp>
      <p:sp>
        <p:nvSpPr>
          <p:cNvPr id="13" name="Shape 11"/>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4" name="Text 12"/>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5" name="Text 13"/>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tom.bewick@theskillsagenda.com</a:t>
            </a:r>
            <a:endParaRPr lang="en-US" sz="950" dirty="0"/>
          </a:p>
        </p:txBody>
      </p:sp>
      <p:sp>
        <p:nvSpPr>
          <p:cNvPr id="16" name="Text 14"/>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9</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DYSTOPIANS · UTOPIANS · RATIONAL OPTIMISTS</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AI: an outcome to shape, not a fate to accept</a:t>
            </a:r>
            <a:endParaRPr lang="en-US" sz="2600" dirty="0"/>
          </a:p>
        </p:txBody>
      </p:sp>
      <p:sp>
        <p:nvSpPr>
          <p:cNvPr id="5" name="Shape 3"/>
          <p:cNvSpPr/>
          <p:nvPr/>
        </p:nvSpPr>
        <p:spPr>
          <a:xfrm>
            <a:off x="566928" y="1417320"/>
            <a:ext cx="3503066" cy="2331720"/>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86384" y="1618488"/>
            <a:ext cx="3064154" cy="512064"/>
          </a:xfrm>
          <a:prstGeom prst="rect">
            <a:avLst/>
          </a:prstGeom>
          <a:noFill/>
          <a:ln/>
        </p:spPr>
        <p:txBody>
          <a:bodyPr wrap="square" lIns="0" tIns="0" rIns="0" bIns="0" rtlCol="0" anchor="t"/>
          <a:lstStyle/>
          <a:p>
            <a:pPr marL="0" indent="0">
              <a:buNone/>
            </a:pPr>
            <a:r>
              <a:rPr lang="en-US" sz="2000" b="1" dirty="0">
                <a:solidFill>
                  <a:srgbClr val="002F6C"/>
                </a:solidFill>
                <a:latin typeface="Trebuchet MS" pitchFamily="34" charset="0"/>
                <a:ea typeface="Trebuchet MS" pitchFamily="34" charset="-122"/>
                <a:cs typeface="Trebuchet MS" pitchFamily="34" charset="-120"/>
              </a:rPr>
              <a:t>DYSTOPIANS</a:t>
            </a:r>
            <a:endParaRPr lang="en-US" sz="2000" dirty="0"/>
          </a:p>
        </p:txBody>
      </p:sp>
      <p:sp>
        <p:nvSpPr>
          <p:cNvPr id="7" name="Text 5"/>
          <p:cNvSpPr/>
          <p:nvPr/>
        </p:nvSpPr>
        <p:spPr>
          <a:xfrm>
            <a:off x="786384" y="2322576"/>
            <a:ext cx="3064154" cy="1289304"/>
          </a:xfrm>
          <a:prstGeom prst="rect">
            <a:avLst/>
          </a:prstGeom>
          <a:noFill/>
          <a:ln/>
        </p:spPr>
        <p:txBody>
          <a:bodyPr wrap="square" lIns="0" tIns="0" rIns="0" bIns="0" rtlCol="0" anchor="t"/>
          <a:lstStyle/>
          <a:p>
            <a:pPr marL="0" indent="0">
              <a:buNone/>
            </a:pPr>
            <a:r>
              <a:rPr lang="en-US" sz="2100" dirty="0">
                <a:solidFill>
                  <a:srgbClr val="111111"/>
                </a:solidFill>
                <a:latin typeface="Calibri" pitchFamily="34" charset="0"/>
                <a:ea typeface="Calibri" pitchFamily="34" charset="-122"/>
                <a:cs typeface="Calibri" pitchFamily="34" charset="-120"/>
              </a:rPr>
              <a:t>Displacement.</a:t>
            </a:r>
            <a:endParaRPr lang="en-US" sz="2100" dirty="0"/>
          </a:p>
          <a:p>
            <a:pPr marL="0" indent="0">
              <a:buNone/>
            </a:pPr>
            <a:r>
              <a:rPr lang="en-US" sz="2100" dirty="0">
                <a:solidFill>
                  <a:srgbClr val="111111"/>
                </a:solidFill>
                <a:latin typeface="Calibri" pitchFamily="34" charset="0"/>
                <a:ea typeface="Calibri" pitchFamily="34" charset="-122"/>
                <a:cs typeface="Calibri" pitchFamily="34" charset="-120"/>
              </a:rPr>
              <a:t>Concentrated power.</a:t>
            </a:r>
            <a:endParaRPr lang="en-US" sz="2100" dirty="0"/>
          </a:p>
          <a:p>
            <a:pPr marL="0" indent="0">
              <a:buNone/>
            </a:pPr>
            <a:r>
              <a:rPr lang="en-US" sz="2100" dirty="0">
                <a:solidFill>
                  <a:srgbClr val="111111"/>
                </a:solidFill>
                <a:latin typeface="Calibri" pitchFamily="34" charset="0"/>
                <a:ea typeface="Calibri" pitchFamily="34" charset="-122"/>
                <a:cs typeface="Calibri" pitchFamily="34" charset="-120"/>
              </a:rPr>
              <a:t>Diminished agency.</a:t>
            </a:r>
            <a:endParaRPr lang="en-US" sz="2100" dirty="0"/>
          </a:p>
        </p:txBody>
      </p:sp>
      <p:sp>
        <p:nvSpPr>
          <p:cNvPr id="8" name="Shape 6"/>
          <p:cNvSpPr/>
          <p:nvPr/>
        </p:nvSpPr>
        <p:spPr>
          <a:xfrm>
            <a:off x="4344314" y="1417320"/>
            <a:ext cx="3503066" cy="2331720"/>
          </a:xfrm>
          <a:prstGeom prst="rect">
            <a:avLst/>
          </a:prstGeom>
          <a:solidFill>
            <a:srgbClr val="F1F2F4"/>
          </a:solidFill>
          <a:ln w="6350">
            <a:solidFill>
              <a:srgbClr val="F1F2F4"/>
            </a:solidFill>
            <a:prstDash val="solid"/>
          </a:ln>
        </p:spPr>
        <p:txBody>
          <a:bodyPr/>
          <a:lstStyle/>
          <a:p>
            <a:endParaRPr lang="en-US"/>
          </a:p>
        </p:txBody>
      </p:sp>
      <p:sp>
        <p:nvSpPr>
          <p:cNvPr id="9" name="Text 7"/>
          <p:cNvSpPr/>
          <p:nvPr/>
        </p:nvSpPr>
        <p:spPr>
          <a:xfrm>
            <a:off x="4563770" y="1618488"/>
            <a:ext cx="3064154" cy="512064"/>
          </a:xfrm>
          <a:prstGeom prst="rect">
            <a:avLst/>
          </a:prstGeom>
          <a:noFill/>
          <a:ln/>
        </p:spPr>
        <p:txBody>
          <a:bodyPr wrap="square" lIns="0" tIns="0" rIns="0" bIns="0" rtlCol="0" anchor="t"/>
          <a:lstStyle/>
          <a:p>
            <a:pPr marL="0" indent="0">
              <a:buNone/>
            </a:pPr>
            <a:r>
              <a:rPr lang="en-US" sz="2000" b="1" dirty="0">
                <a:solidFill>
                  <a:srgbClr val="002F6C"/>
                </a:solidFill>
                <a:latin typeface="Trebuchet MS" pitchFamily="34" charset="0"/>
                <a:ea typeface="Trebuchet MS" pitchFamily="34" charset="-122"/>
                <a:cs typeface="Trebuchet MS" pitchFamily="34" charset="-120"/>
              </a:rPr>
              <a:t>UTOPIANS</a:t>
            </a:r>
            <a:endParaRPr lang="en-US" sz="2000" dirty="0"/>
          </a:p>
        </p:txBody>
      </p:sp>
      <p:sp>
        <p:nvSpPr>
          <p:cNvPr id="10" name="Text 8"/>
          <p:cNvSpPr/>
          <p:nvPr/>
        </p:nvSpPr>
        <p:spPr>
          <a:xfrm>
            <a:off x="4563770" y="2322576"/>
            <a:ext cx="3064154" cy="1289304"/>
          </a:xfrm>
          <a:prstGeom prst="rect">
            <a:avLst/>
          </a:prstGeom>
          <a:noFill/>
          <a:ln/>
        </p:spPr>
        <p:txBody>
          <a:bodyPr wrap="square" lIns="0" tIns="0" rIns="0" bIns="0" rtlCol="0" anchor="t"/>
          <a:lstStyle/>
          <a:p>
            <a:pPr marL="0" indent="0">
              <a:buNone/>
            </a:pPr>
            <a:r>
              <a:rPr lang="en-US" sz="2100" dirty="0">
                <a:solidFill>
                  <a:srgbClr val="111111"/>
                </a:solidFill>
                <a:latin typeface="Calibri" pitchFamily="34" charset="0"/>
                <a:ea typeface="Calibri" pitchFamily="34" charset="-122"/>
                <a:cs typeface="Calibri" pitchFamily="34" charset="-120"/>
              </a:rPr>
              <a:t>Abundance.</a:t>
            </a:r>
            <a:endParaRPr lang="en-US" sz="2100" dirty="0"/>
          </a:p>
          <a:p>
            <a:pPr marL="0" indent="0">
              <a:buNone/>
            </a:pPr>
            <a:r>
              <a:rPr lang="en-US" sz="2100" dirty="0">
                <a:solidFill>
                  <a:srgbClr val="111111"/>
                </a:solidFill>
                <a:latin typeface="Calibri" pitchFamily="34" charset="0"/>
                <a:ea typeface="Calibri" pitchFamily="34" charset="-122"/>
                <a:cs typeface="Calibri" pitchFamily="34" charset="-120"/>
              </a:rPr>
              <a:t>Release from drudgery.</a:t>
            </a:r>
            <a:endParaRPr lang="en-US" sz="2100" dirty="0"/>
          </a:p>
          <a:p>
            <a:pPr marL="0" indent="0">
              <a:buNone/>
            </a:pPr>
            <a:r>
              <a:rPr lang="en-US" sz="2100" dirty="0">
                <a:solidFill>
                  <a:srgbClr val="111111"/>
                </a:solidFill>
                <a:latin typeface="Calibri" pitchFamily="34" charset="0"/>
                <a:ea typeface="Calibri" pitchFamily="34" charset="-122"/>
                <a:cs typeface="Calibri" pitchFamily="34" charset="-120"/>
              </a:rPr>
              <a:t>A different working life.</a:t>
            </a:r>
            <a:endParaRPr lang="en-US" sz="2100" dirty="0"/>
          </a:p>
        </p:txBody>
      </p:sp>
      <p:sp>
        <p:nvSpPr>
          <p:cNvPr id="11" name="Shape 9"/>
          <p:cNvSpPr/>
          <p:nvPr/>
        </p:nvSpPr>
        <p:spPr>
          <a:xfrm>
            <a:off x="8121701" y="1417320"/>
            <a:ext cx="3503066" cy="2331720"/>
          </a:xfrm>
          <a:prstGeom prst="rect">
            <a:avLst/>
          </a:prstGeom>
          <a:solidFill>
            <a:srgbClr val="F1F2F4"/>
          </a:solidFill>
          <a:ln w="6350">
            <a:solidFill>
              <a:srgbClr val="F1F2F4"/>
            </a:solidFill>
            <a:prstDash val="solid"/>
          </a:ln>
        </p:spPr>
        <p:txBody>
          <a:bodyPr/>
          <a:lstStyle/>
          <a:p>
            <a:endParaRPr lang="en-US"/>
          </a:p>
        </p:txBody>
      </p:sp>
      <p:sp>
        <p:nvSpPr>
          <p:cNvPr id="12" name="Text 10"/>
          <p:cNvSpPr/>
          <p:nvPr/>
        </p:nvSpPr>
        <p:spPr>
          <a:xfrm>
            <a:off x="8341157" y="1618488"/>
            <a:ext cx="3064154" cy="512064"/>
          </a:xfrm>
          <a:prstGeom prst="rect">
            <a:avLst/>
          </a:prstGeom>
          <a:noFill/>
          <a:ln/>
        </p:spPr>
        <p:txBody>
          <a:bodyPr wrap="square" lIns="0" tIns="0" rIns="0" bIns="0" rtlCol="0" anchor="t"/>
          <a:lstStyle/>
          <a:p>
            <a:pPr marL="0" indent="0">
              <a:buNone/>
            </a:pPr>
            <a:r>
              <a:rPr lang="en-US" sz="2000" b="1" dirty="0">
                <a:solidFill>
                  <a:srgbClr val="002F6C"/>
                </a:solidFill>
                <a:latin typeface="Trebuchet MS" pitchFamily="34" charset="0"/>
                <a:ea typeface="Trebuchet MS" pitchFamily="34" charset="-122"/>
                <a:cs typeface="Trebuchet MS" pitchFamily="34" charset="-120"/>
              </a:rPr>
              <a:t>RATIONAL OPTIMISTS</a:t>
            </a:r>
            <a:endParaRPr lang="en-US" sz="2000" dirty="0"/>
          </a:p>
        </p:txBody>
      </p:sp>
      <p:sp>
        <p:nvSpPr>
          <p:cNvPr id="13" name="Text 11"/>
          <p:cNvSpPr/>
          <p:nvPr/>
        </p:nvSpPr>
        <p:spPr>
          <a:xfrm>
            <a:off x="8341157" y="2322576"/>
            <a:ext cx="3064154" cy="1289304"/>
          </a:xfrm>
          <a:prstGeom prst="rect">
            <a:avLst/>
          </a:prstGeom>
          <a:noFill/>
          <a:ln/>
        </p:spPr>
        <p:txBody>
          <a:bodyPr wrap="square" lIns="0" tIns="0" rIns="0" bIns="0" rtlCol="0" anchor="t"/>
          <a:lstStyle/>
          <a:p>
            <a:pPr marL="0" indent="0">
              <a:buNone/>
            </a:pPr>
            <a:r>
              <a:rPr lang="en-US" sz="2100" dirty="0">
                <a:solidFill>
                  <a:srgbClr val="111111"/>
                </a:solidFill>
                <a:latin typeface="Calibri" pitchFamily="34" charset="0"/>
                <a:ea typeface="Calibri" pitchFamily="34" charset="-122"/>
                <a:cs typeface="Calibri" pitchFamily="34" charset="-120"/>
              </a:rPr>
              <a:t>Good outcomes depend on</a:t>
            </a:r>
            <a:endParaRPr lang="en-US" sz="2100" dirty="0"/>
          </a:p>
          <a:p>
            <a:pPr marL="0" indent="0">
              <a:buNone/>
            </a:pPr>
            <a:r>
              <a:rPr lang="en-US" sz="2100" dirty="0">
                <a:solidFill>
                  <a:srgbClr val="111111"/>
                </a:solidFill>
                <a:latin typeface="Calibri" pitchFamily="34" charset="0"/>
                <a:ea typeface="Calibri" pitchFamily="34" charset="-122"/>
                <a:cs typeface="Calibri" pitchFamily="34" charset="-120"/>
              </a:rPr>
              <a:t>ownership, investment</a:t>
            </a:r>
            <a:endParaRPr lang="en-US" sz="2100" dirty="0"/>
          </a:p>
          <a:p>
            <a:pPr marL="0" indent="0">
              <a:buNone/>
            </a:pPr>
            <a:r>
              <a:rPr lang="en-US" sz="2100" dirty="0">
                <a:solidFill>
                  <a:srgbClr val="111111"/>
                </a:solidFill>
                <a:latin typeface="Calibri" pitchFamily="34" charset="0"/>
                <a:ea typeface="Calibri" pitchFamily="34" charset="-122"/>
                <a:cs typeface="Calibri" pitchFamily="34" charset="-120"/>
              </a:rPr>
              <a:t>and regulation.</a:t>
            </a:r>
            <a:endParaRPr lang="en-US" sz="2100" dirty="0"/>
          </a:p>
        </p:txBody>
      </p:sp>
      <p:sp>
        <p:nvSpPr>
          <p:cNvPr id="14" name="Text 12"/>
          <p:cNvSpPr/>
          <p:nvPr/>
        </p:nvSpPr>
        <p:spPr>
          <a:xfrm>
            <a:off x="566928" y="4105656"/>
            <a:ext cx="3840480" cy="685800"/>
          </a:xfrm>
          <a:prstGeom prst="rect">
            <a:avLst/>
          </a:prstGeom>
          <a:noFill/>
          <a:ln/>
        </p:spPr>
        <p:txBody>
          <a:bodyPr wrap="square" lIns="0" tIns="0" rIns="0" bIns="0" rtlCol="0" anchor="t"/>
          <a:lstStyle/>
          <a:p>
            <a:pPr marL="0" indent="0">
              <a:buNone/>
            </a:pPr>
            <a:r>
              <a:rPr lang="en-US" sz="3700" b="1" dirty="0">
                <a:solidFill>
                  <a:srgbClr val="002F6C"/>
                </a:solidFill>
                <a:latin typeface="Trebuchet MS" pitchFamily="34" charset="0"/>
                <a:ea typeface="Trebuchet MS" pitchFamily="34" charset="-122"/>
                <a:cs typeface="Trebuchet MS" pitchFamily="34" charset="-120"/>
              </a:rPr>
              <a:t>1 in 4 workers</a:t>
            </a:r>
            <a:endParaRPr lang="en-US" sz="3700" dirty="0"/>
          </a:p>
        </p:txBody>
      </p:sp>
      <p:sp>
        <p:nvSpPr>
          <p:cNvPr id="15" name="Text 13"/>
          <p:cNvSpPr/>
          <p:nvPr/>
        </p:nvSpPr>
        <p:spPr>
          <a:xfrm>
            <a:off x="4690872" y="4142232"/>
            <a:ext cx="6766560" cy="914400"/>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Some occupational exposure to generative AI.</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Exposure is not an automatic redundancy notice.</a:t>
            </a:r>
            <a:endParaRPr lang="en-US" sz="2200" dirty="0"/>
          </a:p>
        </p:txBody>
      </p:sp>
      <p:sp>
        <p:nvSpPr>
          <p:cNvPr id="16" name="Text 14"/>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Bewick (2025), chapter 12</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ILO (2025)</a:t>
            </a:r>
            <a:endParaRPr lang="en-US" sz="950" dirty="0"/>
          </a:p>
        </p:txBody>
      </p:sp>
      <p:sp>
        <p:nvSpPr>
          <p:cNvPr id="17" name="Shape 15"/>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8" name="Text 16"/>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9" name="Text 17"/>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tom.bewick@theskillsagenda.com</a:t>
            </a:r>
            <a:endParaRPr lang="en-US" sz="950" dirty="0"/>
          </a:p>
        </p:txBody>
      </p:sp>
      <p:sp>
        <p:nvSpPr>
          <p:cNvPr id="20" name="Text 18"/>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10</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CONDITIONAL OPPORTUNITY · NOT THE END OF HUMAN EXPERTISE</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The “New Artisans”: autonomy from a more complete job</a:t>
            </a:r>
            <a:endParaRPr lang="en-US" sz="2600" dirty="0"/>
          </a:p>
        </p:txBody>
      </p:sp>
      <p:sp>
        <p:nvSpPr>
          <p:cNvPr id="5" name="Shape 3"/>
          <p:cNvSpPr/>
          <p:nvPr/>
        </p:nvSpPr>
        <p:spPr>
          <a:xfrm>
            <a:off x="566928" y="1847088"/>
            <a:ext cx="2545004" cy="1170432"/>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13232" y="2240280"/>
            <a:ext cx="2252396" cy="374904"/>
          </a:xfrm>
          <a:prstGeom prst="rect">
            <a:avLst/>
          </a:prstGeom>
          <a:noFill/>
          <a:ln/>
        </p:spPr>
        <p:txBody>
          <a:bodyPr wrap="square" lIns="0" tIns="0" rIns="0" bIns="0" rtlCol="0" anchor="t"/>
          <a:lstStyle/>
          <a:p>
            <a:pPr marL="0" indent="0" algn="ctr">
              <a:buNone/>
            </a:pPr>
            <a:r>
              <a:rPr lang="en-US" sz="2200" b="1" dirty="0">
                <a:solidFill>
                  <a:srgbClr val="002F6C"/>
                </a:solidFill>
                <a:latin typeface="Trebuchet MS" pitchFamily="34" charset="0"/>
                <a:ea typeface="Trebuchet MS" pitchFamily="34" charset="-122"/>
                <a:cs typeface="Trebuchet MS" pitchFamily="34" charset="-120"/>
              </a:rPr>
              <a:t>RESEARCH</a:t>
            </a:r>
            <a:endParaRPr lang="en-US" sz="2200" dirty="0"/>
          </a:p>
        </p:txBody>
      </p:sp>
      <p:sp>
        <p:nvSpPr>
          <p:cNvPr id="7" name="Shape 5"/>
          <p:cNvSpPr/>
          <p:nvPr/>
        </p:nvSpPr>
        <p:spPr>
          <a:xfrm>
            <a:off x="3404540" y="1847088"/>
            <a:ext cx="2545004" cy="1170432"/>
          </a:xfrm>
          <a:prstGeom prst="rect">
            <a:avLst/>
          </a:prstGeom>
          <a:solidFill>
            <a:srgbClr val="F1F2F4"/>
          </a:solidFill>
          <a:ln w="6350">
            <a:solidFill>
              <a:srgbClr val="F1F2F4"/>
            </a:solidFill>
            <a:prstDash val="solid"/>
          </a:ln>
        </p:spPr>
        <p:txBody>
          <a:bodyPr/>
          <a:lstStyle/>
          <a:p>
            <a:endParaRPr lang="en-US"/>
          </a:p>
        </p:txBody>
      </p:sp>
      <p:sp>
        <p:nvSpPr>
          <p:cNvPr id="8" name="Text 6"/>
          <p:cNvSpPr/>
          <p:nvPr/>
        </p:nvSpPr>
        <p:spPr>
          <a:xfrm>
            <a:off x="3550844" y="2240280"/>
            <a:ext cx="2252396" cy="374904"/>
          </a:xfrm>
          <a:prstGeom prst="rect">
            <a:avLst/>
          </a:prstGeom>
          <a:noFill/>
          <a:ln/>
        </p:spPr>
        <p:txBody>
          <a:bodyPr wrap="square" lIns="0" tIns="0" rIns="0" bIns="0" rtlCol="0" anchor="t"/>
          <a:lstStyle/>
          <a:p>
            <a:pPr marL="0" indent="0" algn="ctr">
              <a:buNone/>
            </a:pPr>
            <a:r>
              <a:rPr lang="en-US" sz="2200" b="1" dirty="0">
                <a:solidFill>
                  <a:srgbClr val="002F6C"/>
                </a:solidFill>
                <a:latin typeface="Trebuchet MS" pitchFamily="34" charset="0"/>
                <a:ea typeface="Trebuchet MS" pitchFamily="34" charset="-122"/>
                <a:cs typeface="Trebuchet MS" pitchFamily="34" charset="-120"/>
              </a:rPr>
              <a:t>DESIGN</a:t>
            </a:r>
            <a:endParaRPr lang="en-US" sz="2200" dirty="0"/>
          </a:p>
        </p:txBody>
      </p:sp>
      <p:sp>
        <p:nvSpPr>
          <p:cNvPr id="9" name="Shape 7"/>
          <p:cNvSpPr/>
          <p:nvPr/>
        </p:nvSpPr>
        <p:spPr>
          <a:xfrm>
            <a:off x="6242152" y="1847088"/>
            <a:ext cx="2545004" cy="1170432"/>
          </a:xfrm>
          <a:prstGeom prst="rect">
            <a:avLst/>
          </a:prstGeom>
          <a:solidFill>
            <a:srgbClr val="F1F2F4"/>
          </a:solidFill>
          <a:ln w="6350">
            <a:solidFill>
              <a:srgbClr val="F1F2F4"/>
            </a:solidFill>
            <a:prstDash val="solid"/>
          </a:ln>
        </p:spPr>
        <p:txBody>
          <a:bodyPr/>
          <a:lstStyle/>
          <a:p>
            <a:endParaRPr lang="en-US"/>
          </a:p>
        </p:txBody>
      </p:sp>
      <p:sp>
        <p:nvSpPr>
          <p:cNvPr id="10" name="Text 8"/>
          <p:cNvSpPr/>
          <p:nvPr/>
        </p:nvSpPr>
        <p:spPr>
          <a:xfrm>
            <a:off x="6388456" y="2240280"/>
            <a:ext cx="2252396" cy="374904"/>
          </a:xfrm>
          <a:prstGeom prst="rect">
            <a:avLst/>
          </a:prstGeom>
          <a:noFill/>
          <a:ln/>
        </p:spPr>
        <p:txBody>
          <a:bodyPr wrap="square" lIns="0" tIns="0" rIns="0" bIns="0" rtlCol="0" anchor="t"/>
          <a:lstStyle/>
          <a:p>
            <a:pPr marL="0" indent="0" algn="ctr">
              <a:buNone/>
            </a:pPr>
            <a:r>
              <a:rPr lang="en-US" sz="2200" b="1" dirty="0">
                <a:solidFill>
                  <a:srgbClr val="002F6C"/>
                </a:solidFill>
                <a:latin typeface="Trebuchet MS" pitchFamily="34" charset="0"/>
                <a:ea typeface="Trebuchet MS" pitchFamily="34" charset="-122"/>
                <a:cs typeface="Trebuchet MS" pitchFamily="34" charset="-120"/>
              </a:rPr>
              <a:t>PROTOTYPE</a:t>
            </a:r>
            <a:endParaRPr lang="en-US" sz="2200" dirty="0"/>
          </a:p>
        </p:txBody>
      </p:sp>
      <p:sp>
        <p:nvSpPr>
          <p:cNvPr id="11" name="Shape 9"/>
          <p:cNvSpPr/>
          <p:nvPr/>
        </p:nvSpPr>
        <p:spPr>
          <a:xfrm>
            <a:off x="9079763" y="1847088"/>
            <a:ext cx="2545004" cy="1170432"/>
          </a:xfrm>
          <a:prstGeom prst="rect">
            <a:avLst/>
          </a:prstGeom>
          <a:solidFill>
            <a:srgbClr val="F1F2F4"/>
          </a:solidFill>
          <a:ln w="6350">
            <a:solidFill>
              <a:srgbClr val="F1F2F4"/>
            </a:solidFill>
            <a:prstDash val="solid"/>
          </a:ln>
        </p:spPr>
        <p:txBody>
          <a:bodyPr/>
          <a:lstStyle/>
          <a:p>
            <a:endParaRPr lang="en-US"/>
          </a:p>
        </p:txBody>
      </p:sp>
      <p:sp>
        <p:nvSpPr>
          <p:cNvPr id="12" name="Text 10"/>
          <p:cNvSpPr/>
          <p:nvPr/>
        </p:nvSpPr>
        <p:spPr>
          <a:xfrm>
            <a:off x="9226067" y="2240280"/>
            <a:ext cx="2252396" cy="374904"/>
          </a:xfrm>
          <a:prstGeom prst="rect">
            <a:avLst/>
          </a:prstGeom>
          <a:noFill/>
          <a:ln/>
        </p:spPr>
        <p:txBody>
          <a:bodyPr wrap="square" lIns="0" tIns="0" rIns="0" bIns="0" rtlCol="0" anchor="t"/>
          <a:lstStyle/>
          <a:p>
            <a:pPr marL="0" indent="0" algn="ctr">
              <a:buNone/>
            </a:pPr>
            <a:r>
              <a:rPr lang="en-US" sz="2200" b="1" dirty="0">
                <a:solidFill>
                  <a:srgbClr val="002F6C"/>
                </a:solidFill>
                <a:latin typeface="Trebuchet MS" pitchFamily="34" charset="0"/>
                <a:ea typeface="Trebuchet MS" pitchFamily="34" charset="-122"/>
                <a:cs typeface="Trebuchet MS" pitchFamily="34" charset="-120"/>
              </a:rPr>
              <a:t>DELIVER</a:t>
            </a:r>
            <a:endParaRPr lang="en-US" sz="2200" dirty="0"/>
          </a:p>
        </p:txBody>
      </p:sp>
      <p:sp>
        <p:nvSpPr>
          <p:cNvPr id="13" name="Text 11"/>
          <p:cNvSpPr/>
          <p:nvPr/>
        </p:nvSpPr>
        <p:spPr>
          <a:xfrm>
            <a:off x="566928" y="3438144"/>
            <a:ext cx="11057839" cy="548640"/>
          </a:xfrm>
          <a:prstGeom prst="rect">
            <a:avLst/>
          </a:prstGeom>
          <a:noFill/>
          <a:ln/>
        </p:spPr>
        <p:txBody>
          <a:bodyPr wrap="square" lIns="0" tIns="0" rIns="0" bIns="0" rtlCol="0" anchor="t"/>
          <a:lstStyle/>
          <a:p>
            <a:pPr marL="0" indent="0">
              <a:buNone/>
            </a:pPr>
            <a:r>
              <a:rPr lang="en-US" sz="2700" b="1" dirty="0">
                <a:solidFill>
                  <a:srgbClr val="002F6C"/>
                </a:solidFill>
                <a:latin typeface="Trebuchet MS" pitchFamily="34" charset="0"/>
                <a:ea typeface="Trebuchet MS" pitchFamily="34" charset="-122"/>
                <a:cs typeface="Trebuchet MS" pitchFamily="34" charset="-120"/>
              </a:rPr>
              <a:t>Reintegrate skills previously dispersed across specialists. Turning Adam Smith on his head…</a:t>
            </a:r>
            <a:endParaRPr lang="en-US" sz="2700" dirty="0"/>
          </a:p>
        </p:txBody>
      </p:sp>
      <p:sp>
        <p:nvSpPr>
          <p:cNvPr id="14" name="Text 12"/>
          <p:cNvSpPr/>
          <p:nvPr/>
        </p:nvSpPr>
        <p:spPr>
          <a:xfrm>
            <a:off x="566928" y="4489704"/>
            <a:ext cx="5336896" cy="329184"/>
          </a:xfrm>
          <a:prstGeom prst="rect">
            <a:avLst/>
          </a:prstGeom>
          <a:noFill/>
          <a:ln/>
        </p:spPr>
        <p:txBody>
          <a:bodyPr wrap="square" lIns="0" tIns="0" rIns="0" bIns="0" rtlCol="0" anchor="t"/>
          <a:lstStyle/>
          <a:p>
            <a:pPr marL="0" indent="0">
              <a:buNone/>
            </a:pPr>
            <a:r>
              <a:rPr lang="en-US" sz="1800" b="1" dirty="0">
                <a:solidFill>
                  <a:srgbClr val="002F6C"/>
                </a:solidFill>
                <a:latin typeface="Trebuchet MS" pitchFamily="34" charset="0"/>
                <a:ea typeface="Trebuchet MS" pitchFamily="34" charset="-122"/>
                <a:cs typeface="Trebuchet MS" pitchFamily="34" charset="-120"/>
              </a:rPr>
              <a:t>TIME + TOOLS + DISCRETION</a:t>
            </a:r>
            <a:endParaRPr lang="en-US" sz="1800" dirty="0"/>
          </a:p>
        </p:txBody>
      </p:sp>
      <p:sp>
        <p:nvSpPr>
          <p:cNvPr id="15" name="Text 13"/>
          <p:cNvSpPr/>
          <p:nvPr/>
        </p:nvSpPr>
        <p:spPr>
          <a:xfrm>
            <a:off x="566928" y="4983480"/>
            <a:ext cx="5336896" cy="530352"/>
          </a:xfrm>
          <a:prstGeom prst="rect">
            <a:avLst/>
          </a:prstGeom>
          <a:noFill/>
          <a:ln/>
        </p:spPr>
        <p:txBody>
          <a:bodyPr wrap="square" lIns="0" tIns="0" rIns="0" bIns="0" rtlCol="0" anchor="t"/>
          <a:lstStyle/>
          <a:p>
            <a:pPr marL="0" indent="0">
              <a:buNone/>
            </a:pPr>
            <a:r>
              <a:rPr lang="en-US" sz="2000" dirty="0">
                <a:solidFill>
                  <a:srgbClr val="111111"/>
                </a:solidFill>
                <a:latin typeface="Calibri" pitchFamily="34" charset="0"/>
                <a:ea typeface="Calibri" pitchFamily="34" charset="-122"/>
                <a:cs typeface="Calibri" pitchFamily="34" charset="-120"/>
              </a:rPr>
              <a:t>Broader judgement and greater ownership.</a:t>
            </a:r>
            <a:endParaRPr lang="en-US" sz="2000" dirty="0"/>
          </a:p>
        </p:txBody>
      </p:sp>
      <p:sp>
        <p:nvSpPr>
          <p:cNvPr id="16" name="Text 14"/>
          <p:cNvSpPr/>
          <p:nvPr/>
        </p:nvSpPr>
        <p:spPr>
          <a:xfrm>
            <a:off x="6287872" y="4489704"/>
            <a:ext cx="5336896" cy="329184"/>
          </a:xfrm>
          <a:prstGeom prst="rect">
            <a:avLst/>
          </a:prstGeom>
          <a:noFill/>
          <a:ln/>
        </p:spPr>
        <p:txBody>
          <a:bodyPr wrap="square" lIns="0" tIns="0" rIns="0" bIns="0" rtlCol="0" anchor="t"/>
          <a:lstStyle/>
          <a:p>
            <a:pPr marL="0" indent="0">
              <a:buNone/>
            </a:pPr>
            <a:r>
              <a:rPr lang="en-US" sz="1800" b="1" dirty="0">
                <a:solidFill>
                  <a:srgbClr val="C8102E"/>
                </a:solidFill>
                <a:latin typeface="Trebuchet MS" pitchFamily="34" charset="0"/>
                <a:ea typeface="Trebuchet MS" pitchFamily="34" charset="-122"/>
                <a:cs typeface="Trebuchet MS" pitchFamily="34" charset="-120"/>
              </a:rPr>
              <a:t>MONITORING WITHOUT VOICE</a:t>
            </a:r>
            <a:endParaRPr lang="en-US" sz="1800" dirty="0"/>
          </a:p>
        </p:txBody>
      </p:sp>
      <p:sp>
        <p:nvSpPr>
          <p:cNvPr id="17" name="Text 15"/>
          <p:cNvSpPr/>
          <p:nvPr/>
        </p:nvSpPr>
        <p:spPr>
          <a:xfrm>
            <a:off x="6287872" y="4983480"/>
            <a:ext cx="5336896" cy="530352"/>
          </a:xfrm>
          <a:prstGeom prst="rect">
            <a:avLst/>
          </a:prstGeom>
          <a:noFill/>
          <a:ln/>
        </p:spPr>
        <p:txBody>
          <a:bodyPr wrap="square" lIns="0" tIns="0" rIns="0" bIns="0" rtlCol="0" anchor="t"/>
          <a:lstStyle/>
          <a:p>
            <a:pPr marL="0" indent="0">
              <a:buNone/>
            </a:pPr>
            <a:r>
              <a:rPr lang="en-US" sz="2000" dirty="0">
                <a:solidFill>
                  <a:srgbClr val="111111"/>
                </a:solidFill>
                <a:latin typeface="Calibri" pitchFamily="34" charset="0"/>
                <a:ea typeface="Calibri" pitchFamily="34" charset="-122"/>
                <a:cs typeface="Calibri" pitchFamily="34" charset="-120"/>
              </a:rPr>
              <a:t>Tighter control and reduced autonomy.</a:t>
            </a:r>
            <a:endParaRPr lang="en-US" sz="2000" dirty="0"/>
          </a:p>
        </p:txBody>
      </p:sp>
      <p:sp>
        <p:nvSpPr>
          <p:cNvPr id="18" name="Text 16"/>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Author’s New Artisans argument; Bewick (2025)</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Smith on education and repetitive work</a:t>
            </a:r>
            <a:endParaRPr lang="en-US" sz="950" dirty="0"/>
          </a:p>
        </p:txBody>
      </p:sp>
      <p:sp>
        <p:nvSpPr>
          <p:cNvPr id="19" name="Shape 17"/>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20" name="Text 18"/>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21" name="Text 19"/>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tom.bewick@theskillsagenda.com</a:t>
            </a:r>
            <a:endParaRPr lang="en-US" sz="950" dirty="0"/>
          </a:p>
        </p:txBody>
      </p:sp>
      <p:sp>
        <p:nvSpPr>
          <p:cNvPr id="22" name="Text 20"/>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11</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PURPOSE BEFORE MACHINERY</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From human capital to human capability</a:t>
            </a:r>
            <a:endParaRPr lang="en-US" sz="2600" dirty="0"/>
          </a:p>
        </p:txBody>
      </p:sp>
      <p:sp>
        <p:nvSpPr>
          <p:cNvPr id="5" name="Shape 3"/>
          <p:cNvSpPr/>
          <p:nvPr/>
        </p:nvSpPr>
        <p:spPr>
          <a:xfrm>
            <a:off x="566928" y="1417320"/>
            <a:ext cx="3405530" cy="3063240"/>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68096" y="1682496"/>
            <a:ext cx="3003194" cy="347472"/>
          </a:xfrm>
          <a:prstGeom prst="rect">
            <a:avLst/>
          </a:prstGeom>
          <a:noFill/>
          <a:ln/>
        </p:spPr>
        <p:txBody>
          <a:bodyPr wrap="square" lIns="0" tIns="0" rIns="0" bIns="0" rtlCol="0" anchor="t"/>
          <a:lstStyle/>
          <a:p>
            <a:pPr marL="0" indent="0">
              <a:buNone/>
            </a:pPr>
            <a:r>
              <a:rPr lang="en-US" sz="1600" b="1" dirty="0">
                <a:solidFill>
                  <a:srgbClr val="002F6C"/>
                </a:solidFill>
                <a:latin typeface="Trebuchet MS" pitchFamily="34" charset="0"/>
                <a:ea typeface="Trebuchet MS" pitchFamily="34" charset="-122"/>
                <a:cs typeface="Trebuchet MS" pitchFamily="34" charset="-120"/>
              </a:rPr>
              <a:t>SKILLS FORMATION</a:t>
            </a:r>
            <a:endParaRPr lang="en-US" sz="1600" dirty="0"/>
          </a:p>
        </p:txBody>
      </p:sp>
      <p:sp>
        <p:nvSpPr>
          <p:cNvPr id="7" name="Text 5"/>
          <p:cNvSpPr/>
          <p:nvPr/>
        </p:nvSpPr>
        <p:spPr>
          <a:xfrm>
            <a:off x="768096" y="2350008"/>
            <a:ext cx="3003194" cy="1051560"/>
          </a:xfrm>
          <a:prstGeom prst="rect">
            <a:avLst/>
          </a:prstGeom>
          <a:noFill/>
          <a:ln/>
        </p:spPr>
        <p:txBody>
          <a:bodyPr wrap="square" lIns="0" tIns="0" rIns="0" bIns="0" rtlCol="0" anchor="t"/>
          <a:lstStyle/>
          <a:p>
            <a:pPr marL="0" indent="0">
              <a:buNone/>
            </a:pPr>
            <a:r>
              <a:rPr lang="en-US" sz="2500" b="1" dirty="0">
                <a:solidFill>
                  <a:srgbClr val="111111"/>
                </a:solidFill>
                <a:latin typeface="Trebuchet MS" pitchFamily="34" charset="0"/>
                <a:ea typeface="Trebuchet MS" pitchFamily="34" charset="-122"/>
                <a:cs typeface="Trebuchet MS" pitchFamily="34" charset="-120"/>
              </a:rPr>
              <a:t>Learning people</a:t>
            </a:r>
            <a:endParaRPr lang="en-US" sz="2500" dirty="0"/>
          </a:p>
          <a:p>
            <a:pPr marL="0" indent="0">
              <a:buNone/>
            </a:pPr>
            <a:r>
              <a:rPr lang="en-US" sz="2500" b="1" dirty="0">
                <a:solidFill>
                  <a:srgbClr val="111111"/>
                </a:solidFill>
                <a:latin typeface="Trebuchet MS" pitchFamily="34" charset="0"/>
                <a:ea typeface="Trebuchet MS" pitchFamily="34" charset="-122"/>
                <a:cs typeface="Trebuchet MS" pitchFamily="34" charset="-120"/>
              </a:rPr>
              <a:t>can access</a:t>
            </a:r>
            <a:endParaRPr lang="en-US" sz="2500" dirty="0"/>
          </a:p>
        </p:txBody>
      </p:sp>
      <p:sp>
        <p:nvSpPr>
          <p:cNvPr id="8" name="Text 6"/>
          <p:cNvSpPr/>
          <p:nvPr/>
        </p:nvSpPr>
        <p:spPr>
          <a:xfrm>
            <a:off x="768096" y="3758184"/>
            <a:ext cx="3003194" cy="502920"/>
          </a:xfrm>
          <a:prstGeom prst="rect">
            <a:avLst/>
          </a:prstGeom>
          <a:noFill/>
          <a:ln/>
        </p:spPr>
        <p:txBody>
          <a:bodyPr wrap="square" lIns="0" tIns="0" rIns="0" bIns="0" rtlCol="0" anchor="t"/>
          <a:lstStyle/>
          <a:p>
            <a:pPr marL="0" indent="0">
              <a:buNone/>
            </a:pPr>
            <a:r>
              <a:rPr lang="en-US" sz="1600" dirty="0">
                <a:solidFill>
                  <a:srgbClr val="5B6472"/>
                </a:solidFill>
                <a:latin typeface="Calibri" pitchFamily="34" charset="0"/>
                <a:ea typeface="Calibri" pitchFamily="34" charset="-122"/>
                <a:cs typeface="Calibri" pitchFamily="34" charset="-120"/>
              </a:rPr>
              <a:t>Time, resources and recognition</a:t>
            </a:r>
            <a:endParaRPr lang="en-US" sz="1600" dirty="0"/>
          </a:p>
        </p:txBody>
      </p:sp>
      <p:sp>
        <p:nvSpPr>
          <p:cNvPr id="9" name="Shape 7"/>
          <p:cNvSpPr/>
          <p:nvPr/>
        </p:nvSpPr>
        <p:spPr>
          <a:xfrm>
            <a:off x="4036466" y="2935224"/>
            <a:ext cx="283464" cy="0"/>
          </a:xfrm>
          <a:prstGeom prst="line">
            <a:avLst/>
          </a:prstGeom>
          <a:noFill/>
          <a:ln w="20320">
            <a:solidFill>
              <a:srgbClr val="002F6C"/>
            </a:solidFill>
            <a:prstDash val="solid"/>
            <a:headEnd type="none"/>
            <a:tailEnd type="triangle"/>
          </a:ln>
        </p:spPr>
        <p:txBody>
          <a:bodyPr/>
          <a:lstStyle/>
          <a:p>
            <a:endParaRPr lang="en-US"/>
          </a:p>
        </p:txBody>
      </p:sp>
      <p:sp>
        <p:nvSpPr>
          <p:cNvPr id="10" name="Shape 8"/>
          <p:cNvSpPr/>
          <p:nvPr/>
        </p:nvSpPr>
        <p:spPr>
          <a:xfrm>
            <a:off x="4393082" y="1417320"/>
            <a:ext cx="3405530" cy="3063240"/>
          </a:xfrm>
          <a:prstGeom prst="rect">
            <a:avLst/>
          </a:prstGeom>
          <a:solidFill>
            <a:srgbClr val="F1F2F4"/>
          </a:solidFill>
          <a:ln w="6350">
            <a:solidFill>
              <a:srgbClr val="F1F2F4"/>
            </a:solidFill>
            <a:prstDash val="solid"/>
          </a:ln>
        </p:spPr>
        <p:txBody>
          <a:bodyPr/>
          <a:lstStyle/>
          <a:p>
            <a:endParaRPr lang="en-US"/>
          </a:p>
        </p:txBody>
      </p:sp>
      <p:sp>
        <p:nvSpPr>
          <p:cNvPr id="11" name="Text 9"/>
          <p:cNvSpPr/>
          <p:nvPr/>
        </p:nvSpPr>
        <p:spPr>
          <a:xfrm>
            <a:off x="4594250" y="1682496"/>
            <a:ext cx="3003194" cy="347472"/>
          </a:xfrm>
          <a:prstGeom prst="rect">
            <a:avLst/>
          </a:prstGeom>
          <a:noFill/>
          <a:ln/>
        </p:spPr>
        <p:txBody>
          <a:bodyPr wrap="square" lIns="0" tIns="0" rIns="0" bIns="0" rtlCol="0" anchor="t"/>
          <a:lstStyle/>
          <a:p>
            <a:pPr marL="0" indent="0">
              <a:buNone/>
            </a:pPr>
            <a:r>
              <a:rPr lang="en-US" sz="1600" b="1" dirty="0">
                <a:solidFill>
                  <a:srgbClr val="002F6C"/>
                </a:solidFill>
                <a:latin typeface="Trebuchet MS" pitchFamily="34" charset="0"/>
                <a:ea typeface="Trebuchet MS" pitchFamily="34" charset="-122"/>
                <a:cs typeface="Trebuchet MS" pitchFamily="34" charset="-120"/>
              </a:rPr>
              <a:t>PRODUCTIVE USE</a:t>
            </a:r>
            <a:endParaRPr lang="en-US" sz="1600" dirty="0"/>
          </a:p>
        </p:txBody>
      </p:sp>
      <p:sp>
        <p:nvSpPr>
          <p:cNvPr id="12" name="Text 10"/>
          <p:cNvSpPr/>
          <p:nvPr/>
        </p:nvSpPr>
        <p:spPr>
          <a:xfrm>
            <a:off x="4594250" y="2350008"/>
            <a:ext cx="3003194" cy="1051560"/>
          </a:xfrm>
          <a:prstGeom prst="rect">
            <a:avLst/>
          </a:prstGeom>
          <a:noFill/>
          <a:ln/>
        </p:spPr>
        <p:txBody>
          <a:bodyPr wrap="square" lIns="0" tIns="0" rIns="0" bIns="0" rtlCol="0" anchor="t"/>
          <a:lstStyle/>
          <a:p>
            <a:pPr marL="0" indent="0">
              <a:buNone/>
            </a:pPr>
            <a:r>
              <a:rPr lang="en-US" sz="2500" b="1" dirty="0">
                <a:solidFill>
                  <a:srgbClr val="111111"/>
                </a:solidFill>
                <a:latin typeface="Trebuchet MS" pitchFamily="34" charset="0"/>
                <a:ea typeface="Trebuchet MS" pitchFamily="34" charset="-122"/>
                <a:cs typeface="Trebuchet MS" pitchFamily="34" charset="-120"/>
              </a:rPr>
              <a:t>Work that uses</a:t>
            </a:r>
            <a:endParaRPr lang="en-US" sz="2500" dirty="0"/>
          </a:p>
          <a:p>
            <a:pPr marL="0" indent="0">
              <a:buNone/>
            </a:pPr>
            <a:r>
              <a:rPr lang="en-US" sz="2500" b="1" dirty="0">
                <a:solidFill>
                  <a:srgbClr val="111111"/>
                </a:solidFill>
                <a:latin typeface="Trebuchet MS" pitchFamily="34" charset="0"/>
                <a:ea typeface="Trebuchet MS" pitchFamily="34" charset="-122"/>
                <a:cs typeface="Trebuchet MS" pitchFamily="34" charset="-120"/>
              </a:rPr>
              <a:t>those capabilities</a:t>
            </a:r>
            <a:endParaRPr lang="en-US" sz="2500" dirty="0"/>
          </a:p>
        </p:txBody>
      </p:sp>
      <p:sp>
        <p:nvSpPr>
          <p:cNvPr id="13" name="Text 11"/>
          <p:cNvSpPr/>
          <p:nvPr/>
        </p:nvSpPr>
        <p:spPr>
          <a:xfrm>
            <a:off x="4594250" y="3758184"/>
            <a:ext cx="3003194" cy="502920"/>
          </a:xfrm>
          <a:prstGeom prst="rect">
            <a:avLst/>
          </a:prstGeom>
          <a:noFill/>
          <a:ln/>
        </p:spPr>
        <p:txBody>
          <a:bodyPr wrap="square" lIns="0" tIns="0" rIns="0" bIns="0" rtlCol="0" anchor="t"/>
          <a:lstStyle/>
          <a:p>
            <a:pPr marL="0" indent="0">
              <a:buNone/>
            </a:pPr>
            <a:r>
              <a:rPr lang="en-US" sz="1600" dirty="0">
                <a:solidFill>
                  <a:srgbClr val="5B6472"/>
                </a:solidFill>
                <a:latin typeface="Calibri" pitchFamily="34" charset="0"/>
                <a:ea typeface="Calibri" pitchFamily="34" charset="-122"/>
                <a:cs typeface="Calibri" pitchFamily="34" charset="-120"/>
              </a:rPr>
              <a:t>Investment and job design</a:t>
            </a:r>
            <a:endParaRPr lang="en-US" sz="1600" dirty="0"/>
          </a:p>
        </p:txBody>
      </p:sp>
      <p:sp>
        <p:nvSpPr>
          <p:cNvPr id="14" name="Shape 12"/>
          <p:cNvSpPr/>
          <p:nvPr/>
        </p:nvSpPr>
        <p:spPr>
          <a:xfrm>
            <a:off x="7862621" y="2935224"/>
            <a:ext cx="283464" cy="0"/>
          </a:xfrm>
          <a:prstGeom prst="line">
            <a:avLst/>
          </a:prstGeom>
          <a:noFill/>
          <a:ln w="20320">
            <a:solidFill>
              <a:srgbClr val="002F6C"/>
            </a:solidFill>
            <a:prstDash val="solid"/>
            <a:headEnd type="none"/>
            <a:tailEnd type="triangle"/>
          </a:ln>
        </p:spPr>
        <p:txBody>
          <a:bodyPr/>
          <a:lstStyle/>
          <a:p>
            <a:endParaRPr lang="en-US"/>
          </a:p>
        </p:txBody>
      </p:sp>
      <p:sp>
        <p:nvSpPr>
          <p:cNvPr id="15" name="Shape 13"/>
          <p:cNvSpPr/>
          <p:nvPr/>
        </p:nvSpPr>
        <p:spPr>
          <a:xfrm>
            <a:off x="8219237" y="1417320"/>
            <a:ext cx="3405530" cy="3063240"/>
          </a:xfrm>
          <a:prstGeom prst="rect">
            <a:avLst/>
          </a:prstGeom>
          <a:solidFill>
            <a:srgbClr val="F1F2F4"/>
          </a:solidFill>
          <a:ln w="6350">
            <a:solidFill>
              <a:srgbClr val="F1F2F4"/>
            </a:solidFill>
            <a:prstDash val="solid"/>
          </a:ln>
        </p:spPr>
        <p:txBody>
          <a:bodyPr/>
          <a:lstStyle/>
          <a:p>
            <a:endParaRPr lang="en-US"/>
          </a:p>
        </p:txBody>
      </p:sp>
      <p:sp>
        <p:nvSpPr>
          <p:cNvPr id="16" name="Text 14"/>
          <p:cNvSpPr/>
          <p:nvPr/>
        </p:nvSpPr>
        <p:spPr>
          <a:xfrm>
            <a:off x="8420405" y="1682496"/>
            <a:ext cx="3003194" cy="347472"/>
          </a:xfrm>
          <a:prstGeom prst="rect">
            <a:avLst/>
          </a:prstGeom>
          <a:noFill/>
          <a:ln/>
        </p:spPr>
        <p:txBody>
          <a:bodyPr wrap="square" lIns="0" tIns="0" rIns="0" bIns="0" rtlCol="0" anchor="t"/>
          <a:lstStyle/>
          <a:p>
            <a:pPr marL="0" indent="0">
              <a:buNone/>
            </a:pPr>
            <a:r>
              <a:rPr lang="en-US" sz="1600" b="1" dirty="0">
                <a:solidFill>
                  <a:srgbClr val="002F6C"/>
                </a:solidFill>
                <a:latin typeface="Trebuchet MS" pitchFamily="34" charset="0"/>
                <a:ea typeface="Trebuchet MS" pitchFamily="34" charset="-122"/>
                <a:cs typeface="Trebuchet MS" pitchFamily="34" charset="-120"/>
              </a:rPr>
              <a:t>SHARED REWARDS</a:t>
            </a:r>
            <a:endParaRPr lang="en-US" sz="1600" dirty="0"/>
          </a:p>
        </p:txBody>
      </p:sp>
      <p:sp>
        <p:nvSpPr>
          <p:cNvPr id="17" name="Text 15"/>
          <p:cNvSpPr/>
          <p:nvPr/>
        </p:nvSpPr>
        <p:spPr>
          <a:xfrm>
            <a:off x="8420405" y="2350008"/>
            <a:ext cx="3003194" cy="1051560"/>
          </a:xfrm>
          <a:prstGeom prst="rect">
            <a:avLst/>
          </a:prstGeom>
          <a:noFill/>
          <a:ln/>
        </p:spPr>
        <p:txBody>
          <a:bodyPr wrap="square" lIns="0" tIns="0" rIns="0" bIns="0" rtlCol="0" anchor="t"/>
          <a:lstStyle/>
          <a:p>
            <a:pPr marL="0" indent="0">
              <a:buNone/>
            </a:pPr>
            <a:r>
              <a:rPr lang="en-US" sz="2500" b="1" dirty="0">
                <a:solidFill>
                  <a:srgbClr val="111111"/>
                </a:solidFill>
                <a:latin typeface="Trebuchet MS" pitchFamily="34" charset="0"/>
                <a:ea typeface="Trebuchet MS" pitchFamily="34" charset="-122"/>
                <a:cs typeface="Trebuchet MS" pitchFamily="34" charset="-120"/>
              </a:rPr>
              <a:t>Progression and</a:t>
            </a:r>
            <a:endParaRPr lang="en-US" sz="2500" dirty="0"/>
          </a:p>
          <a:p>
            <a:pPr marL="0" indent="0">
              <a:buNone/>
            </a:pPr>
            <a:r>
              <a:rPr lang="en-US" sz="2500" b="1" dirty="0">
                <a:solidFill>
                  <a:srgbClr val="111111"/>
                </a:solidFill>
                <a:latin typeface="Trebuchet MS" pitchFamily="34" charset="0"/>
                <a:ea typeface="Trebuchet MS" pitchFamily="34" charset="-122"/>
                <a:cs typeface="Trebuchet MS" pitchFamily="34" charset="-120"/>
              </a:rPr>
              <a:t>a fair share</a:t>
            </a:r>
            <a:endParaRPr lang="en-US" sz="2500" dirty="0"/>
          </a:p>
        </p:txBody>
      </p:sp>
      <p:sp>
        <p:nvSpPr>
          <p:cNvPr id="18" name="Text 16"/>
          <p:cNvSpPr/>
          <p:nvPr/>
        </p:nvSpPr>
        <p:spPr>
          <a:xfrm>
            <a:off x="8420405" y="3758184"/>
            <a:ext cx="3003194" cy="502920"/>
          </a:xfrm>
          <a:prstGeom prst="rect">
            <a:avLst/>
          </a:prstGeom>
          <a:noFill/>
          <a:ln/>
        </p:spPr>
        <p:txBody>
          <a:bodyPr wrap="square" lIns="0" tIns="0" rIns="0" bIns="0" rtlCol="0" anchor="t"/>
          <a:lstStyle/>
          <a:p>
            <a:pPr marL="0" indent="0">
              <a:buNone/>
            </a:pPr>
            <a:r>
              <a:rPr lang="en-US" sz="1600" dirty="0">
                <a:solidFill>
                  <a:srgbClr val="5B6472"/>
                </a:solidFill>
                <a:latin typeface="Calibri" pitchFamily="34" charset="0"/>
                <a:ea typeface="Calibri" pitchFamily="34" charset="-122"/>
                <a:cs typeface="Calibri" pitchFamily="34" charset="-120"/>
              </a:rPr>
              <a:t>Voice and collective bargaining</a:t>
            </a:r>
            <a:endParaRPr lang="en-US" sz="1600" dirty="0"/>
          </a:p>
        </p:txBody>
      </p:sp>
      <p:sp>
        <p:nvSpPr>
          <p:cNvPr id="19" name="Shape 17"/>
          <p:cNvSpPr/>
          <p:nvPr/>
        </p:nvSpPr>
        <p:spPr>
          <a:xfrm>
            <a:off x="566928" y="4846320"/>
            <a:ext cx="11057839" cy="758952"/>
          </a:xfrm>
          <a:prstGeom prst="rect">
            <a:avLst/>
          </a:prstGeom>
          <a:solidFill>
            <a:srgbClr val="F1F2F4"/>
          </a:solidFill>
          <a:ln w="6350">
            <a:solidFill>
              <a:srgbClr val="F1F2F4"/>
            </a:solidFill>
            <a:prstDash val="solid"/>
          </a:ln>
        </p:spPr>
        <p:txBody>
          <a:bodyPr/>
          <a:lstStyle/>
          <a:p>
            <a:endParaRPr lang="en-US"/>
          </a:p>
        </p:txBody>
      </p:sp>
      <p:sp>
        <p:nvSpPr>
          <p:cNvPr id="20" name="Text 18"/>
          <p:cNvSpPr/>
          <p:nvPr/>
        </p:nvSpPr>
        <p:spPr>
          <a:xfrm>
            <a:off x="795528" y="4965192"/>
            <a:ext cx="10600639" cy="576072"/>
          </a:xfrm>
          <a:prstGeom prst="rect">
            <a:avLst/>
          </a:prstGeom>
          <a:noFill/>
          <a:ln/>
        </p:spPr>
        <p:txBody>
          <a:bodyPr wrap="square" lIns="0" tIns="0" rIns="0" bIns="0" rtlCol="0" anchor="ctr"/>
          <a:lstStyle/>
          <a:p>
            <a:r>
              <a:rPr lang="en-US" sz="2300" b="1" dirty="0">
                <a:solidFill>
                  <a:srgbClr val="002F6C"/>
                </a:solidFill>
                <a:latin typeface="Trebuchet MS" pitchFamily="34" charset="0"/>
                <a:ea typeface="Trebuchet MS" pitchFamily="34" charset="-122"/>
                <a:cs typeface="Trebuchet MS" pitchFamily="34" charset="-120"/>
              </a:rPr>
              <a:t>People are the source of progress, not simply inputs to production.</a:t>
            </a:r>
            <a:endParaRPr lang="en-US" sz="2300" dirty="0"/>
          </a:p>
        </p:txBody>
      </p:sp>
      <p:sp>
        <p:nvSpPr>
          <p:cNvPr id="21" name="Text 19"/>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Sen (1997)</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Lloyd &amp; Payne (2016)</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Bewick (2025)</a:t>
            </a:r>
            <a:endParaRPr lang="en-US" sz="950" dirty="0"/>
          </a:p>
        </p:txBody>
      </p:sp>
      <p:sp>
        <p:nvSpPr>
          <p:cNvPr id="22" name="Shape 20"/>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23" name="Text 21"/>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24" name="Text 22"/>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tom.bewick@theskillsagenda.com</a:t>
            </a:r>
            <a:endParaRPr lang="en-US" sz="950" dirty="0"/>
          </a:p>
        </p:txBody>
      </p:sp>
      <p:sp>
        <p:nvSpPr>
          <p:cNvPr id="25" name="Text 23"/>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12</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THE NEW SETTLEMENT · AUTHOR’S FRAMEWORK</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Triple decentralisation: three interdependent strands</a:t>
            </a:r>
            <a:endParaRPr lang="en-US" sz="2600" dirty="0"/>
          </a:p>
        </p:txBody>
      </p:sp>
      <p:sp>
        <p:nvSpPr>
          <p:cNvPr id="5" name="Shape 3"/>
          <p:cNvSpPr/>
          <p:nvPr/>
        </p:nvSpPr>
        <p:spPr>
          <a:xfrm>
            <a:off x="566928" y="1417320"/>
            <a:ext cx="3503066" cy="2788920"/>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68096" y="1636776"/>
            <a:ext cx="3100730" cy="347472"/>
          </a:xfrm>
          <a:prstGeom prst="rect">
            <a:avLst/>
          </a:prstGeom>
          <a:noFill/>
          <a:ln/>
        </p:spPr>
        <p:txBody>
          <a:bodyPr wrap="square" lIns="0" tIns="0" rIns="0" bIns="0" rtlCol="0" anchor="t"/>
          <a:lstStyle/>
          <a:p>
            <a:pPr marL="0" indent="0">
              <a:buNone/>
            </a:pPr>
            <a:r>
              <a:rPr lang="en-US" sz="1700" b="1" dirty="0">
                <a:solidFill>
                  <a:srgbClr val="002F6C"/>
                </a:solidFill>
                <a:latin typeface="Trebuchet MS" pitchFamily="34" charset="0"/>
                <a:ea typeface="Trebuchet MS" pitchFamily="34" charset="-122"/>
                <a:cs typeface="Trebuchet MS" pitchFamily="34" charset="-120"/>
              </a:rPr>
              <a:t>INSTITUTIONAL</a:t>
            </a:r>
            <a:endParaRPr lang="en-US" sz="1700" dirty="0"/>
          </a:p>
        </p:txBody>
      </p:sp>
      <p:sp>
        <p:nvSpPr>
          <p:cNvPr id="7" name="Text 5"/>
          <p:cNvSpPr/>
          <p:nvPr/>
        </p:nvSpPr>
        <p:spPr>
          <a:xfrm>
            <a:off x="768096" y="2203704"/>
            <a:ext cx="3100730" cy="484632"/>
          </a:xfrm>
          <a:prstGeom prst="rect">
            <a:avLst/>
          </a:prstGeom>
          <a:noFill/>
          <a:ln/>
        </p:spPr>
        <p:txBody>
          <a:bodyPr wrap="square" lIns="0" tIns="0" rIns="0" bIns="0" rtlCol="0" anchor="t"/>
          <a:lstStyle/>
          <a:p>
            <a:pPr marL="0" indent="0">
              <a:buNone/>
            </a:pPr>
            <a:r>
              <a:rPr lang="en-US" sz="2800" b="1" dirty="0">
                <a:solidFill>
                  <a:srgbClr val="002F6C"/>
                </a:solidFill>
                <a:latin typeface="Trebuchet MS" pitchFamily="34" charset="0"/>
                <a:ea typeface="Trebuchet MS" pitchFamily="34" charset="-122"/>
                <a:cs typeface="Trebuchet MS" pitchFamily="34" charset="-120"/>
              </a:rPr>
              <a:t>Authority</a:t>
            </a:r>
            <a:endParaRPr lang="en-US" sz="2800" dirty="0"/>
          </a:p>
        </p:txBody>
      </p:sp>
      <p:sp>
        <p:nvSpPr>
          <p:cNvPr id="8" name="Text 6"/>
          <p:cNvSpPr/>
          <p:nvPr/>
        </p:nvSpPr>
        <p:spPr>
          <a:xfrm>
            <a:off x="768096" y="2962656"/>
            <a:ext cx="3100730" cy="978408"/>
          </a:xfrm>
          <a:prstGeom prst="rect">
            <a:avLst/>
          </a:prstGeom>
          <a:noFill/>
          <a:ln/>
        </p:spPr>
        <p:txBody>
          <a:bodyPr wrap="square" lIns="0" tIns="0" rIns="0" bIns="0" rtlCol="0" anchor="t"/>
          <a:lstStyle/>
          <a:p>
            <a:pPr marL="0" indent="0">
              <a:buNone/>
            </a:pPr>
            <a:r>
              <a:rPr lang="en-US" sz="1900" dirty="0">
                <a:solidFill>
                  <a:srgbClr val="111111"/>
                </a:solidFill>
                <a:latin typeface="Calibri" pitchFamily="34" charset="0"/>
                <a:ea typeface="Calibri" pitchFamily="34" charset="-122"/>
                <a:cs typeface="Calibri" pitchFamily="34" charset="-120"/>
              </a:rPr>
              <a:t>Stable sectoral and sub-national bodies.</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Real coordinating powers.</a:t>
            </a:r>
            <a:endParaRPr lang="en-US" sz="1900" dirty="0"/>
          </a:p>
        </p:txBody>
      </p:sp>
      <p:sp>
        <p:nvSpPr>
          <p:cNvPr id="9" name="Shape 7"/>
          <p:cNvSpPr/>
          <p:nvPr/>
        </p:nvSpPr>
        <p:spPr>
          <a:xfrm>
            <a:off x="4344314" y="1417320"/>
            <a:ext cx="3503066" cy="2788920"/>
          </a:xfrm>
          <a:prstGeom prst="rect">
            <a:avLst/>
          </a:prstGeom>
          <a:solidFill>
            <a:srgbClr val="F1F2F4"/>
          </a:solidFill>
          <a:ln w="6350">
            <a:solidFill>
              <a:srgbClr val="F1F2F4"/>
            </a:solidFill>
            <a:prstDash val="solid"/>
          </a:ln>
        </p:spPr>
        <p:txBody>
          <a:bodyPr/>
          <a:lstStyle/>
          <a:p>
            <a:endParaRPr lang="en-US"/>
          </a:p>
        </p:txBody>
      </p:sp>
      <p:sp>
        <p:nvSpPr>
          <p:cNvPr id="10" name="Text 8"/>
          <p:cNvSpPr/>
          <p:nvPr/>
        </p:nvSpPr>
        <p:spPr>
          <a:xfrm>
            <a:off x="4545482" y="1636776"/>
            <a:ext cx="3100730" cy="347472"/>
          </a:xfrm>
          <a:prstGeom prst="rect">
            <a:avLst/>
          </a:prstGeom>
          <a:noFill/>
          <a:ln/>
        </p:spPr>
        <p:txBody>
          <a:bodyPr wrap="square" lIns="0" tIns="0" rIns="0" bIns="0" rtlCol="0" anchor="t"/>
          <a:lstStyle/>
          <a:p>
            <a:pPr marL="0" indent="0">
              <a:buNone/>
            </a:pPr>
            <a:r>
              <a:rPr lang="en-US" sz="1700" b="1" dirty="0">
                <a:solidFill>
                  <a:srgbClr val="002F6C"/>
                </a:solidFill>
                <a:latin typeface="Trebuchet MS" pitchFamily="34" charset="0"/>
                <a:ea typeface="Trebuchet MS" pitchFamily="34" charset="-122"/>
                <a:cs typeface="Trebuchet MS" pitchFamily="34" charset="-120"/>
              </a:rPr>
              <a:t>FISCAL</a:t>
            </a:r>
            <a:endParaRPr lang="en-US" sz="1700" dirty="0"/>
          </a:p>
        </p:txBody>
      </p:sp>
      <p:sp>
        <p:nvSpPr>
          <p:cNvPr id="11" name="Text 9"/>
          <p:cNvSpPr/>
          <p:nvPr/>
        </p:nvSpPr>
        <p:spPr>
          <a:xfrm>
            <a:off x="4545482" y="2203704"/>
            <a:ext cx="3100730" cy="484632"/>
          </a:xfrm>
          <a:prstGeom prst="rect">
            <a:avLst/>
          </a:prstGeom>
          <a:noFill/>
          <a:ln/>
        </p:spPr>
        <p:txBody>
          <a:bodyPr wrap="square" lIns="0" tIns="0" rIns="0" bIns="0" rtlCol="0" anchor="t"/>
          <a:lstStyle/>
          <a:p>
            <a:pPr marL="0" indent="0">
              <a:buNone/>
            </a:pPr>
            <a:r>
              <a:rPr lang="en-US" sz="2800" b="1" dirty="0">
                <a:solidFill>
                  <a:srgbClr val="002F6C"/>
                </a:solidFill>
                <a:latin typeface="Trebuchet MS" pitchFamily="34" charset="0"/>
                <a:ea typeface="Trebuchet MS" pitchFamily="34" charset="-122"/>
                <a:cs typeface="Trebuchet MS" pitchFamily="34" charset="-120"/>
              </a:rPr>
              <a:t>Resources</a:t>
            </a:r>
            <a:endParaRPr lang="en-US" sz="2800" dirty="0"/>
          </a:p>
        </p:txBody>
      </p:sp>
      <p:sp>
        <p:nvSpPr>
          <p:cNvPr id="12" name="Text 10"/>
          <p:cNvSpPr/>
          <p:nvPr/>
        </p:nvSpPr>
        <p:spPr>
          <a:xfrm>
            <a:off x="4545482" y="2962656"/>
            <a:ext cx="3100730" cy="978408"/>
          </a:xfrm>
          <a:prstGeom prst="rect">
            <a:avLst/>
          </a:prstGeom>
          <a:noFill/>
          <a:ln/>
        </p:spPr>
        <p:txBody>
          <a:bodyPr wrap="square" lIns="0" tIns="0" rIns="0" bIns="0" rtlCol="0" anchor="t"/>
          <a:lstStyle/>
          <a:p>
            <a:pPr marL="0" indent="0">
              <a:buNone/>
            </a:pPr>
            <a:r>
              <a:rPr lang="en-US" sz="1900" dirty="0">
                <a:solidFill>
                  <a:srgbClr val="111111"/>
                </a:solidFill>
                <a:latin typeface="Calibri" pitchFamily="34" charset="0"/>
                <a:ea typeface="Calibri" pitchFamily="34" charset="-122"/>
                <a:cs typeface="Calibri" pitchFamily="34" charset="-120"/>
              </a:rPr>
              <a:t>Pooled investment and portable entitlements.</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Money follows responsibility.</a:t>
            </a:r>
            <a:endParaRPr lang="en-US" sz="1900" dirty="0"/>
          </a:p>
        </p:txBody>
      </p:sp>
      <p:sp>
        <p:nvSpPr>
          <p:cNvPr id="13" name="Shape 11"/>
          <p:cNvSpPr/>
          <p:nvPr/>
        </p:nvSpPr>
        <p:spPr>
          <a:xfrm>
            <a:off x="8121701" y="1417320"/>
            <a:ext cx="3503066" cy="2788920"/>
          </a:xfrm>
          <a:prstGeom prst="rect">
            <a:avLst/>
          </a:prstGeom>
          <a:solidFill>
            <a:srgbClr val="F1F2F4"/>
          </a:solidFill>
          <a:ln w="6350">
            <a:solidFill>
              <a:srgbClr val="F1F2F4"/>
            </a:solidFill>
            <a:prstDash val="solid"/>
          </a:ln>
        </p:spPr>
        <p:txBody>
          <a:bodyPr/>
          <a:lstStyle/>
          <a:p>
            <a:endParaRPr lang="en-US"/>
          </a:p>
        </p:txBody>
      </p:sp>
      <p:sp>
        <p:nvSpPr>
          <p:cNvPr id="14" name="Text 12"/>
          <p:cNvSpPr/>
          <p:nvPr/>
        </p:nvSpPr>
        <p:spPr>
          <a:xfrm>
            <a:off x="8322869" y="1636776"/>
            <a:ext cx="3100730" cy="347472"/>
          </a:xfrm>
          <a:prstGeom prst="rect">
            <a:avLst/>
          </a:prstGeom>
          <a:noFill/>
          <a:ln/>
        </p:spPr>
        <p:txBody>
          <a:bodyPr wrap="square" lIns="0" tIns="0" rIns="0" bIns="0" rtlCol="0" anchor="t"/>
          <a:lstStyle/>
          <a:p>
            <a:pPr marL="0" indent="0">
              <a:buNone/>
            </a:pPr>
            <a:r>
              <a:rPr lang="en-US" sz="1700" b="1" dirty="0">
                <a:solidFill>
                  <a:srgbClr val="002F6C"/>
                </a:solidFill>
                <a:latin typeface="Trebuchet MS" pitchFamily="34" charset="0"/>
                <a:ea typeface="Trebuchet MS" pitchFamily="34" charset="-122"/>
                <a:cs typeface="Trebuchet MS" pitchFamily="34" charset="-120"/>
              </a:rPr>
              <a:t>DEMOCRATIC</a:t>
            </a:r>
            <a:endParaRPr lang="en-US" sz="1700" dirty="0"/>
          </a:p>
        </p:txBody>
      </p:sp>
      <p:sp>
        <p:nvSpPr>
          <p:cNvPr id="15" name="Text 13"/>
          <p:cNvSpPr/>
          <p:nvPr/>
        </p:nvSpPr>
        <p:spPr>
          <a:xfrm>
            <a:off x="8322869" y="2203704"/>
            <a:ext cx="3100730" cy="484632"/>
          </a:xfrm>
          <a:prstGeom prst="rect">
            <a:avLst/>
          </a:prstGeom>
          <a:noFill/>
          <a:ln/>
        </p:spPr>
        <p:txBody>
          <a:bodyPr wrap="square" lIns="0" tIns="0" rIns="0" bIns="0" rtlCol="0" anchor="t"/>
          <a:lstStyle/>
          <a:p>
            <a:pPr marL="0" indent="0">
              <a:buNone/>
            </a:pPr>
            <a:r>
              <a:rPr lang="en-US" sz="2800" b="1" dirty="0">
                <a:solidFill>
                  <a:srgbClr val="002F6C"/>
                </a:solidFill>
                <a:latin typeface="Trebuchet MS" pitchFamily="34" charset="0"/>
                <a:ea typeface="Trebuchet MS" pitchFamily="34" charset="-122"/>
                <a:cs typeface="Trebuchet MS" pitchFamily="34" charset="-120"/>
              </a:rPr>
              <a:t>Voice</a:t>
            </a:r>
            <a:endParaRPr lang="en-US" sz="2800" dirty="0"/>
          </a:p>
        </p:txBody>
      </p:sp>
      <p:sp>
        <p:nvSpPr>
          <p:cNvPr id="16" name="Text 14"/>
          <p:cNvSpPr/>
          <p:nvPr/>
        </p:nvSpPr>
        <p:spPr>
          <a:xfrm>
            <a:off x="8322869" y="2962656"/>
            <a:ext cx="3100730" cy="978408"/>
          </a:xfrm>
          <a:prstGeom prst="rect">
            <a:avLst/>
          </a:prstGeom>
          <a:noFill/>
          <a:ln/>
        </p:spPr>
        <p:txBody>
          <a:bodyPr wrap="square" lIns="0" tIns="0" rIns="0" bIns="0" rtlCol="0" anchor="t"/>
          <a:lstStyle/>
          <a:p>
            <a:pPr marL="0" indent="0">
              <a:buNone/>
            </a:pPr>
            <a:r>
              <a:rPr lang="en-US" sz="1900" dirty="0">
                <a:solidFill>
                  <a:srgbClr val="111111"/>
                </a:solidFill>
                <a:latin typeface="Calibri" pitchFamily="34" charset="0"/>
                <a:ea typeface="Calibri" pitchFamily="34" charset="-122"/>
                <a:cs typeface="Calibri" pitchFamily="34" charset="-120"/>
              </a:rPr>
              <a:t>Workers, learners and communities.</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Real co-ownership.</a:t>
            </a:r>
            <a:endParaRPr lang="en-US" sz="1900" dirty="0"/>
          </a:p>
        </p:txBody>
      </p:sp>
      <p:sp>
        <p:nvSpPr>
          <p:cNvPr id="17" name="Shape 15"/>
          <p:cNvSpPr/>
          <p:nvPr/>
        </p:nvSpPr>
        <p:spPr>
          <a:xfrm>
            <a:off x="2318461" y="4297680"/>
            <a:ext cx="0" cy="548640"/>
          </a:xfrm>
          <a:prstGeom prst="line">
            <a:avLst/>
          </a:prstGeom>
          <a:noFill/>
          <a:ln w="21590">
            <a:solidFill>
              <a:srgbClr val="002F6C"/>
            </a:solidFill>
            <a:prstDash val="solid"/>
            <a:headEnd type="none"/>
            <a:tailEnd type="triangle"/>
          </a:ln>
        </p:spPr>
        <p:txBody>
          <a:bodyPr/>
          <a:lstStyle/>
          <a:p>
            <a:endParaRPr lang="en-US"/>
          </a:p>
        </p:txBody>
      </p:sp>
      <p:sp>
        <p:nvSpPr>
          <p:cNvPr id="18" name="Shape 16"/>
          <p:cNvSpPr/>
          <p:nvPr/>
        </p:nvSpPr>
        <p:spPr>
          <a:xfrm>
            <a:off x="6095848" y="4297680"/>
            <a:ext cx="0" cy="548640"/>
          </a:xfrm>
          <a:prstGeom prst="line">
            <a:avLst/>
          </a:prstGeom>
          <a:noFill/>
          <a:ln w="21590">
            <a:solidFill>
              <a:srgbClr val="002F6C"/>
            </a:solidFill>
            <a:prstDash val="solid"/>
            <a:headEnd type="none"/>
            <a:tailEnd type="triangle"/>
          </a:ln>
        </p:spPr>
        <p:txBody>
          <a:bodyPr/>
          <a:lstStyle/>
          <a:p>
            <a:endParaRPr lang="en-US"/>
          </a:p>
        </p:txBody>
      </p:sp>
      <p:sp>
        <p:nvSpPr>
          <p:cNvPr id="19" name="Shape 17"/>
          <p:cNvSpPr/>
          <p:nvPr/>
        </p:nvSpPr>
        <p:spPr>
          <a:xfrm>
            <a:off x="9873234" y="4297680"/>
            <a:ext cx="0" cy="548640"/>
          </a:xfrm>
          <a:prstGeom prst="line">
            <a:avLst/>
          </a:prstGeom>
          <a:noFill/>
          <a:ln w="21590">
            <a:solidFill>
              <a:srgbClr val="002F6C"/>
            </a:solidFill>
            <a:prstDash val="solid"/>
            <a:headEnd type="none"/>
            <a:tailEnd type="triangle"/>
          </a:ln>
        </p:spPr>
        <p:txBody>
          <a:bodyPr/>
          <a:lstStyle/>
          <a:p>
            <a:endParaRPr lang="en-US"/>
          </a:p>
        </p:txBody>
      </p:sp>
      <p:sp>
        <p:nvSpPr>
          <p:cNvPr id="20" name="Shape 18"/>
          <p:cNvSpPr/>
          <p:nvPr/>
        </p:nvSpPr>
        <p:spPr>
          <a:xfrm>
            <a:off x="566928" y="4882896"/>
            <a:ext cx="11057839" cy="731520"/>
          </a:xfrm>
          <a:prstGeom prst="rect">
            <a:avLst/>
          </a:prstGeom>
          <a:solidFill>
            <a:srgbClr val="002F6C"/>
          </a:solidFill>
          <a:ln w="6350">
            <a:solidFill>
              <a:srgbClr val="002F6C"/>
            </a:solidFill>
            <a:prstDash val="solid"/>
          </a:ln>
        </p:spPr>
        <p:txBody>
          <a:bodyPr/>
          <a:lstStyle/>
          <a:p>
            <a:endParaRPr lang="en-US"/>
          </a:p>
        </p:txBody>
      </p:sp>
      <p:sp>
        <p:nvSpPr>
          <p:cNvPr id="21" name="Text 19"/>
          <p:cNvSpPr/>
          <p:nvPr/>
        </p:nvSpPr>
        <p:spPr>
          <a:xfrm>
            <a:off x="795528" y="5001768"/>
            <a:ext cx="10600639" cy="548640"/>
          </a:xfrm>
          <a:prstGeom prst="rect">
            <a:avLst/>
          </a:prstGeom>
          <a:noFill/>
          <a:ln/>
        </p:spPr>
        <p:txBody>
          <a:bodyPr wrap="square" lIns="0" tIns="0" rIns="0" bIns="0" rtlCol="0" anchor="ctr"/>
          <a:lstStyle/>
          <a:p>
            <a:pPr marL="0" indent="0">
              <a:buNone/>
            </a:pPr>
            <a:r>
              <a:rPr lang="en-US" sz="2000" b="1" dirty="0">
                <a:solidFill>
                  <a:srgbClr val="FFFFFF"/>
                </a:solidFill>
                <a:latin typeface="Trebuchet MS" pitchFamily="34" charset="0"/>
                <a:ea typeface="Trebuchet MS" pitchFamily="34" charset="-122"/>
                <a:cs typeface="Trebuchet MS" pitchFamily="34" charset="-120"/>
              </a:rPr>
              <a:t>NATIONAL GUARANTEE   Rights · quality · portability · redistribution</a:t>
            </a:r>
            <a:endParaRPr lang="en-US" sz="2000" dirty="0"/>
          </a:p>
        </p:txBody>
      </p:sp>
      <p:sp>
        <p:nvSpPr>
          <p:cNvPr id="22" name="Text 20"/>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Bewick (2025), chapter 12</a:t>
            </a:r>
            <a:endParaRPr lang="en-US" sz="950" dirty="0"/>
          </a:p>
        </p:txBody>
      </p:sp>
      <p:sp>
        <p:nvSpPr>
          <p:cNvPr id="23" name="Shape 21"/>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24" name="Text 22"/>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25" name="Text 23"/>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tom.bewick@theskillsagenda.com</a:t>
            </a:r>
            <a:endParaRPr lang="en-US" sz="950" dirty="0"/>
          </a:p>
        </p:txBody>
      </p:sp>
      <p:sp>
        <p:nvSpPr>
          <p:cNvPr id="26" name="Text 24"/>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13</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TIME, RESOURCES, RECOGNITION AND SUPPORT · A LEGALLY USABLE RIGHT</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A right to learn needs four things</a:t>
            </a:r>
            <a:endParaRPr lang="en-US" sz="2600" dirty="0"/>
          </a:p>
        </p:txBody>
      </p:sp>
      <p:sp>
        <p:nvSpPr>
          <p:cNvPr id="5" name="Shape 3"/>
          <p:cNvSpPr/>
          <p:nvPr/>
        </p:nvSpPr>
        <p:spPr>
          <a:xfrm>
            <a:off x="566928" y="1417320"/>
            <a:ext cx="2572436" cy="3054096"/>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86384" y="1618488"/>
            <a:ext cx="2133524" cy="512064"/>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TIME</a:t>
            </a:r>
            <a:endParaRPr lang="en-US" sz="2200" dirty="0"/>
          </a:p>
        </p:txBody>
      </p:sp>
      <p:sp>
        <p:nvSpPr>
          <p:cNvPr id="7" name="Text 5"/>
          <p:cNvSpPr/>
          <p:nvPr/>
        </p:nvSpPr>
        <p:spPr>
          <a:xfrm>
            <a:off x="786384" y="2322576"/>
            <a:ext cx="2133524" cy="2011680"/>
          </a:xfrm>
          <a:prstGeom prst="rect">
            <a:avLst/>
          </a:prstGeom>
          <a:noFill/>
          <a:ln/>
        </p:spPr>
        <p:txBody>
          <a:bodyPr wrap="square" lIns="0" tIns="0" rIns="0" bIns="0" rtlCol="0" anchor="t"/>
          <a:lstStyle/>
          <a:p>
            <a:pPr marL="0" indent="0">
              <a:buNone/>
            </a:pPr>
            <a:r>
              <a:rPr lang="en-US" sz="1900" dirty="0">
                <a:solidFill>
                  <a:srgbClr val="111111"/>
                </a:solidFill>
                <a:latin typeface="Calibri" pitchFamily="34" charset="0"/>
                <a:ea typeface="Calibri" pitchFamily="34" charset="-122"/>
                <a:cs typeface="Calibri" pitchFamily="34" charset="-120"/>
              </a:rPr>
              <a:t>Protected leave.</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Paid learning time.</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Employer release support.</a:t>
            </a:r>
            <a:endParaRPr lang="en-US" sz="1900" dirty="0"/>
          </a:p>
        </p:txBody>
      </p:sp>
      <p:sp>
        <p:nvSpPr>
          <p:cNvPr id="8" name="Shape 6"/>
          <p:cNvSpPr/>
          <p:nvPr/>
        </p:nvSpPr>
        <p:spPr>
          <a:xfrm>
            <a:off x="3395396" y="1417320"/>
            <a:ext cx="2572436" cy="3054096"/>
          </a:xfrm>
          <a:prstGeom prst="rect">
            <a:avLst/>
          </a:prstGeom>
          <a:solidFill>
            <a:srgbClr val="F1F2F4"/>
          </a:solidFill>
          <a:ln w="6350">
            <a:solidFill>
              <a:srgbClr val="F1F2F4"/>
            </a:solidFill>
            <a:prstDash val="solid"/>
          </a:ln>
        </p:spPr>
        <p:txBody>
          <a:bodyPr/>
          <a:lstStyle/>
          <a:p>
            <a:endParaRPr lang="en-US"/>
          </a:p>
        </p:txBody>
      </p:sp>
      <p:sp>
        <p:nvSpPr>
          <p:cNvPr id="9" name="Text 7"/>
          <p:cNvSpPr/>
          <p:nvPr/>
        </p:nvSpPr>
        <p:spPr>
          <a:xfrm>
            <a:off x="3614852" y="1618488"/>
            <a:ext cx="2133524" cy="512064"/>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MONEY</a:t>
            </a:r>
            <a:endParaRPr lang="en-US" sz="2200" dirty="0"/>
          </a:p>
        </p:txBody>
      </p:sp>
      <p:sp>
        <p:nvSpPr>
          <p:cNvPr id="10" name="Text 8"/>
          <p:cNvSpPr/>
          <p:nvPr/>
        </p:nvSpPr>
        <p:spPr>
          <a:xfrm>
            <a:off x="3614852" y="2322576"/>
            <a:ext cx="2133524" cy="2011680"/>
          </a:xfrm>
          <a:prstGeom prst="rect">
            <a:avLst/>
          </a:prstGeom>
          <a:noFill/>
          <a:ln/>
        </p:spPr>
        <p:txBody>
          <a:bodyPr wrap="square" lIns="0" tIns="0" rIns="0" bIns="0" rtlCol="0" anchor="t"/>
          <a:lstStyle/>
          <a:p>
            <a:pPr marL="0" indent="0">
              <a:buNone/>
            </a:pPr>
            <a:r>
              <a:rPr lang="en-US" sz="1900" dirty="0">
                <a:solidFill>
                  <a:srgbClr val="111111"/>
                </a:solidFill>
                <a:latin typeface="Calibri" pitchFamily="34" charset="0"/>
                <a:ea typeface="Calibri" pitchFamily="34" charset="-122"/>
                <a:cs typeface="Calibri" pitchFamily="34" charset="-120"/>
              </a:rPr>
              <a:t>Portable entitlement.</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Income support.</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Public and employer funding.</a:t>
            </a:r>
            <a:endParaRPr lang="en-US" sz="1900" dirty="0"/>
          </a:p>
        </p:txBody>
      </p:sp>
      <p:sp>
        <p:nvSpPr>
          <p:cNvPr id="11" name="Shape 9"/>
          <p:cNvSpPr/>
          <p:nvPr/>
        </p:nvSpPr>
        <p:spPr>
          <a:xfrm>
            <a:off x="6223864" y="1417320"/>
            <a:ext cx="2572436" cy="3054096"/>
          </a:xfrm>
          <a:prstGeom prst="rect">
            <a:avLst/>
          </a:prstGeom>
          <a:solidFill>
            <a:srgbClr val="F1F2F4"/>
          </a:solidFill>
          <a:ln w="6350">
            <a:solidFill>
              <a:srgbClr val="F1F2F4"/>
            </a:solidFill>
            <a:prstDash val="solid"/>
          </a:ln>
        </p:spPr>
        <p:txBody>
          <a:bodyPr/>
          <a:lstStyle/>
          <a:p>
            <a:endParaRPr lang="en-US"/>
          </a:p>
        </p:txBody>
      </p:sp>
      <p:sp>
        <p:nvSpPr>
          <p:cNvPr id="12" name="Text 10"/>
          <p:cNvSpPr/>
          <p:nvPr/>
        </p:nvSpPr>
        <p:spPr>
          <a:xfrm>
            <a:off x="6443320" y="1618488"/>
            <a:ext cx="2133524" cy="512064"/>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RECOGNITION</a:t>
            </a:r>
            <a:endParaRPr lang="en-US" sz="2200" dirty="0"/>
          </a:p>
        </p:txBody>
      </p:sp>
      <p:sp>
        <p:nvSpPr>
          <p:cNvPr id="13" name="Text 11"/>
          <p:cNvSpPr/>
          <p:nvPr/>
        </p:nvSpPr>
        <p:spPr>
          <a:xfrm>
            <a:off x="6443320" y="2322576"/>
            <a:ext cx="2133524" cy="2011680"/>
          </a:xfrm>
          <a:prstGeom prst="rect">
            <a:avLst/>
          </a:prstGeom>
          <a:noFill/>
          <a:ln/>
        </p:spPr>
        <p:txBody>
          <a:bodyPr wrap="square" lIns="0" tIns="0" rIns="0" bIns="0" rtlCol="0" anchor="t"/>
          <a:lstStyle/>
          <a:p>
            <a:pPr marL="0" indent="0">
              <a:buNone/>
            </a:pPr>
            <a:r>
              <a:rPr lang="en-US" sz="1900" dirty="0">
                <a:solidFill>
                  <a:srgbClr val="111111"/>
                </a:solidFill>
                <a:latin typeface="Calibri" pitchFamily="34" charset="0"/>
                <a:ea typeface="Calibri" pitchFamily="34" charset="-122"/>
                <a:cs typeface="Calibri" pitchFamily="34" charset="-120"/>
              </a:rPr>
              <a:t>Prior learning counts.</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Credits transfer.</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Standards remain credible.</a:t>
            </a:r>
            <a:endParaRPr lang="en-US" sz="1900" dirty="0"/>
          </a:p>
        </p:txBody>
      </p:sp>
      <p:sp>
        <p:nvSpPr>
          <p:cNvPr id="14" name="Shape 12"/>
          <p:cNvSpPr/>
          <p:nvPr/>
        </p:nvSpPr>
        <p:spPr>
          <a:xfrm>
            <a:off x="9052331" y="1417320"/>
            <a:ext cx="2572436" cy="3054096"/>
          </a:xfrm>
          <a:prstGeom prst="rect">
            <a:avLst/>
          </a:prstGeom>
          <a:solidFill>
            <a:srgbClr val="F1F2F4"/>
          </a:solidFill>
          <a:ln w="6350">
            <a:solidFill>
              <a:srgbClr val="F1F2F4"/>
            </a:solidFill>
            <a:prstDash val="solid"/>
          </a:ln>
        </p:spPr>
        <p:txBody>
          <a:bodyPr/>
          <a:lstStyle/>
          <a:p>
            <a:endParaRPr lang="en-US"/>
          </a:p>
        </p:txBody>
      </p:sp>
      <p:sp>
        <p:nvSpPr>
          <p:cNvPr id="15" name="Text 13"/>
          <p:cNvSpPr/>
          <p:nvPr/>
        </p:nvSpPr>
        <p:spPr>
          <a:xfrm>
            <a:off x="9271787" y="1618488"/>
            <a:ext cx="2133524" cy="512064"/>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SUPPORT</a:t>
            </a:r>
            <a:endParaRPr lang="en-US" sz="2200" dirty="0"/>
          </a:p>
        </p:txBody>
      </p:sp>
      <p:sp>
        <p:nvSpPr>
          <p:cNvPr id="16" name="Text 14"/>
          <p:cNvSpPr/>
          <p:nvPr/>
        </p:nvSpPr>
        <p:spPr>
          <a:xfrm>
            <a:off x="9271787" y="2322576"/>
            <a:ext cx="2133524" cy="2011680"/>
          </a:xfrm>
          <a:prstGeom prst="rect">
            <a:avLst/>
          </a:prstGeom>
          <a:noFill/>
          <a:ln/>
        </p:spPr>
        <p:txBody>
          <a:bodyPr wrap="square" lIns="0" tIns="0" rIns="0" bIns="0" rtlCol="0" anchor="t"/>
          <a:lstStyle/>
          <a:p>
            <a:pPr marL="0" indent="0">
              <a:buNone/>
            </a:pPr>
            <a:r>
              <a:rPr lang="en-US" sz="1900" dirty="0">
                <a:solidFill>
                  <a:srgbClr val="111111"/>
                </a:solidFill>
                <a:latin typeface="Calibri" pitchFamily="34" charset="0"/>
                <a:ea typeface="Calibri" pitchFamily="34" charset="-122"/>
                <a:cs typeface="Calibri" pitchFamily="34" charset="-120"/>
              </a:rPr>
              <a:t>Independent guidance.</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Learning representatives.</a:t>
            </a:r>
            <a:endParaRPr lang="en-US" sz="1900" dirty="0"/>
          </a:p>
          <a:p>
            <a:pPr marL="0" indent="0">
              <a:buNone/>
            </a:pPr>
            <a:r>
              <a:rPr lang="en-US" sz="1900" dirty="0">
                <a:solidFill>
                  <a:srgbClr val="111111"/>
                </a:solidFill>
                <a:latin typeface="Calibri" pitchFamily="34" charset="0"/>
                <a:ea typeface="Calibri" pitchFamily="34" charset="-122"/>
                <a:cs typeface="Calibri" pitchFamily="34" charset="-120"/>
              </a:rPr>
              <a:t>Accessible provision.</a:t>
            </a:r>
            <a:endParaRPr lang="en-US" sz="1900" dirty="0"/>
          </a:p>
        </p:txBody>
      </p:sp>
      <p:sp>
        <p:nvSpPr>
          <p:cNvPr id="17" name="Shape 15"/>
          <p:cNvSpPr/>
          <p:nvPr/>
        </p:nvSpPr>
        <p:spPr>
          <a:xfrm>
            <a:off x="566928" y="4855464"/>
            <a:ext cx="11057839" cy="768096"/>
          </a:xfrm>
          <a:prstGeom prst="rect">
            <a:avLst/>
          </a:prstGeom>
          <a:solidFill>
            <a:srgbClr val="F1F2F4"/>
          </a:solidFill>
          <a:ln w="6350">
            <a:solidFill>
              <a:srgbClr val="F1F2F4"/>
            </a:solidFill>
            <a:prstDash val="solid"/>
          </a:ln>
        </p:spPr>
        <p:txBody>
          <a:bodyPr/>
          <a:lstStyle/>
          <a:p>
            <a:endParaRPr lang="en-US"/>
          </a:p>
        </p:txBody>
      </p:sp>
      <p:sp>
        <p:nvSpPr>
          <p:cNvPr id="18" name="Text 16"/>
          <p:cNvSpPr/>
          <p:nvPr/>
        </p:nvSpPr>
        <p:spPr>
          <a:xfrm>
            <a:off x="795528" y="4974336"/>
            <a:ext cx="10600639" cy="585216"/>
          </a:xfrm>
          <a:prstGeom prst="rect">
            <a:avLst/>
          </a:prstGeom>
          <a:noFill/>
          <a:ln/>
        </p:spPr>
        <p:txBody>
          <a:bodyPr wrap="square" lIns="0" tIns="0" rIns="0" bIns="0" rtlCol="0" anchor="ctr"/>
          <a:lstStyle/>
          <a:p>
            <a:pPr marL="0" indent="0">
              <a:buNone/>
            </a:pPr>
            <a:r>
              <a:rPr lang="en-US" sz="2300" b="1" dirty="0">
                <a:solidFill>
                  <a:srgbClr val="002F6C"/>
                </a:solidFill>
                <a:latin typeface="Trebuchet MS" pitchFamily="34" charset="0"/>
                <a:ea typeface="Trebuchet MS" pitchFamily="34" charset="-122"/>
                <a:cs typeface="Trebuchet MS" pitchFamily="34" charset="-120"/>
              </a:rPr>
              <a:t>A right that stops at the payroll boundary is not universal.</a:t>
            </a:r>
            <a:endParaRPr lang="en-US" sz="2300" dirty="0"/>
          </a:p>
        </p:txBody>
      </p:sp>
      <p:sp>
        <p:nvSpPr>
          <p:cNvPr id="19" name="Text 17"/>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ILO (2019)</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ILO Convention 140 (1974)</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Author’s rights-based framework</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ULF announcement (28 Sept 2026)</a:t>
            </a:r>
            <a:endParaRPr lang="en-US" sz="950" dirty="0"/>
          </a:p>
        </p:txBody>
      </p:sp>
      <p:sp>
        <p:nvSpPr>
          <p:cNvPr id="20" name="Shape 18"/>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21" name="Text 19"/>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22" name="Text 20"/>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tom.bewick@theskillsagenda.com</a:t>
            </a:r>
            <a:endParaRPr lang="en-US" sz="950" dirty="0"/>
          </a:p>
        </p:txBody>
      </p:sp>
      <p:sp>
        <p:nvSpPr>
          <p:cNvPr id="23" name="Text 21"/>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14</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OECD AND SINGAPORE · USEFUL INSTRUMENTS, NOT A COMPLETE SETTLEMENT</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New tools need changes in practice</a:t>
            </a:r>
            <a:endParaRPr lang="en-US" sz="2600" dirty="0"/>
          </a:p>
        </p:txBody>
      </p:sp>
      <p:sp>
        <p:nvSpPr>
          <p:cNvPr id="5" name="Shape 3"/>
          <p:cNvSpPr/>
          <p:nvPr/>
        </p:nvSpPr>
        <p:spPr>
          <a:xfrm>
            <a:off x="566928" y="1417320"/>
            <a:ext cx="3503066" cy="2331720"/>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86384" y="1618488"/>
            <a:ext cx="3064154" cy="512064"/>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RECOGNISE</a:t>
            </a:r>
            <a:endParaRPr lang="en-US" sz="2200" dirty="0"/>
          </a:p>
        </p:txBody>
      </p:sp>
      <p:sp>
        <p:nvSpPr>
          <p:cNvPr id="7" name="Text 5"/>
          <p:cNvSpPr/>
          <p:nvPr/>
        </p:nvSpPr>
        <p:spPr>
          <a:xfrm>
            <a:off x="786384" y="2322576"/>
            <a:ext cx="3064154" cy="1289304"/>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Prior learning.</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Demonstrated capability.</a:t>
            </a:r>
            <a:endParaRPr lang="en-US" sz="2200" dirty="0"/>
          </a:p>
        </p:txBody>
      </p:sp>
      <p:sp>
        <p:nvSpPr>
          <p:cNvPr id="8" name="Shape 6"/>
          <p:cNvSpPr/>
          <p:nvPr/>
        </p:nvSpPr>
        <p:spPr>
          <a:xfrm>
            <a:off x="4344314" y="1417320"/>
            <a:ext cx="3503066" cy="2331720"/>
          </a:xfrm>
          <a:prstGeom prst="rect">
            <a:avLst/>
          </a:prstGeom>
          <a:solidFill>
            <a:srgbClr val="F1F2F4"/>
          </a:solidFill>
          <a:ln w="6350">
            <a:solidFill>
              <a:srgbClr val="F1F2F4"/>
            </a:solidFill>
            <a:prstDash val="solid"/>
          </a:ln>
        </p:spPr>
        <p:txBody>
          <a:bodyPr/>
          <a:lstStyle/>
          <a:p>
            <a:endParaRPr lang="en-US"/>
          </a:p>
        </p:txBody>
      </p:sp>
      <p:sp>
        <p:nvSpPr>
          <p:cNvPr id="9" name="Text 7"/>
          <p:cNvSpPr/>
          <p:nvPr/>
        </p:nvSpPr>
        <p:spPr>
          <a:xfrm>
            <a:off x="4563770" y="1618488"/>
            <a:ext cx="3064154" cy="512064"/>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VALIDATE</a:t>
            </a:r>
            <a:endParaRPr lang="en-US" sz="2200" dirty="0"/>
          </a:p>
        </p:txBody>
      </p:sp>
      <p:sp>
        <p:nvSpPr>
          <p:cNvPr id="10" name="Text 8"/>
          <p:cNvSpPr/>
          <p:nvPr/>
        </p:nvSpPr>
        <p:spPr>
          <a:xfrm>
            <a:off x="4563770" y="2322576"/>
            <a:ext cx="3064154" cy="1289304"/>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Micro-credentials.</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Trusted, portable evidence.</a:t>
            </a:r>
            <a:endParaRPr lang="en-US" sz="2200" dirty="0"/>
          </a:p>
        </p:txBody>
      </p:sp>
      <p:sp>
        <p:nvSpPr>
          <p:cNvPr id="11" name="Shape 9"/>
          <p:cNvSpPr/>
          <p:nvPr/>
        </p:nvSpPr>
        <p:spPr>
          <a:xfrm>
            <a:off x="8121701" y="1417320"/>
            <a:ext cx="3503066" cy="2331720"/>
          </a:xfrm>
          <a:prstGeom prst="rect">
            <a:avLst/>
          </a:prstGeom>
          <a:solidFill>
            <a:srgbClr val="F1F2F4"/>
          </a:solidFill>
          <a:ln w="6350">
            <a:solidFill>
              <a:srgbClr val="F1F2F4"/>
            </a:solidFill>
            <a:prstDash val="solid"/>
          </a:ln>
        </p:spPr>
        <p:txBody>
          <a:bodyPr/>
          <a:lstStyle/>
          <a:p>
            <a:endParaRPr lang="en-US"/>
          </a:p>
        </p:txBody>
      </p:sp>
      <p:sp>
        <p:nvSpPr>
          <p:cNvPr id="12" name="Text 10"/>
          <p:cNvSpPr/>
          <p:nvPr/>
        </p:nvSpPr>
        <p:spPr>
          <a:xfrm>
            <a:off x="8341157" y="1618488"/>
            <a:ext cx="3064154" cy="512064"/>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USE + REWARD</a:t>
            </a:r>
            <a:endParaRPr lang="en-US" sz="2200" dirty="0"/>
          </a:p>
        </p:txBody>
      </p:sp>
      <p:sp>
        <p:nvSpPr>
          <p:cNvPr id="13" name="Text 11"/>
          <p:cNvSpPr/>
          <p:nvPr/>
        </p:nvSpPr>
        <p:spPr>
          <a:xfrm>
            <a:off x="8341157" y="2322576"/>
            <a:ext cx="3064154" cy="1289304"/>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Change recruitment.</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Develop and reward skills.</a:t>
            </a:r>
            <a:endParaRPr lang="en-US" sz="2200" dirty="0"/>
          </a:p>
        </p:txBody>
      </p:sp>
      <p:sp>
        <p:nvSpPr>
          <p:cNvPr id="14" name="Shape 12"/>
          <p:cNvSpPr/>
          <p:nvPr/>
        </p:nvSpPr>
        <p:spPr>
          <a:xfrm>
            <a:off x="566928" y="4114800"/>
            <a:ext cx="11057839" cy="1444752"/>
          </a:xfrm>
          <a:prstGeom prst="rect">
            <a:avLst/>
          </a:prstGeom>
          <a:solidFill>
            <a:srgbClr val="F1F2F4"/>
          </a:solidFill>
          <a:ln w="6350">
            <a:solidFill>
              <a:srgbClr val="F1F2F4"/>
            </a:solidFill>
            <a:prstDash val="solid"/>
          </a:ln>
        </p:spPr>
        <p:txBody>
          <a:bodyPr/>
          <a:lstStyle/>
          <a:p>
            <a:endParaRPr lang="en-US"/>
          </a:p>
        </p:txBody>
      </p:sp>
      <p:sp>
        <p:nvSpPr>
          <p:cNvPr id="15" name="Text 13"/>
          <p:cNvSpPr/>
          <p:nvPr/>
        </p:nvSpPr>
        <p:spPr>
          <a:xfrm>
            <a:off x="795528" y="4325112"/>
            <a:ext cx="10600639" cy="347472"/>
          </a:xfrm>
          <a:prstGeom prst="rect">
            <a:avLst/>
          </a:prstGeom>
          <a:noFill/>
          <a:ln/>
        </p:spPr>
        <p:txBody>
          <a:bodyPr wrap="square" lIns="0" tIns="0" rIns="0" bIns="0" rtlCol="0" anchor="t"/>
          <a:lstStyle/>
          <a:p>
            <a:pPr marL="0" indent="0">
              <a:buNone/>
            </a:pPr>
            <a:r>
              <a:rPr lang="en-US" sz="2000" b="1" dirty="0">
                <a:solidFill>
                  <a:srgbClr val="002F6C"/>
                </a:solidFill>
                <a:latin typeface="Trebuchet MS" pitchFamily="34" charset="0"/>
                <a:ea typeface="Trebuchet MS" pitchFamily="34" charset="-122"/>
                <a:cs typeface="Trebuchet MS" pitchFamily="34" charset="-120"/>
              </a:rPr>
              <a:t>SINGAPORE: SUPPORT LEARNING AND LIVING COSTS</a:t>
            </a:r>
            <a:endParaRPr lang="en-US" sz="2000" dirty="0"/>
          </a:p>
        </p:txBody>
      </p:sp>
      <p:sp>
        <p:nvSpPr>
          <p:cNvPr id="16" name="Text 14"/>
          <p:cNvSpPr/>
          <p:nvPr/>
        </p:nvSpPr>
        <p:spPr>
          <a:xfrm>
            <a:off x="795528" y="4837176"/>
            <a:ext cx="10600639" cy="530352"/>
          </a:xfrm>
          <a:prstGeom prst="rect">
            <a:avLst/>
          </a:prstGeom>
          <a:noFill/>
          <a:ln/>
        </p:spPr>
        <p:txBody>
          <a:bodyPr wrap="square" lIns="0" tIns="0" rIns="0" bIns="0" rtlCol="0" anchor="t"/>
          <a:lstStyle/>
          <a:p>
            <a:pPr marL="0" indent="0">
              <a:buNone/>
            </a:pPr>
            <a:r>
              <a:rPr lang="en-US" sz="2000" dirty="0">
                <a:solidFill>
                  <a:srgbClr val="111111"/>
                </a:solidFill>
                <a:latin typeface="Calibri" pitchFamily="34" charset="0"/>
                <a:ea typeface="Calibri" pitchFamily="34" charset="-122"/>
                <a:cs typeface="Calibri" pitchFamily="34" charset="-120"/>
              </a:rPr>
              <a:t>Eligible mid-career learners: course support plus income support, subject to scheme conditions.</a:t>
            </a:r>
            <a:endParaRPr lang="en-US" sz="2000" dirty="0"/>
          </a:p>
        </p:txBody>
      </p:sp>
      <p:sp>
        <p:nvSpPr>
          <p:cNvPr id="17" name="Text 15"/>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OECD (2025)</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OECD / SUSS-IAL (2025)</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SkillsFuture Singapore</a:t>
            </a:r>
            <a:endParaRPr lang="en-US" sz="950" dirty="0"/>
          </a:p>
        </p:txBody>
      </p:sp>
      <p:sp>
        <p:nvSpPr>
          <p:cNvPr id="18" name="Shape 16"/>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9" name="Text 17"/>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20" name="Text 18"/>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tom.bewick@theskillsagenda.com</a:t>
            </a:r>
            <a:endParaRPr lang="en-US" sz="950" dirty="0"/>
          </a:p>
        </p:txBody>
      </p:sp>
      <p:sp>
        <p:nvSpPr>
          <p:cNvPr id="21" name="Text 19"/>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15</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FISCAL DESIGN · PROPOSAL, NOT A COSTED BUDGET</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Make the entitlement portable, funded and enforceable</a:t>
            </a:r>
            <a:endParaRPr lang="en-US" sz="2600" dirty="0"/>
          </a:p>
        </p:txBody>
      </p:sp>
      <p:sp>
        <p:nvSpPr>
          <p:cNvPr id="5" name="Shape 3"/>
          <p:cNvSpPr/>
          <p:nvPr/>
        </p:nvSpPr>
        <p:spPr>
          <a:xfrm>
            <a:off x="566928" y="1572768"/>
            <a:ext cx="2852928" cy="1344168"/>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86384" y="1773936"/>
            <a:ext cx="2414016" cy="512064"/>
          </a:xfrm>
          <a:prstGeom prst="rect">
            <a:avLst/>
          </a:prstGeom>
          <a:noFill/>
          <a:ln/>
        </p:spPr>
        <p:txBody>
          <a:bodyPr wrap="square" lIns="0" tIns="0" rIns="0" bIns="0" rtlCol="0" anchor="t"/>
          <a:lstStyle/>
          <a:p>
            <a:pPr marL="0" indent="0">
              <a:buNone/>
            </a:pPr>
            <a:r>
              <a:rPr lang="en-US" sz="1800" b="1" dirty="0">
                <a:solidFill>
                  <a:srgbClr val="002F6C"/>
                </a:solidFill>
                <a:latin typeface="Trebuchet MS" pitchFamily="34" charset="0"/>
                <a:ea typeface="Trebuchet MS" pitchFamily="34" charset="-122"/>
                <a:cs typeface="Trebuchet MS" pitchFamily="34" charset="-120"/>
              </a:rPr>
              <a:t>PUBLIC FUNDING</a:t>
            </a:r>
            <a:endParaRPr lang="en-US" sz="1800" dirty="0"/>
          </a:p>
        </p:txBody>
      </p:sp>
      <p:sp>
        <p:nvSpPr>
          <p:cNvPr id="7" name="Text 5"/>
          <p:cNvSpPr/>
          <p:nvPr/>
        </p:nvSpPr>
        <p:spPr>
          <a:xfrm>
            <a:off x="786384" y="2478024"/>
            <a:ext cx="2414016" cy="301752"/>
          </a:xfrm>
          <a:prstGeom prst="rect">
            <a:avLst/>
          </a:prstGeom>
          <a:noFill/>
          <a:ln/>
        </p:spPr>
        <p:txBody>
          <a:bodyPr wrap="square" lIns="0" tIns="0" rIns="0" bIns="0" rtlCol="0" anchor="t"/>
          <a:lstStyle/>
          <a:p>
            <a:pPr marL="0" indent="0">
              <a:buNone/>
            </a:pPr>
            <a:r>
              <a:rPr lang="en-US" sz="1600" dirty="0">
                <a:solidFill>
                  <a:srgbClr val="111111"/>
                </a:solidFill>
                <a:latin typeface="Calibri" pitchFamily="34" charset="0"/>
                <a:ea typeface="Calibri" pitchFamily="34" charset="-122"/>
                <a:cs typeface="Calibri" pitchFamily="34" charset="-120"/>
              </a:rPr>
              <a:t>National redistribution</a:t>
            </a:r>
            <a:endParaRPr lang="en-US" sz="1600" dirty="0"/>
          </a:p>
        </p:txBody>
      </p:sp>
      <p:sp>
        <p:nvSpPr>
          <p:cNvPr id="8" name="Shape 6"/>
          <p:cNvSpPr/>
          <p:nvPr/>
        </p:nvSpPr>
        <p:spPr>
          <a:xfrm>
            <a:off x="566928" y="3364992"/>
            <a:ext cx="2852928" cy="1344168"/>
          </a:xfrm>
          <a:prstGeom prst="rect">
            <a:avLst/>
          </a:prstGeom>
          <a:solidFill>
            <a:srgbClr val="F1F2F4"/>
          </a:solidFill>
          <a:ln w="6350">
            <a:solidFill>
              <a:srgbClr val="F1F2F4"/>
            </a:solidFill>
            <a:prstDash val="solid"/>
          </a:ln>
        </p:spPr>
        <p:txBody>
          <a:bodyPr/>
          <a:lstStyle/>
          <a:p>
            <a:endParaRPr lang="en-US"/>
          </a:p>
        </p:txBody>
      </p:sp>
      <p:sp>
        <p:nvSpPr>
          <p:cNvPr id="9" name="Text 7"/>
          <p:cNvSpPr/>
          <p:nvPr/>
        </p:nvSpPr>
        <p:spPr>
          <a:xfrm>
            <a:off x="786384" y="3566160"/>
            <a:ext cx="2414016" cy="512064"/>
          </a:xfrm>
          <a:prstGeom prst="rect">
            <a:avLst/>
          </a:prstGeom>
          <a:noFill/>
          <a:ln/>
        </p:spPr>
        <p:txBody>
          <a:bodyPr wrap="square" lIns="0" tIns="0" rIns="0" bIns="0" rtlCol="0" anchor="t"/>
          <a:lstStyle/>
          <a:p>
            <a:pPr marL="0" indent="0">
              <a:buNone/>
            </a:pPr>
            <a:r>
              <a:rPr lang="en-US" sz="1600" b="1" dirty="0">
                <a:solidFill>
                  <a:srgbClr val="002F6C"/>
                </a:solidFill>
                <a:latin typeface="Trebuchet MS" pitchFamily="34" charset="0"/>
                <a:ea typeface="Trebuchet MS" pitchFamily="34" charset="-122"/>
                <a:cs typeface="Trebuchet MS" pitchFamily="34" charset="-120"/>
              </a:rPr>
              <a:t>EMPLOYER CONTRIBUTIONS</a:t>
            </a:r>
            <a:endParaRPr lang="en-US" sz="1600" dirty="0"/>
          </a:p>
        </p:txBody>
      </p:sp>
      <p:sp>
        <p:nvSpPr>
          <p:cNvPr id="10" name="Text 8"/>
          <p:cNvSpPr/>
          <p:nvPr/>
        </p:nvSpPr>
        <p:spPr>
          <a:xfrm>
            <a:off x="786384" y="4270248"/>
            <a:ext cx="2414016" cy="301752"/>
          </a:xfrm>
          <a:prstGeom prst="rect">
            <a:avLst/>
          </a:prstGeom>
          <a:noFill/>
          <a:ln/>
        </p:spPr>
        <p:txBody>
          <a:bodyPr wrap="square" lIns="0" tIns="0" rIns="0" bIns="0" rtlCol="0" anchor="t"/>
          <a:lstStyle/>
          <a:p>
            <a:pPr marL="0" indent="0">
              <a:buNone/>
            </a:pPr>
            <a:r>
              <a:rPr lang="en-US" sz="1600" dirty="0">
                <a:solidFill>
                  <a:srgbClr val="111111"/>
                </a:solidFill>
                <a:latin typeface="Calibri" pitchFamily="34" charset="0"/>
                <a:ea typeface="Calibri" pitchFamily="34" charset="-122"/>
                <a:cs typeface="Calibri" pitchFamily="34" charset="-120"/>
              </a:rPr>
              <a:t>Shared training responsibility</a:t>
            </a:r>
            <a:endParaRPr lang="en-US" sz="1600" dirty="0"/>
          </a:p>
        </p:txBody>
      </p:sp>
      <p:sp>
        <p:nvSpPr>
          <p:cNvPr id="11" name="Shape 9"/>
          <p:cNvSpPr/>
          <p:nvPr/>
        </p:nvSpPr>
        <p:spPr>
          <a:xfrm>
            <a:off x="4059936" y="2148840"/>
            <a:ext cx="3474720" cy="2121408"/>
          </a:xfrm>
          <a:prstGeom prst="rect">
            <a:avLst/>
          </a:prstGeom>
          <a:solidFill>
            <a:srgbClr val="002F6C"/>
          </a:solidFill>
          <a:ln w="6350">
            <a:solidFill>
              <a:srgbClr val="002F6C"/>
            </a:solidFill>
            <a:prstDash val="solid"/>
          </a:ln>
        </p:spPr>
        <p:txBody>
          <a:bodyPr/>
          <a:lstStyle/>
          <a:p>
            <a:endParaRPr lang="en-US"/>
          </a:p>
        </p:txBody>
      </p:sp>
      <p:sp>
        <p:nvSpPr>
          <p:cNvPr id="12" name="Text 10"/>
          <p:cNvSpPr/>
          <p:nvPr/>
        </p:nvSpPr>
        <p:spPr>
          <a:xfrm>
            <a:off x="4325112" y="2496312"/>
            <a:ext cx="2944368" cy="914400"/>
          </a:xfrm>
          <a:prstGeom prst="rect">
            <a:avLst/>
          </a:prstGeom>
          <a:noFill/>
          <a:ln/>
        </p:spPr>
        <p:txBody>
          <a:bodyPr wrap="square" lIns="0" tIns="0" rIns="0" bIns="0" rtlCol="0" anchor="t"/>
          <a:lstStyle/>
          <a:p>
            <a:pPr marL="0" indent="0" algn="ctr">
              <a:buNone/>
            </a:pPr>
            <a:r>
              <a:rPr lang="en-US" sz="2500" b="1" dirty="0">
                <a:solidFill>
                  <a:srgbClr val="FFFFFF"/>
                </a:solidFill>
                <a:latin typeface="Trebuchet MS" pitchFamily="34" charset="0"/>
                <a:ea typeface="Trebuchet MS" pitchFamily="34" charset="-122"/>
                <a:cs typeface="Trebuchet MS" pitchFamily="34" charset="-120"/>
              </a:rPr>
              <a:t>WORKFORCE</a:t>
            </a:r>
            <a:endParaRPr lang="en-US" sz="2500" dirty="0"/>
          </a:p>
          <a:p>
            <a:pPr marL="0" indent="0" algn="ctr">
              <a:buNone/>
            </a:pPr>
            <a:r>
              <a:rPr lang="en-US" sz="2500" b="1" dirty="0">
                <a:solidFill>
                  <a:srgbClr val="FFFFFF"/>
                </a:solidFill>
                <a:latin typeface="Trebuchet MS" pitchFamily="34" charset="0"/>
                <a:ea typeface="Trebuchet MS" pitchFamily="34" charset="-122"/>
                <a:cs typeface="Trebuchet MS" pitchFamily="34" charset="-120"/>
              </a:rPr>
              <a:t>INVESTMENT FUND</a:t>
            </a:r>
            <a:endParaRPr lang="en-US" sz="2500" dirty="0"/>
          </a:p>
        </p:txBody>
      </p:sp>
      <p:sp>
        <p:nvSpPr>
          <p:cNvPr id="13" name="Text 11"/>
          <p:cNvSpPr/>
          <p:nvPr/>
        </p:nvSpPr>
        <p:spPr>
          <a:xfrm>
            <a:off x="4279392" y="3675888"/>
            <a:ext cx="3035808" cy="356616"/>
          </a:xfrm>
          <a:prstGeom prst="rect">
            <a:avLst/>
          </a:prstGeom>
          <a:noFill/>
          <a:ln/>
        </p:spPr>
        <p:txBody>
          <a:bodyPr wrap="square" lIns="0" tIns="0" rIns="0" bIns="0" rtlCol="0" anchor="t"/>
          <a:lstStyle/>
          <a:p>
            <a:pPr marL="0" indent="0" algn="ctr">
              <a:buNone/>
            </a:pPr>
            <a:r>
              <a:rPr lang="en-US" sz="1500" dirty="0">
                <a:solidFill>
                  <a:srgbClr val="C7D3E4"/>
                </a:solidFill>
                <a:latin typeface="Calibri" pitchFamily="34" charset="0"/>
                <a:ea typeface="Calibri" pitchFamily="34" charset="-122"/>
                <a:cs typeface="Calibri" pitchFamily="34" charset="-120"/>
              </a:rPr>
              <a:t>Joint governance · public audit</a:t>
            </a:r>
            <a:endParaRPr lang="en-US" sz="1500" dirty="0"/>
          </a:p>
        </p:txBody>
      </p:sp>
      <p:sp>
        <p:nvSpPr>
          <p:cNvPr id="14" name="Shape 12"/>
          <p:cNvSpPr/>
          <p:nvPr/>
        </p:nvSpPr>
        <p:spPr>
          <a:xfrm>
            <a:off x="3529584" y="2240280"/>
            <a:ext cx="438912" cy="457200"/>
          </a:xfrm>
          <a:prstGeom prst="line">
            <a:avLst/>
          </a:prstGeom>
          <a:noFill/>
          <a:ln w="20320">
            <a:solidFill>
              <a:srgbClr val="002F6C"/>
            </a:solidFill>
            <a:prstDash val="solid"/>
            <a:headEnd type="none"/>
            <a:tailEnd type="triangle"/>
          </a:ln>
        </p:spPr>
        <p:txBody>
          <a:bodyPr/>
          <a:lstStyle/>
          <a:p>
            <a:endParaRPr lang="en-US"/>
          </a:p>
        </p:txBody>
      </p:sp>
      <p:sp>
        <p:nvSpPr>
          <p:cNvPr id="15" name="Shape 13"/>
          <p:cNvSpPr/>
          <p:nvPr/>
        </p:nvSpPr>
        <p:spPr>
          <a:xfrm flipV="1">
            <a:off x="3529584" y="3675888"/>
            <a:ext cx="438912" cy="374904"/>
          </a:xfrm>
          <a:prstGeom prst="line">
            <a:avLst/>
          </a:prstGeom>
          <a:noFill/>
          <a:ln w="20320">
            <a:solidFill>
              <a:srgbClr val="002F6C"/>
            </a:solidFill>
            <a:prstDash val="solid"/>
            <a:headEnd type="none"/>
            <a:tailEnd type="triangle"/>
          </a:ln>
        </p:spPr>
        <p:txBody>
          <a:bodyPr/>
          <a:lstStyle/>
          <a:p>
            <a:endParaRPr lang="en-US"/>
          </a:p>
        </p:txBody>
      </p:sp>
      <p:sp>
        <p:nvSpPr>
          <p:cNvPr id="16" name="Shape 14"/>
          <p:cNvSpPr/>
          <p:nvPr/>
        </p:nvSpPr>
        <p:spPr>
          <a:xfrm>
            <a:off x="8183880" y="1572768"/>
            <a:ext cx="3438144" cy="1344168"/>
          </a:xfrm>
          <a:prstGeom prst="rect">
            <a:avLst/>
          </a:prstGeom>
          <a:solidFill>
            <a:srgbClr val="F1F2F4"/>
          </a:solidFill>
          <a:ln w="6350">
            <a:solidFill>
              <a:srgbClr val="F1F2F4"/>
            </a:solidFill>
            <a:prstDash val="solid"/>
          </a:ln>
        </p:spPr>
        <p:txBody>
          <a:bodyPr/>
          <a:lstStyle/>
          <a:p>
            <a:endParaRPr lang="en-US"/>
          </a:p>
        </p:txBody>
      </p:sp>
      <p:sp>
        <p:nvSpPr>
          <p:cNvPr id="17" name="Text 15"/>
          <p:cNvSpPr/>
          <p:nvPr/>
        </p:nvSpPr>
        <p:spPr>
          <a:xfrm>
            <a:off x="8403336" y="1773936"/>
            <a:ext cx="2999232" cy="512064"/>
          </a:xfrm>
          <a:prstGeom prst="rect">
            <a:avLst/>
          </a:prstGeom>
          <a:noFill/>
          <a:ln/>
        </p:spPr>
        <p:txBody>
          <a:bodyPr wrap="square" lIns="0" tIns="0" rIns="0" bIns="0" rtlCol="0" anchor="t"/>
          <a:lstStyle/>
          <a:p>
            <a:pPr marL="0" indent="0">
              <a:buNone/>
            </a:pPr>
            <a:r>
              <a:rPr lang="en-US" sz="1800" b="1" dirty="0">
                <a:solidFill>
                  <a:srgbClr val="002F6C"/>
                </a:solidFill>
                <a:latin typeface="Trebuchet MS" pitchFamily="34" charset="0"/>
                <a:ea typeface="Trebuchet MS" pitchFamily="34" charset="-122"/>
                <a:cs typeface="Trebuchet MS" pitchFamily="34" charset="-120"/>
              </a:rPr>
              <a:t>SECTORS + PLACES</a:t>
            </a:r>
            <a:endParaRPr lang="en-US" sz="1800" dirty="0"/>
          </a:p>
        </p:txBody>
      </p:sp>
      <p:sp>
        <p:nvSpPr>
          <p:cNvPr id="18" name="Text 16"/>
          <p:cNvSpPr/>
          <p:nvPr/>
        </p:nvSpPr>
        <p:spPr>
          <a:xfrm>
            <a:off x="8403336" y="2478024"/>
            <a:ext cx="2999232" cy="301752"/>
          </a:xfrm>
          <a:prstGeom prst="rect">
            <a:avLst/>
          </a:prstGeom>
          <a:noFill/>
          <a:ln/>
        </p:spPr>
        <p:txBody>
          <a:bodyPr wrap="square" lIns="0" tIns="0" rIns="0" bIns="0" rtlCol="0" anchor="t"/>
          <a:lstStyle/>
          <a:p>
            <a:pPr marL="0" indent="0">
              <a:buNone/>
            </a:pPr>
            <a:r>
              <a:rPr lang="en-US" sz="1600" dirty="0">
                <a:solidFill>
                  <a:srgbClr val="111111"/>
                </a:solidFill>
                <a:latin typeface="Calibri" pitchFamily="34" charset="0"/>
                <a:ea typeface="Calibri" pitchFamily="34" charset="-122"/>
                <a:cs typeface="Calibri" pitchFamily="34" charset="-120"/>
              </a:rPr>
              <a:t>Delivery and release capacity</a:t>
            </a:r>
            <a:endParaRPr lang="en-US" sz="1600" dirty="0"/>
          </a:p>
        </p:txBody>
      </p:sp>
      <p:sp>
        <p:nvSpPr>
          <p:cNvPr id="19" name="Shape 17"/>
          <p:cNvSpPr/>
          <p:nvPr/>
        </p:nvSpPr>
        <p:spPr>
          <a:xfrm>
            <a:off x="8183880" y="3364992"/>
            <a:ext cx="3438144" cy="1344168"/>
          </a:xfrm>
          <a:prstGeom prst="rect">
            <a:avLst/>
          </a:prstGeom>
          <a:solidFill>
            <a:srgbClr val="F1F2F4"/>
          </a:solidFill>
          <a:ln w="6350">
            <a:solidFill>
              <a:srgbClr val="F1F2F4"/>
            </a:solidFill>
            <a:prstDash val="solid"/>
          </a:ln>
        </p:spPr>
        <p:txBody>
          <a:bodyPr/>
          <a:lstStyle/>
          <a:p>
            <a:endParaRPr lang="en-US"/>
          </a:p>
        </p:txBody>
      </p:sp>
      <p:sp>
        <p:nvSpPr>
          <p:cNvPr id="20" name="Text 18"/>
          <p:cNvSpPr/>
          <p:nvPr/>
        </p:nvSpPr>
        <p:spPr>
          <a:xfrm>
            <a:off x="8403336" y="3566160"/>
            <a:ext cx="2999232" cy="512064"/>
          </a:xfrm>
          <a:prstGeom prst="rect">
            <a:avLst/>
          </a:prstGeom>
          <a:noFill/>
          <a:ln/>
        </p:spPr>
        <p:txBody>
          <a:bodyPr wrap="square" lIns="0" tIns="0" rIns="0" bIns="0" rtlCol="0" anchor="t"/>
          <a:lstStyle/>
          <a:p>
            <a:pPr marL="0" indent="0">
              <a:buNone/>
            </a:pPr>
            <a:r>
              <a:rPr lang="en-US" sz="1600" b="1" dirty="0">
                <a:solidFill>
                  <a:srgbClr val="002F6C"/>
                </a:solidFill>
                <a:latin typeface="Trebuchet MS" pitchFamily="34" charset="0"/>
                <a:ea typeface="Trebuchet MS" pitchFamily="34" charset="-122"/>
                <a:cs typeface="Trebuchet MS" pitchFamily="34" charset="-120"/>
              </a:rPr>
              <a:t>INDIVIDUAL ENTITLEMENT</a:t>
            </a:r>
            <a:endParaRPr lang="en-US" sz="1600" dirty="0"/>
          </a:p>
        </p:txBody>
      </p:sp>
      <p:sp>
        <p:nvSpPr>
          <p:cNvPr id="21" name="Text 19"/>
          <p:cNvSpPr/>
          <p:nvPr/>
        </p:nvSpPr>
        <p:spPr>
          <a:xfrm>
            <a:off x="8403336" y="4270248"/>
            <a:ext cx="2999232" cy="301752"/>
          </a:xfrm>
          <a:prstGeom prst="rect">
            <a:avLst/>
          </a:prstGeom>
          <a:noFill/>
          <a:ln/>
        </p:spPr>
        <p:txBody>
          <a:bodyPr wrap="square" lIns="0" tIns="0" rIns="0" bIns="0" rtlCol="0" anchor="t"/>
          <a:lstStyle/>
          <a:p>
            <a:pPr marL="0" indent="0">
              <a:buNone/>
            </a:pPr>
            <a:r>
              <a:rPr lang="en-US" sz="1600" dirty="0">
                <a:solidFill>
                  <a:srgbClr val="111111"/>
                </a:solidFill>
                <a:latin typeface="Calibri" pitchFamily="34" charset="0"/>
                <a:ea typeface="Calibri" pitchFamily="34" charset="-122"/>
                <a:cs typeface="Calibri" pitchFamily="34" charset="-120"/>
              </a:rPr>
              <a:t>Learning, guidance and income</a:t>
            </a:r>
            <a:endParaRPr lang="en-US" sz="1600" dirty="0"/>
          </a:p>
        </p:txBody>
      </p:sp>
      <p:sp>
        <p:nvSpPr>
          <p:cNvPr id="22" name="Shape 20"/>
          <p:cNvSpPr/>
          <p:nvPr/>
        </p:nvSpPr>
        <p:spPr>
          <a:xfrm flipV="1">
            <a:off x="7626096" y="2249424"/>
            <a:ext cx="466344" cy="457200"/>
          </a:xfrm>
          <a:prstGeom prst="line">
            <a:avLst/>
          </a:prstGeom>
          <a:noFill/>
          <a:ln w="20320">
            <a:solidFill>
              <a:srgbClr val="002F6C"/>
            </a:solidFill>
            <a:prstDash val="solid"/>
            <a:headEnd type="none"/>
            <a:tailEnd type="triangle"/>
          </a:ln>
        </p:spPr>
        <p:txBody>
          <a:bodyPr/>
          <a:lstStyle/>
          <a:p>
            <a:endParaRPr lang="en-US"/>
          </a:p>
        </p:txBody>
      </p:sp>
      <p:sp>
        <p:nvSpPr>
          <p:cNvPr id="23" name="Shape 21"/>
          <p:cNvSpPr/>
          <p:nvPr/>
        </p:nvSpPr>
        <p:spPr>
          <a:xfrm>
            <a:off x="7626096" y="3666744"/>
            <a:ext cx="466344" cy="384048"/>
          </a:xfrm>
          <a:prstGeom prst="line">
            <a:avLst/>
          </a:prstGeom>
          <a:noFill/>
          <a:ln w="20320">
            <a:solidFill>
              <a:srgbClr val="002F6C"/>
            </a:solidFill>
            <a:prstDash val="solid"/>
            <a:headEnd type="none"/>
            <a:tailEnd type="triangle"/>
          </a:ln>
        </p:spPr>
        <p:txBody>
          <a:bodyPr/>
          <a:lstStyle/>
          <a:p>
            <a:endParaRPr lang="en-US"/>
          </a:p>
        </p:txBody>
      </p:sp>
      <p:sp>
        <p:nvSpPr>
          <p:cNvPr id="24" name="Shape 22"/>
          <p:cNvSpPr/>
          <p:nvPr/>
        </p:nvSpPr>
        <p:spPr>
          <a:xfrm>
            <a:off x="566928" y="5038344"/>
            <a:ext cx="11057839" cy="576072"/>
          </a:xfrm>
          <a:prstGeom prst="rect">
            <a:avLst/>
          </a:prstGeom>
          <a:solidFill>
            <a:srgbClr val="F1F2F4"/>
          </a:solidFill>
          <a:ln w="6350">
            <a:solidFill>
              <a:srgbClr val="F1F2F4"/>
            </a:solidFill>
            <a:prstDash val="solid"/>
          </a:ln>
        </p:spPr>
        <p:txBody>
          <a:bodyPr/>
          <a:lstStyle/>
          <a:p>
            <a:endParaRPr lang="en-US"/>
          </a:p>
        </p:txBody>
      </p:sp>
      <p:sp>
        <p:nvSpPr>
          <p:cNvPr id="25" name="Text 23"/>
          <p:cNvSpPr/>
          <p:nvPr/>
        </p:nvSpPr>
        <p:spPr>
          <a:xfrm>
            <a:off x="795528" y="5157216"/>
            <a:ext cx="10600639" cy="393192"/>
          </a:xfrm>
          <a:prstGeom prst="rect">
            <a:avLst/>
          </a:prstGeom>
          <a:noFill/>
          <a:ln/>
        </p:spPr>
        <p:txBody>
          <a:bodyPr wrap="square" lIns="0" tIns="0" rIns="0" bIns="0" rtlCol="0" anchor="ctr"/>
          <a:lstStyle/>
          <a:p>
            <a:pPr marL="0" indent="0">
              <a:buNone/>
            </a:pPr>
            <a:r>
              <a:rPr lang="en-US" sz="2100" b="1" dirty="0">
                <a:solidFill>
                  <a:srgbClr val="002F6C"/>
                </a:solidFill>
                <a:latin typeface="Trebuchet MS" pitchFamily="34" charset="0"/>
                <a:ea typeface="Trebuchet MS" pitchFamily="34" charset="-122"/>
                <a:cs typeface="Trebuchet MS" pitchFamily="34" charset="-120"/>
              </a:rPr>
              <a:t>Paying the course fee is not enough if a learner cannot stop earning.</a:t>
            </a:r>
            <a:endParaRPr lang="en-US" sz="2100" dirty="0"/>
          </a:p>
        </p:txBody>
      </p:sp>
      <p:sp>
        <p:nvSpPr>
          <p:cNvPr id="26" name="Text 24"/>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Author’s proposal, building on Bewick (2025)</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Design lesson: SkillsFuture Singapore (2026)</a:t>
            </a:r>
            <a:endParaRPr lang="en-US" sz="950" dirty="0"/>
          </a:p>
        </p:txBody>
      </p:sp>
      <p:sp>
        <p:nvSpPr>
          <p:cNvPr id="27" name="Shape 25"/>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28" name="Text 26"/>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29" name="Text 27"/>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tom.bewick@theskillsagenda.com</a:t>
            </a:r>
            <a:endParaRPr lang="en-US" sz="950" dirty="0"/>
          </a:p>
        </p:txBody>
      </p:sp>
      <p:sp>
        <p:nvSpPr>
          <p:cNvPr id="30" name="Text 28"/>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16</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A 45-YEAR-OLD CARE WORKER · ILLUSTRATIVE FUTURE SCENARIO</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Better technology must mean better care and pay</a:t>
            </a:r>
            <a:endParaRPr lang="en-US" sz="2600" dirty="0"/>
          </a:p>
        </p:txBody>
      </p:sp>
      <p:sp>
        <p:nvSpPr>
          <p:cNvPr id="5" name="Shape 3"/>
          <p:cNvSpPr/>
          <p:nvPr/>
        </p:nvSpPr>
        <p:spPr>
          <a:xfrm>
            <a:off x="566928" y="1417320"/>
            <a:ext cx="11057839" cy="685800"/>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86384" y="1627632"/>
            <a:ext cx="10618927" cy="347472"/>
          </a:xfrm>
          <a:prstGeom prst="rect">
            <a:avLst/>
          </a:prstGeom>
          <a:noFill/>
          <a:ln/>
        </p:spPr>
        <p:txBody>
          <a:bodyPr wrap="square" lIns="0" tIns="0" rIns="0" bIns="0" rtlCol="0" anchor="t"/>
          <a:lstStyle/>
          <a:p>
            <a:pPr marL="0" indent="0">
              <a:buNone/>
            </a:pPr>
            <a:r>
              <a:rPr lang="en-US" sz="2100" b="1" dirty="0">
                <a:solidFill>
                  <a:srgbClr val="002F6C"/>
                </a:solidFill>
                <a:latin typeface="Trebuchet MS" pitchFamily="34" charset="0"/>
                <a:ea typeface="Trebuchet MS" pitchFamily="34" charset="-122"/>
                <a:cs typeface="Trebuchet MS" pitchFamily="34" charset="-120"/>
              </a:rPr>
              <a:t>More care needed  |  Changing tasks  |  Empathy remains indispensable</a:t>
            </a:r>
            <a:endParaRPr lang="en-US" sz="2100" dirty="0"/>
          </a:p>
        </p:txBody>
      </p:sp>
      <p:sp>
        <p:nvSpPr>
          <p:cNvPr id="7" name="Shape 5"/>
          <p:cNvSpPr/>
          <p:nvPr/>
        </p:nvSpPr>
        <p:spPr>
          <a:xfrm>
            <a:off x="566928" y="2441448"/>
            <a:ext cx="5336896" cy="2167128"/>
          </a:xfrm>
          <a:prstGeom prst="rect">
            <a:avLst/>
          </a:prstGeom>
          <a:solidFill>
            <a:srgbClr val="F1F2F4"/>
          </a:solidFill>
          <a:ln w="6350">
            <a:solidFill>
              <a:srgbClr val="F1F2F4"/>
            </a:solidFill>
            <a:prstDash val="solid"/>
          </a:ln>
        </p:spPr>
        <p:txBody>
          <a:bodyPr/>
          <a:lstStyle/>
          <a:p>
            <a:endParaRPr lang="en-US"/>
          </a:p>
        </p:txBody>
      </p:sp>
      <p:sp>
        <p:nvSpPr>
          <p:cNvPr id="8" name="Text 6"/>
          <p:cNvSpPr/>
          <p:nvPr/>
        </p:nvSpPr>
        <p:spPr>
          <a:xfrm>
            <a:off x="786384" y="2642616"/>
            <a:ext cx="4897984" cy="512064"/>
          </a:xfrm>
          <a:prstGeom prst="rect">
            <a:avLst/>
          </a:prstGeom>
          <a:noFill/>
          <a:ln/>
        </p:spPr>
        <p:txBody>
          <a:bodyPr wrap="square" lIns="0" tIns="0" rIns="0" bIns="0" rtlCol="0" anchor="t"/>
          <a:lstStyle/>
          <a:p>
            <a:pPr marL="0" indent="0">
              <a:buNone/>
            </a:pPr>
            <a:r>
              <a:rPr lang="en-US" sz="2000" b="1" dirty="0">
                <a:solidFill>
                  <a:srgbClr val="002F6C"/>
                </a:solidFill>
                <a:latin typeface="Trebuchet MS" pitchFamily="34" charset="0"/>
                <a:ea typeface="Trebuchet MS" pitchFamily="34" charset="-122"/>
                <a:cs typeface="Trebuchet MS" pitchFamily="34" charset="-120"/>
              </a:rPr>
              <a:t>NEW TECHNOLOGY, NEW SKILLS</a:t>
            </a:r>
            <a:endParaRPr lang="en-US" sz="2000" dirty="0"/>
          </a:p>
        </p:txBody>
      </p:sp>
      <p:sp>
        <p:nvSpPr>
          <p:cNvPr id="9" name="Text 7"/>
          <p:cNvSpPr/>
          <p:nvPr/>
        </p:nvSpPr>
        <p:spPr>
          <a:xfrm>
            <a:off x="786384" y="3346704"/>
            <a:ext cx="4897984" cy="1124712"/>
          </a:xfrm>
          <a:prstGeom prst="rect">
            <a:avLst/>
          </a:prstGeom>
          <a:noFill/>
          <a:ln/>
        </p:spPr>
        <p:txBody>
          <a:bodyPr wrap="square" lIns="0" tIns="0" rIns="0" bIns="0" rtlCol="0" anchor="t"/>
          <a:lstStyle/>
          <a:p>
            <a:pPr marL="0" indent="0">
              <a:buNone/>
            </a:pPr>
            <a:r>
              <a:rPr lang="en-US" sz="2000" dirty="0">
                <a:solidFill>
                  <a:srgbClr val="111111"/>
                </a:solidFill>
                <a:latin typeface="Calibri" pitchFamily="34" charset="0"/>
                <a:ea typeface="Calibri" pitchFamily="34" charset="-122"/>
                <a:cs typeface="Calibri" pitchFamily="34" charset="-120"/>
              </a:rPr>
              <a:t>Robotic assistance; 24/7 monitoring.</a:t>
            </a:r>
            <a:endParaRPr lang="en-US" sz="2000" dirty="0"/>
          </a:p>
          <a:p>
            <a:pPr marL="0" indent="0">
              <a:buNone/>
            </a:pPr>
            <a:r>
              <a:rPr lang="en-US" sz="2000" dirty="0">
                <a:solidFill>
                  <a:srgbClr val="111111"/>
                </a:solidFill>
                <a:latin typeface="Calibri" pitchFamily="34" charset="0"/>
                <a:ea typeface="Calibri" pitchFamily="34" charset="-122"/>
                <a:cs typeface="Calibri" pitchFamily="34" charset="-120"/>
              </a:rPr>
              <a:t>Interpret alerts, protect privacy.</a:t>
            </a:r>
            <a:endParaRPr lang="en-US" sz="2000" dirty="0"/>
          </a:p>
          <a:p>
            <a:pPr marL="0" indent="0">
              <a:buNone/>
            </a:pPr>
            <a:r>
              <a:rPr lang="en-US" sz="2000" dirty="0">
                <a:solidFill>
                  <a:srgbClr val="111111"/>
                </a:solidFill>
                <a:latin typeface="Calibri" pitchFamily="34" charset="0"/>
                <a:ea typeface="Calibri" pitchFamily="34" charset="-122"/>
                <a:cs typeface="Calibri" pitchFamily="34" charset="-120"/>
              </a:rPr>
              <a:t>Exercise judgement and human care.</a:t>
            </a:r>
            <a:endParaRPr lang="en-US" sz="2000" dirty="0"/>
          </a:p>
        </p:txBody>
      </p:sp>
      <p:sp>
        <p:nvSpPr>
          <p:cNvPr id="10" name="Shape 8"/>
          <p:cNvSpPr/>
          <p:nvPr/>
        </p:nvSpPr>
        <p:spPr>
          <a:xfrm>
            <a:off x="6287872" y="2441448"/>
            <a:ext cx="5336896" cy="2167128"/>
          </a:xfrm>
          <a:prstGeom prst="rect">
            <a:avLst/>
          </a:prstGeom>
          <a:solidFill>
            <a:srgbClr val="F1F2F4"/>
          </a:solidFill>
          <a:ln w="6350">
            <a:solidFill>
              <a:srgbClr val="F1F2F4"/>
            </a:solidFill>
            <a:prstDash val="solid"/>
          </a:ln>
        </p:spPr>
        <p:txBody>
          <a:bodyPr/>
          <a:lstStyle/>
          <a:p>
            <a:endParaRPr lang="en-US"/>
          </a:p>
        </p:txBody>
      </p:sp>
      <p:sp>
        <p:nvSpPr>
          <p:cNvPr id="11" name="Text 9"/>
          <p:cNvSpPr/>
          <p:nvPr/>
        </p:nvSpPr>
        <p:spPr>
          <a:xfrm>
            <a:off x="6507328" y="2642616"/>
            <a:ext cx="4897984" cy="512064"/>
          </a:xfrm>
          <a:prstGeom prst="rect">
            <a:avLst/>
          </a:prstGeom>
          <a:noFill/>
          <a:ln/>
        </p:spPr>
        <p:txBody>
          <a:bodyPr wrap="square" lIns="0" tIns="0" rIns="0" bIns="0" rtlCol="0" anchor="t"/>
          <a:lstStyle/>
          <a:p>
            <a:pPr marL="0" indent="0">
              <a:buNone/>
            </a:pPr>
            <a:r>
              <a:rPr lang="en-US" sz="2000" b="1" dirty="0">
                <a:solidFill>
                  <a:srgbClr val="002F6C"/>
                </a:solidFill>
                <a:latin typeface="Trebuchet MS" pitchFamily="34" charset="0"/>
                <a:ea typeface="Trebuchet MS" pitchFamily="34" charset="-122"/>
                <a:cs typeface="Trebuchet MS" pitchFamily="34" charset="-120"/>
              </a:rPr>
              <a:t>A RIGHT TO LEARN AND SHARE</a:t>
            </a:r>
            <a:endParaRPr lang="en-US" sz="2000" dirty="0"/>
          </a:p>
        </p:txBody>
      </p:sp>
      <p:sp>
        <p:nvSpPr>
          <p:cNvPr id="12" name="Text 10"/>
          <p:cNvSpPr/>
          <p:nvPr/>
        </p:nvSpPr>
        <p:spPr>
          <a:xfrm>
            <a:off x="6507328" y="3346704"/>
            <a:ext cx="4897984" cy="1124712"/>
          </a:xfrm>
          <a:prstGeom prst="rect">
            <a:avLst/>
          </a:prstGeom>
          <a:noFill/>
          <a:ln/>
        </p:spPr>
        <p:txBody>
          <a:bodyPr wrap="square" lIns="0" tIns="0" rIns="0" bIns="0" rtlCol="0" anchor="t"/>
          <a:lstStyle/>
          <a:p>
            <a:pPr marL="0" indent="0">
              <a:buNone/>
            </a:pPr>
            <a:r>
              <a:rPr lang="en-US" sz="2000" dirty="0">
                <a:solidFill>
                  <a:srgbClr val="111111"/>
                </a:solidFill>
                <a:latin typeface="Calibri" pitchFamily="34" charset="0"/>
                <a:ea typeface="Calibri" pitchFamily="34" charset="-122"/>
                <a:cs typeface="Calibri" pitchFamily="34" charset="-120"/>
              </a:rPr>
              <a:t>Paid learning time; experience recognised.</a:t>
            </a:r>
            <a:endParaRPr lang="en-US" sz="2000" dirty="0"/>
          </a:p>
          <a:p>
            <a:pPr marL="0" indent="0">
              <a:buNone/>
            </a:pPr>
            <a:r>
              <a:rPr lang="en-US" sz="2000" dirty="0">
                <a:solidFill>
                  <a:srgbClr val="111111"/>
                </a:solidFill>
                <a:latin typeface="Calibri" pitchFamily="34" charset="0"/>
                <a:ea typeface="Calibri" pitchFamily="34" charset="-122"/>
                <a:cs typeface="Calibri" pitchFamily="34" charset="-120"/>
              </a:rPr>
              <a:t>Worker voice in redesigning care.</a:t>
            </a:r>
            <a:endParaRPr lang="en-US" sz="2000" dirty="0"/>
          </a:p>
          <a:p>
            <a:pPr marL="0" indent="0">
              <a:buNone/>
            </a:pPr>
            <a:r>
              <a:rPr lang="en-US" sz="2000" dirty="0">
                <a:solidFill>
                  <a:srgbClr val="111111"/>
                </a:solidFill>
                <a:latin typeface="Calibri" pitchFamily="34" charset="0"/>
                <a:ea typeface="Calibri" pitchFamily="34" charset="-122"/>
                <a:cs typeface="Calibri" pitchFamily="34" charset="-120"/>
              </a:rPr>
              <a:t>Wage and commissioning agreements.</a:t>
            </a:r>
            <a:endParaRPr lang="en-US" sz="2000" dirty="0"/>
          </a:p>
        </p:txBody>
      </p:sp>
      <p:sp>
        <p:nvSpPr>
          <p:cNvPr id="13" name="Shape 11"/>
          <p:cNvSpPr/>
          <p:nvPr/>
        </p:nvSpPr>
        <p:spPr>
          <a:xfrm>
            <a:off x="566928" y="4956048"/>
            <a:ext cx="11057839" cy="667512"/>
          </a:xfrm>
          <a:prstGeom prst="rect">
            <a:avLst/>
          </a:prstGeom>
          <a:solidFill>
            <a:srgbClr val="F1F2F4"/>
          </a:solidFill>
          <a:ln w="6350">
            <a:solidFill>
              <a:srgbClr val="F1F2F4"/>
            </a:solidFill>
            <a:prstDash val="solid"/>
          </a:ln>
        </p:spPr>
        <p:txBody>
          <a:bodyPr/>
          <a:lstStyle/>
          <a:p>
            <a:endParaRPr lang="en-US"/>
          </a:p>
        </p:txBody>
      </p:sp>
      <p:sp>
        <p:nvSpPr>
          <p:cNvPr id="14" name="Text 12"/>
          <p:cNvSpPr/>
          <p:nvPr/>
        </p:nvSpPr>
        <p:spPr>
          <a:xfrm>
            <a:off x="795528" y="5074920"/>
            <a:ext cx="10600639" cy="484632"/>
          </a:xfrm>
          <a:prstGeom prst="rect">
            <a:avLst/>
          </a:prstGeom>
          <a:noFill/>
          <a:ln/>
        </p:spPr>
        <p:txBody>
          <a:bodyPr wrap="square" lIns="0" tIns="0" rIns="0" bIns="0" rtlCol="0" anchor="ctr"/>
          <a:lstStyle/>
          <a:p>
            <a:pPr marL="0" indent="0">
              <a:buNone/>
            </a:pPr>
            <a:r>
              <a:rPr lang="en-US" sz="2100" b="1" dirty="0">
                <a:solidFill>
                  <a:srgbClr val="002F6C"/>
                </a:solidFill>
                <a:latin typeface="Trebuchet MS" pitchFamily="34" charset="0"/>
                <a:ea typeface="Trebuchet MS" pitchFamily="34" charset="-122"/>
                <a:cs typeface="Trebuchet MS" pitchFamily="34" charset="-120"/>
              </a:rPr>
              <a:t>Public savings or higher profits must also deliver higher wages.</a:t>
            </a:r>
            <a:endParaRPr lang="en-US" sz="2100" dirty="0"/>
          </a:p>
        </p:txBody>
      </p:sp>
      <p:sp>
        <p:nvSpPr>
          <p:cNvPr id="15" name="Text 13"/>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Author’s scenario</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Humanoid care review (2025)</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Robotics / monitoring review (2023)</a:t>
            </a:r>
            <a:endParaRPr lang="en-US" sz="950" dirty="0"/>
          </a:p>
        </p:txBody>
      </p:sp>
      <p:sp>
        <p:nvSpPr>
          <p:cNvPr id="16" name="Shape 14"/>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7" name="Text 15"/>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8" name="Text 16"/>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tom.bewick@theskillsagenda.com</a:t>
            </a:r>
            <a:endParaRPr lang="en-US" sz="950" dirty="0"/>
          </a:p>
        </p:txBody>
      </p:sp>
      <p:sp>
        <p:nvSpPr>
          <p:cNvPr id="19" name="Text 17"/>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17</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TWO TRANSITIONS · TWO DIFFERENT LEARNING RESPONSES</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Augmentation is not the whole story</a:t>
            </a:r>
            <a:endParaRPr lang="en-US" sz="2600" dirty="0"/>
          </a:p>
        </p:txBody>
      </p:sp>
      <p:sp>
        <p:nvSpPr>
          <p:cNvPr id="5" name="Shape 3"/>
          <p:cNvSpPr/>
          <p:nvPr/>
        </p:nvSpPr>
        <p:spPr>
          <a:xfrm>
            <a:off x="566928" y="1417320"/>
            <a:ext cx="5336896" cy="3099816"/>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86384" y="1618488"/>
            <a:ext cx="4897984" cy="512064"/>
          </a:xfrm>
          <a:prstGeom prst="rect">
            <a:avLst/>
          </a:prstGeom>
          <a:noFill/>
          <a:ln/>
        </p:spPr>
        <p:txBody>
          <a:bodyPr wrap="square" lIns="0" tIns="0" rIns="0" bIns="0" rtlCol="0" anchor="t"/>
          <a:lstStyle/>
          <a:p>
            <a:pPr marL="0" indent="0">
              <a:buNone/>
            </a:pPr>
            <a:r>
              <a:rPr lang="en-US" sz="2200" b="1" dirty="0">
                <a:solidFill>
                  <a:srgbClr val="002F6C"/>
                </a:solidFill>
                <a:latin typeface="Trebuchet MS" pitchFamily="34" charset="0"/>
                <a:ea typeface="Trebuchet MS" pitchFamily="34" charset="-122"/>
                <a:cs typeface="Trebuchet MS" pitchFamily="34" charset="-120"/>
              </a:rPr>
              <a:t>CARE: AUGMENT CAPABILITY</a:t>
            </a:r>
            <a:endParaRPr lang="en-US" sz="2200" dirty="0"/>
          </a:p>
        </p:txBody>
      </p:sp>
      <p:sp>
        <p:nvSpPr>
          <p:cNvPr id="7" name="Text 5"/>
          <p:cNvSpPr/>
          <p:nvPr/>
        </p:nvSpPr>
        <p:spPr>
          <a:xfrm>
            <a:off x="786384" y="2322576"/>
            <a:ext cx="4897984" cy="2057400"/>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New tools alongside human empathy.</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Learning within a changing occupation.</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Worker voice and a share of the gains.</a:t>
            </a:r>
            <a:endParaRPr lang="en-US" sz="2200" dirty="0"/>
          </a:p>
        </p:txBody>
      </p:sp>
      <p:sp>
        <p:nvSpPr>
          <p:cNvPr id="8" name="Shape 6"/>
          <p:cNvSpPr/>
          <p:nvPr/>
        </p:nvSpPr>
        <p:spPr>
          <a:xfrm>
            <a:off x="6287872" y="1417320"/>
            <a:ext cx="5336896" cy="3099816"/>
          </a:xfrm>
          <a:prstGeom prst="rect">
            <a:avLst/>
          </a:prstGeom>
          <a:solidFill>
            <a:srgbClr val="F1F2F4"/>
          </a:solidFill>
          <a:ln w="6350">
            <a:solidFill>
              <a:srgbClr val="F1F2F4"/>
            </a:solidFill>
            <a:prstDash val="solid"/>
          </a:ln>
        </p:spPr>
        <p:txBody>
          <a:bodyPr/>
          <a:lstStyle/>
          <a:p>
            <a:endParaRPr lang="en-US"/>
          </a:p>
        </p:txBody>
      </p:sp>
      <p:sp>
        <p:nvSpPr>
          <p:cNvPr id="9" name="Text 7"/>
          <p:cNvSpPr/>
          <p:nvPr/>
        </p:nvSpPr>
        <p:spPr>
          <a:xfrm>
            <a:off x="6507328" y="1618488"/>
            <a:ext cx="4897984" cy="512064"/>
          </a:xfrm>
          <a:prstGeom prst="rect">
            <a:avLst/>
          </a:prstGeom>
          <a:noFill/>
          <a:ln/>
        </p:spPr>
        <p:txBody>
          <a:bodyPr wrap="square" lIns="0" tIns="0" rIns="0" bIns="0" rtlCol="0" anchor="t"/>
          <a:lstStyle/>
          <a:p>
            <a:pPr marL="0" indent="0">
              <a:buNone/>
            </a:pPr>
            <a:r>
              <a:rPr lang="en-US" sz="2000" b="1" dirty="0">
                <a:solidFill>
                  <a:srgbClr val="002F6C"/>
                </a:solidFill>
                <a:latin typeface="Trebuchet MS" pitchFamily="34" charset="0"/>
                <a:ea typeface="Trebuchet MS" pitchFamily="34" charset="-122"/>
                <a:cs typeface="Trebuchet MS" pitchFamily="34" charset="-120"/>
              </a:rPr>
              <a:t>TAXIS: PREPARE FOR DISPLACEMENT</a:t>
            </a:r>
            <a:endParaRPr lang="en-US" sz="2000" dirty="0"/>
          </a:p>
        </p:txBody>
      </p:sp>
      <p:sp>
        <p:nvSpPr>
          <p:cNvPr id="10" name="Text 8"/>
          <p:cNvSpPr/>
          <p:nvPr/>
        </p:nvSpPr>
        <p:spPr>
          <a:xfrm>
            <a:off x="6507328" y="2322576"/>
            <a:ext cx="4897984" cy="2057400"/>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Robotaxis may replace the driving role.</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Retrain for a different occupation.</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Fund income support during transition.</a:t>
            </a:r>
            <a:endParaRPr lang="en-US" sz="2200" dirty="0"/>
          </a:p>
        </p:txBody>
      </p:sp>
      <p:sp>
        <p:nvSpPr>
          <p:cNvPr id="11" name="Shape 9"/>
          <p:cNvSpPr/>
          <p:nvPr/>
        </p:nvSpPr>
        <p:spPr>
          <a:xfrm>
            <a:off x="566928" y="4919472"/>
            <a:ext cx="11057839" cy="704088"/>
          </a:xfrm>
          <a:prstGeom prst="rect">
            <a:avLst/>
          </a:prstGeom>
          <a:solidFill>
            <a:srgbClr val="F1F2F4"/>
          </a:solidFill>
          <a:ln w="6350">
            <a:solidFill>
              <a:srgbClr val="F1F2F4"/>
            </a:solidFill>
            <a:prstDash val="solid"/>
          </a:ln>
        </p:spPr>
        <p:txBody>
          <a:bodyPr/>
          <a:lstStyle/>
          <a:p>
            <a:endParaRPr lang="en-US"/>
          </a:p>
        </p:txBody>
      </p:sp>
      <p:sp>
        <p:nvSpPr>
          <p:cNvPr id="12" name="Text 10"/>
          <p:cNvSpPr/>
          <p:nvPr/>
        </p:nvSpPr>
        <p:spPr>
          <a:xfrm>
            <a:off x="795528" y="5038344"/>
            <a:ext cx="10600639" cy="521208"/>
          </a:xfrm>
          <a:prstGeom prst="rect">
            <a:avLst/>
          </a:prstGeom>
          <a:noFill/>
          <a:ln/>
        </p:spPr>
        <p:txBody>
          <a:bodyPr wrap="square" lIns="0" tIns="0" rIns="0" bIns="0" rtlCol="0" anchor="ctr"/>
          <a:lstStyle/>
          <a:p>
            <a:pPr marL="0" indent="0">
              <a:buNone/>
            </a:pPr>
            <a:r>
              <a:rPr lang="en-US" sz="2100" b="1" dirty="0">
                <a:solidFill>
                  <a:srgbClr val="002F6C"/>
                </a:solidFill>
                <a:latin typeface="Trebuchet MS" pitchFamily="34" charset="0"/>
                <a:ea typeface="Trebuchet MS" pitchFamily="34" charset="-122"/>
                <a:cs typeface="Trebuchet MS" pitchFamily="34" charset="-120"/>
              </a:rPr>
              <a:t>The pace depends on safety, economics and regulation, not technology alone.</a:t>
            </a:r>
            <a:endParaRPr lang="en-US" sz="2100" dirty="0"/>
          </a:p>
        </p:txBody>
      </p:sp>
      <p:sp>
        <p:nvSpPr>
          <p:cNvPr id="13" name="Text 11"/>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Author’s expectation; BCG deployment analysis</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Care robotics review (2025)</a:t>
            </a:r>
            <a:endParaRPr lang="en-US" sz="950" dirty="0"/>
          </a:p>
        </p:txBody>
      </p:sp>
      <p:sp>
        <p:nvSpPr>
          <p:cNvPr id="14" name="Shape 12"/>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5" name="Text 13"/>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6" name="Text 14"/>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tom.bewick@theskillsagenda.com</a:t>
            </a:r>
            <a:endParaRPr lang="en-US" sz="950" dirty="0"/>
          </a:p>
        </p:txBody>
      </p:sp>
      <p:sp>
        <p:nvSpPr>
          <p:cNvPr id="17" name="Text 15"/>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18</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THE WHOLE ARGUMENT · FROM A SKILLS MARKET TO A LEARNING SOCIETY</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Old orthodoxies → new solutions</a:t>
            </a:r>
            <a:endParaRPr lang="en-US" sz="2600" dirty="0"/>
          </a:p>
        </p:txBody>
      </p:sp>
      <p:sp>
        <p:nvSpPr>
          <p:cNvPr id="5" name="Text 3"/>
          <p:cNvSpPr/>
          <p:nvPr/>
        </p:nvSpPr>
        <p:spPr>
          <a:xfrm>
            <a:off x="566928" y="1389888"/>
            <a:ext cx="5120640" cy="347472"/>
          </a:xfrm>
          <a:prstGeom prst="rect">
            <a:avLst/>
          </a:prstGeom>
          <a:noFill/>
          <a:ln/>
        </p:spPr>
        <p:txBody>
          <a:bodyPr wrap="square" lIns="0" tIns="0" rIns="0" bIns="0" rtlCol="0" anchor="t"/>
          <a:lstStyle/>
          <a:p>
            <a:pPr marL="0" indent="0">
              <a:buNone/>
            </a:pPr>
            <a:r>
              <a:rPr lang="en-US" sz="2100" b="1" dirty="0">
                <a:solidFill>
                  <a:srgbClr val="C8102E"/>
                </a:solidFill>
                <a:latin typeface="Trebuchet MS" pitchFamily="34" charset="0"/>
                <a:ea typeface="Trebuchet MS" pitchFamily="34" charset="-122"/>
                <a:cs typeface="Trebuchet MS" pitchFamily="34" charset="-120"/>
              </a:rPr>
              <a:t>OLD ORTHODOXIES</a:t>
            </a:r>
            <a:endParaRPr lang="en-US" sz="2100" dirty="0"/>
          </a:p>
        </p:txBody>
      </p:sp>
      <p:sp>
        <p:nvSpPr>
          <p:cNvPr id="6" name="Text 4"/>
          <p:cNvSpPr/>
          <p:nvPr/>
        </p:nvSpPr>
        <p:spPr>
          <a:xfrm>
            <a:off x="6428232" y="1389888"/>
            <a:ext cx="5212080" cy="347472"/>
          </a:xfrm>
          <a:prstGeom prst="rect">
            <a:avLst/>
          </a:prstGeom>
          <a:noFill/>
          <a:ln/>
        </p:spPr>
        <p:txBody>
          <a:bodyPr wrap="square" lIns="0" tIns="0" rIns="0" bIns="0" rtlCol="0" anchor="t"/>
          <a:lstStyle/>
          <a:p>
            <a:pPr marL="0" indent="0">
              <a:buNone/>
            </a:pPr>
            <a:r>
              <a:rPr lang="en-US" sz="2100" b="1" dirty="0">
                <a:solidFill>
                  <a:srgbClr val="002F6C"/>
                </a:solidFill>
                <a:latin typeface="Trebuchet MS" pitchFamily="34" charset="0"/>
                <a:ea typeface="Trebuchet MS" pitchFamily="34" charset="-122"/>
                <a:cs typeface="Trebuchet MS" pitchFamily="34" charset="-120"/>
              </a:rPr>
              <a:t>NEW SOLUTIONS</a:t>
            </a:r>
            <a:endParaRPr lang="en-US" sz="2100" dirty="0"/>
          </a:p>
        </p:txBody>
      </p:sp>
      <p:sp>
        <p:nvSpPr>
          <p:cNvPr id="7" name="Shape 5"/>
          <p:cNvSpPr/>
          <p:nvPr/>
        </p:nvSpPr>
        <p:spPr>
          <a:xfrm>
            <a:off x="566928" y="1956816"/>
            <a:ext cx="4983480" cy="777240"/>
          </a:xfrm>
          <a:prstGeom prst="rect">
            <a:avLst/>
          </a:prstGeom>
          <a:solidFill>
            <a:srgbClr val="F1F2F4"/>
          </a:solidFill>
          <a:ln w="6350">
            <a:solidFill>
              <a:srgbClr val="F1F2F4"/>
            </a:solidFill>
            <a:prstDash val="solid"/>
          </a:ln>
        </p:spPr>
        <p:txBody>
          <a:bodyPr/>
          <a:lstStyle/>
          <a:p>
            <a:endParaRPr lang="en-US"/>
          </a:p>
        </p:txBody>
      </p:sp>
      <p:sp>
        <p:nvSpPr>
          <p:cNvPr id="8" name="Shape 6"/>
          <p:cNvSpPr/>
          <p:nvPr/>
        </p:nvSpPr>
        <p:spPr>
          <a:xfrm>
            <a:off x="6428232" y="1956816"/>
            <a:ext cx="5202936" cy="777240"/>
          </a:xfrm>
          <a:prstGeom prst="rect">
            <a:avLst/>
          </a:prstGeom>
          <a:solidFill>
            <a:srgbClr val="F1F2F4"/>
          </a:solidFill>
          <a:ln w="6350">
            <a:solidFill>
              <a:srgbClr val="F1F2F4"/>
            </a:solidFill>
            <a:prstDash val="solid"/>
          </a:ln>
        </p:spPr>
        <p:txBody>
          <a:bodyPr/>
          <a:lstStyle/>
          <a:p>
            <a:endParaRPr lang="en-US"/>
          </a:p>
        </p:txBody>
      </p:sp>
      <p:sp>
        <p:nvSpPr>
          <p:cNvPr id="9" name="Text 7"/>
          <p:cNvSpPr/>
          <p:nvPr/>
        </p:nvSpPr>
        <p:spPr>
          <a:xfrm>
            <a:off x="731520" y="2176272"/>
            <a:ext cx="4654296" cy="365760"/>
          </a:xfrm>
          <a:prstGeom prst="rect">
            <a:avLst/>
          </a:prstGeom>
          <a:noFill/>
          <a:ln/>
        </p:spPr>
        <p:txBody>
          <a:bodyPr wrap="square" lIns="0" tIns="0" rIns="0" bIns="0" rtlCol="0" anchor="t"/>
          <a:lstStyle/>
          <a:p>
            <a:pPr marL="0" indent="0">
              <a:buNone/>
            </a:pPr>
            <a:r>
              <a:rPr lang="en-US" sz="2100" b="1" dirty="0">
                <a:solidFill>
                  <a:srgbClr val="111111"/>
                </a:solidFill>
                <a:latin typeface="Trebuchet MS" pitchFamily="34" charset="0"/>
                <a:ea typeface="Trebuchet MS" pitchFamily="34" charset="-122"/>
                <a:cs typeface="Trebuchet MS" pitchFamily="34" charset="-120"/>
              </a:rPr>
              <a:t>Expand qualifications</a:t>
            </a:r>
            <a:endParaRPr lang="en-US" sz="2100" dirty="0"/>
          </a:p>
        </p:txBody>
      </p:sp>
      <p:sp>
        <p:nvSpPr>
          <p:cNvPr id="10" name="Text 8"/>
          <p:cNvSpPr/>
          <p:nvPr/>
        </p:nvSpPr>
        <p:spPr>
          <a:xfrm>
            <a:off x="6592824" y="2084832"/>
            <a:ext cx="4855464" cy="539496"/>
          </a:xfrm>
          <a:prstGeom prst="rect">
            <a:avLst/>
          </a:prstGeom>
          <a:noFill/>
          <a:ln/>
        </p:spPr>
        <p:txBody>
          <a:bodyPr wrap="square" lIns="0" tIns="0" rIns="0" bIns="0" rtlCol="0" anchor="t"/>
          <a:lstStyle/>
          <a:p>
            <a:pPr marL="0" indent="0">
              <a:buNone/>
            </a:pPr>
            <a:r>
              <a:rPr lang="en-US" sz="1800" b="1" dirty="0">
                <a:solidFill>
                  <a:srgbClr val="002F6C"/>
                </a:solidFill>
                <a:latin typeface="Trebuchet MS" pitchFamily="34" charset="0"/>
                <a:ea typeface="Trebuchet MS" pitchFamily="34" charset="-122"/>
                <a:cs typeface="Trebuchet MS" pitchFamily="34" charset="-120"/>
              </a:rPr>
              <a:t>Connect learning, productive use and fair rewards</a:t>
            </a:r>
            <a:endParaRPr lang="en-US" sz="1800" dirty="0"/>
          </a:p>
        </p:txBody>
      </p:sp>
      <p:sp>
        <p:nvSpPr>
          <p:cNvPr id="11" name="Shape 9"/>
          <p:cNvSpPr/>
          <p:nvPr/>
        </p:nvSpPr>
        <p:spPr>
          <a:xfrm>
            <a:off x="5779008" y="2350008"/>
            <a:ext cx="365760" cy="0"/>
          </a:xfrm>
          <a:prstGeom prst="line">
            <a:avLst/>
          </a:prstGeom>
          <a:noFill/>
          <a:ln w="24130">
            <a:solidFill>
              <a:srgbClr val="002F6C"/>
            </a:solidFill>
            <a:prstDash val="solid"/>
            <a:headEnd type="none"/>
            <a:tailEnd type="triangle"/>
          </a:ln>
        </p:spPr>
        <p:txBody>
          <a:bodyPr/>
          <a:lstStyle/>
          <a:p>
            <a:endParaRPr lang="en-US"/>
          </a:p>
        </p:txBody>
      </p:sp>
      <p:sp>
        <p:nvSpPr>
          <p:cNvPr id="12" name="Shape 10"/>
          <p:cNvSpPr/>
          <p:nvPr/>
        </p:nvSpPr>
        <p:spPr>
          <a:xfrm>
            <a:off x="566928" y="2880360"/>
            <a:ext cx="4983480" cy="777240"/>
          </a:xfrm>
          <a:prstGeom prst="rect">
            <a:avLst/>
          </a:prstGeom>
          <a:solidFill>
            <a:srgbClr val="F1F2F4"/>
          </a:solidFill>
          <a:ln w="6350">
            <a:solidFill>
              <a:srgbClr val="F1F2F4"/>
            </a:solidFill>
            <a:prstDash val="solid"/>
          </a:ln>
        </p:spPr>
        <p:txBody>
          <a:bodyPr/>
          <a:lstStyle/>
          <a:p>
            <a:endParaRPr lang="en-US"/>
          </a:p>
        </p:txBody>
      </p:sp>
      <p:sp>
        <p:nvSpPr>
          <p:cNvPr id="13" name="Shape 11"/>
          <p:cNvSpPr/>
          <p:nvPr/>
        </p:nvSpPr>
        <p:spPr>
          <a:xfrm>
            <a:off x="6428232" y="2880360"/>
            <a:ext cx="5202936" cy="777240"/>
          </a:xfrm>
          <a:prstGeom prst="rect">
            <a:avLst/>
          </a:prstGeom>
          <a:solidFill>
            <a:srgbClr val="F1F2F4"/>
          </a:solidFill>
          <a:ln w="6350">
            <a:solidFill>
              <a:srgbClr val="F1F2F4"/>
            </a:solidFill>
            <a:prstDash val="solid"/>
          </a:ln>
        </p:spPr>
        <p:txBody>
          <a:bodyPr/>
          <a:lstStyle/>
          <a:p>
            <a:endParaRPr lang="en-US"/>
          </a:p>
        </p:txBody>
      </p:sp>
      <p:sp>
        <p:nvSpPr>
          <p:cNvPr id="14" name="Text 12"/>
          <p:cNvSpPr/>
          <p:nvPr/>
        </p:nvSpPr>
        <p:spPr>
          <a:xfrm>
            <a:off x="731520" y="3099816"/>
            <a:ext cx="4654296" cy="365760"/>
          </a:xfrm>
          <a:prstGeom prst="rect">
            <a:avLst/>
          </a:prstGeom>
          <a:noFill/>
          <a:ln/>
        </p:spPr>
        <p:txBody>
          <a:bodyPr wrap="square" lIns="0" tIns="0" rIns="0" bIns="0" rtlCol="0" anchor="t"/>
          <a:lstStyle/>
          <a:p>
            <a:pPr marL="0" indent="0">
              <a:buNone/>
            </a:pPr>
            <a:r>
              <a:rPr lang="en-US" sz="2100" b="1" dirty="0">
                <a:solidFill>
                  <a:srgbClr val="111111"/>
                </a:solidFill>
                <a:latin typeface="Trebuchet MS" pitchFamily="34" charset="0"/>
                <a:ea typeface="Trebuchet MS" pitchFamily="34" charset="-122"/>
                <a:cs typeface="Trebuchet MS" pitchFamily="34" charset="-120"/>
              </a:rPr>
              <a:t>Trust market incentives</a:t>
            </a:r>
            <a:endParaRPr lang="en-US" sz="2100" dirty="0"/>
          </a:p>
        </p:txBody>
      </p:sp>
      <p:sp>
        <p:nvSpPr>
          <p:cNvPr id="15" name="Text 13"/>
          <p:cNvSpPr/>
          <p:nvPr/>
        </p:nvSpPr>
        <p:spPr>
          <a:xfrm>
            <a:off x="6592824" y="3008376"/>
            <a:ext cx="4855464" cy="539496"/>
          </a:xfrm>
          <a:prstGeom prst="rect">
            <a:avLst/>
          </a:prstGeom>
          <a:noFill/>
          <a:ln/>
        </p:spPr>
        <p:txBody>
          <a:bodyPr wrap="square" lIns="0" tIns="0" rIns="0" bIns="0" rtlCol="0" anchor="t"/>
          <a:lstStyle/>
          <a:p>
            <a:pPr marL="0" indent="0">
              <a:buNone/>
            </a:pPr>
            <a:r>
              <a:rPr lang="en-US" sz="1800" b="1" dirty="0">
                <a:solidFill>
                  <a:srgbClr val="002F6C"/>
                </a:solidFill>
                <a:latin typeface="Trebuchet MS" pitchFamily="34" charset="0"/>
                <a:ea typeface="Trebuchet MS" pitchFamily="34" charset="-122"/>
                <a:cs typeface="Trebuchet MS" pitchFamily="34" charset="-120"/>
              </a:rPr>
              <a:t>Joint institutions and pooled public / employer investment</a:t>
            </a:r>
            <a:endParaRPr lang="en-US" sz="1800" dirty="0"/>
          </a:p>
        </p:txBody>
      </p:sp>
      <p:sp>
        <p:nvSpPr>
          <p:cNvPr id="16" name="Shape 14"/>
          <p:cNvSpPr/>
          <p:nvPr/>
        </p:nvSpPr>
        <p:spPr>
          <a:xfrm>
            <a:off x="5779008" y="3273552"/>
            <a:ext cx="365760" cy="0"/>
          </a:xfrm>
          <a:prstGeom prst="line">
            <a:avLst/>
          </a:prstGeom>
          <a:noFill/>
          <a:ln w="24130">
            <a:solidFill>
              <a:srgbClr val="002F6C"/>
            </a:solidFill>
            <a:prstDash val="solid"/>
            <a:headEnd type="none"/>
            <a:tailEnd type="triangle"/>
          </a:ln>
        </p:spPr>
        <p:txBody>
          <a:bodyPr/>
          <a:lstStyle/>
          <a:p>
            <a:endParaRPr lang="en-US"/>
          </a:p>
        </p:txBody>
      </p:sp>
      <p:sp>
        <p:nvSpPr>
          <p:cNvPr id="17" name="Shape 15"/>
          <p:cNvSpPr/>
          <p:nvPr/>
        </p:nvSpPr>
        <p:spPr>
          <a:xfrm>
            <a:off x="566928" y="3803904"/>
            <a:ext cx="4983480" cy="777240"/>
          </a:xfrm>
          <a:prstGeom prst="rect">
            <a:avLst/>
          </a:prstGeom>
          <a:solidFill>
            <a:srgbClr val="F1F2F4"/>
          </a:solidFill>
          <a:ln w="6350">
            <a:solidFill>
              <a:srgbClr val="F1F2F4"/>
            </a:solidFill>
            <a:prstDash val="solid"/>
          </a:ln>
        </p:spPr>
        <p:txBody>
          <a:bodyPr/>
          <a:lstStyle/>
          <a:p>
            <a:endParaRPr lang="en-US"/>
          </a:p>
        </p:txBody>
      </p:sp>
      <p:sp>
        <p:nvSpPr>
          <p:cNvPr id="18" name="Shape 16"/>
          <p:cNvSpPr/>
          <p:nvPr/>
        </p:nvSpPr>
        <p:spPr>
          <a:xfrm>
            <a:off x="6428232" y="3803904"/>
            <a:ext cx="5202936" cy="777240"/>
          </a:xfrm>
          <a:prstGeom prst="rect">
            <a:avLst/>
          </a:prstGeom>
          <a:solidFill>
            <a:srgbClr val="F1F2F4"/>
          </a:solidFill>
          <a:ln w="6350">
            <a:solidFill>
              <a:srgbClr val="F1F2F4"/>
            </a:solidFill>
            <a:prstDash val="solid"/>
          </a:ln>
        </p:spPr>
        <p:txBody>
          <a:bodyPr/>
          <a:lstStyle/>
          <a:p>
            <a:endParaRPr lang="en-US"/>
          </a:p>
        </p:txBody>
      </p:sp>
      <p:sp>
        <p:nvSpPr>
          <p:cNvPr id="19" name="Text 17"/>
          <p:cNvSpPr/>
          <p:nvPr/>
        </p:nvSpPr>
        <p:spPr>
          <a:xfrm>
            <a:off x="731520" y="4023360"/>
            <a:ext cx="4654296" cy="365760"/>
          </a:xfrm>
          <a:prstGeom prst="rect">
            <a:avLst/>
          </a:prstGeom>
          <a:noFill/>
          <a:ln/>
        </p:spPr>
        <p:txBody>
          <a:bodyPr wrap="square" lIns="0" tIns="0" rIns="0" bIns="0" rtlCol="0" anchor="t"/>
          <a:lstStyle/>
          <a:p>
            <a:pPr marL="0" indent="0">
              <a:buNone/>
            </a:pPr>
            <a:r>
              <a:rPr lang="en-US" sz="2100" b="1" dirty="0">
                <a:solidFill>
                  <a:srgbClr val="111111"/>
                </a:solidFill>
                <a:latin typeface="Trebuchet MS" pitchFamily="34" charset="0"/>
                <a:ea typeface="Trebuchet MS" pitchFamily="34" charset="-122"/>
                <a:cs typeface="Trebuchet MS" pitchFamily="34" charset="-120"/>
              </a:rPr>
              <a:t>Reorganise from the top</a:t>
            </a:r>
            <a:endParaRPr lang="en-US" sz="2100" dirty="0"/>
          </a:p>
        </p:txBody>
      </p:sp>
      <p:sp>
        <p:nvSpPr>
          <p:cNvPr id="20" name="Text 18"/>
          <p:cNvSpPr/>
          <p:nvPr/>
        </p:nvSpPr>
        <p:spPr>
          <a:xfrm>
            <a:off x="6592824" y="3931920"/>
            <a:ext cx="4855464" cy="539496"/>
          </a:xfrm>
          <a:prstGeom prst="rect">
            <a:avLst/>
          </a:prstGeom>
          <a:noFill/>
          <a:ln/>
        </p:spPr>
        <p:txBody>
          <a:bodyPr wrap="square" lIns="0" tIns="0" rIns="0" bIns="0" rtlCol="0" anchor="t"/>
          <a:lstStyle/>
          <a:p>
            <a:pPr marL="0" indent="0">
              <a:buNone/>
            </a:pPr>
            <a:r>
              <a:rPr lang="en-US" sz="1800" b="1" dirty="0">
                <a:solidFill>
                  <a:srgbClr val="002F6C"/>
                </a:solidFill>
                <a:latin typeface="Trebuchet MS" pitchFamily="34" charset="0"/>
                <a:ea typeface="Trebuchet MS" pitchFamily="34" charset="-122"/>
                <a:cs typeface="Trebuchet MS" pitchFamily="34" charset="-120"/>
              </a:rPr>
              <a:t>Decentralise authority, resources and democratic voice</a:t>
            </a:r>
            <a:endParaRPr lang="en-US" sz="1800" dirty="0"/>
          </a:p>
        </p:txBody>
      </p:sp>
      <p:sp>
        <p:nvSpPr>
          <p:cNvPr id="21" name="Shape 19"/>
          <p:cNvSpPr/>
          <p:nvPr/>
        </p:nvSpPr>
        <p:spPr>
          <a:xfrm>
            <a:off x="5779008" y="4197096"/>
            <a:ext cx="365760" cy="0"/>
          </a:xfrm>
          <a:prstGeom prst="line">
            <a:avLst/>
          </a:prstGeom>
          <a:noFill/>
          <a:ln w="24130">
            <a:solidFill>
              <a:srgbClr val="002F6C"/>
            </a:solidFill>
            <a:prstDash val="solid"/>
            <a:headEnd type="none"/>
            <a:tailEnd type="triangle"/>
          </a:ln>
        </p:spPr>
        <p:txBody>
          <a:bodyPr/>
          <a:lstStyle/>
          <a:p>
            <a:endParaRPr lang="en-US"/>
          </a:p>
        </p:txBody>
      </p:sp>
      <p:sp>
        <p:nvSpPr>
          <p:cNvPr id="22" name="Shape 20"/>
          <p:cNvSpPr/>
          <p:nvPr/>
        </p:nvSpPr>
        <p:spPr>
          <a:xfrm>
            <a:off x="566928" y="4901184"/>
            <a:ext cx="11057839" cy="731520"/>
          </a:xfrm>
          <a:prstGeom prst="rect">
            <a:avLst/>
          </a:prstGeom>
          <a:solidFill>
            <a:srgbClr val="002F6C"/>
          </a:solidFill>
          <a:ln w="6350">
            <a:solidFill>
              <a:srgbClr val="002F6C"/>
            </a:solidFill>
            <a:prstDash val="solid"/>
          </a:ln>
        </p:spPr>
        <p:txBody>
          <a:bodyPr/>
          <a:lstStyle/>
          <a:p>
            <a:endParaRPr lang="en-US"/>
          </a:p>
        </p:txBody>
      </p:sp>
      <p:sp>
        <p:nvSpPr>
          <p:cNvPr id="23" name="Text 21"/>
          <p:cNvSpPr/>
          <p:nvPr/>
        </p:nvSpPr>
        <p:spPr>
          <a:xfrm>
            <a:off x="768096" y="5056632"/>
            <a:ext cx="4261104" cy="384048"/>
          </a:xfrm>
          <a:prstGeom prst="rect">
            <a:avLst/>
          </a:prstGeom>
          <a:noFill/>
          <a:ln/>
        </p:spPr>
        <p:txBody>
          <a:bodyPr wrap="square" lIns="0" tIns="0" rIns="0" bIns="0" rtlCol="0" anchor="t"/>
          <a:lstStyle/>
          <a:p>
            <a:pPr marL="0" indent="0">
              <a:buNone/>
            </a:pPr>
            <a:r>
              <a:rPr lang="en-US" sz="2100" b="1" dirty="0">
                <a:solidFill>
                  <a:srgbClr val="FFFFFF"/>
                </a:solidFill>
                <a:latin typeface="Trebuchet MS" pitchFamily="34" charset="0"/>
                <a:ea typeface="Trebuchet MS" pitchFamily="34" charset="-122"/>
                <a:cs typeface="Trebuchet MS" pitchFamily="34" charset="-120"/>
              </a:rPr>
              <a:t>A USABLE RIGHT TO LEARN</a:t>
            </a:r>
            <a:endParaRPr lang="en-US" sz="2100" dirty="0"/>
          </a:p>
        </p:txBody>
      </p:sp>
      <p:sp>
        <p:nvSpPr>
          <p:cNvPr id="24" name="Text 22"/>
          <p:cNvSpPr/>
          <p:nvPr/>
        </p:nvSpPr>
        <p:spPr>
          <a:xfrm>
            <a:off x="4919472" y="5084064"/>
            <a:ext cx="6473952" cy="329184"/>
          </a:xfrm>
          <a:prstGeom prst="rect">
            <a:avLst/>
          </a:prstGeom>
          <a:noFill/>
          <a:ln/>
        </p:spPr>
        <p:txBody>
          <a:bodyPr wrap="square" lIns="0" tIns="0" rIns="0" bIns="0" rtlCol="0" anchor="t"/>
          <a:lstStyle/>
          <a:p>
            <a:pPr marL="0" indent="0">
              <a:buNone/>
            </a:pPr>
            <a:r>
              <a:rPr lang="en-US" sz="1800" b="1" dirty="0">
                <a:solidFill>
                  <a:srgbClr val="FFFFFF"/>
                </a:solidFill>
                <a:latin typeface="Trebuchet MS" pitchFamily="34" charset="0"/>
                <a:ea typeface="Trebuchet MS" pitchFamily="34" charset="-122"/>
                <a:cs typeface="Trebuchet MS" pitchFamily="34" charset="-120"/>
              </a:rPr>
              <a:t>TIME  ·  MONEY  ·  RECOGNITION  ·  SUPPORT</a:t>
            </a:r>
            <a:endParaRPr lang="en-US" sz="1800" dirty="0"/>
          </a:p>
        </p:txBody>
      </p:sp>
      <p:sp>
        <p:nvSpPr>
          <p:cNvPr id="25" name="Text 23"/>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Author’s synthesis: Bewick (2025) and doctoral research (2026)</a:t>
            </a:r>
            <a:endParaRPr lang="en-US" sz="950" dirty="0"/>
          </a:p>
        </p:txBody>
      </p:sp>
      <p:sp>
        <p:nvSpPr>
          <p:cNvPr id="26" name="Shape 24"/>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27" name="Text 25"/>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28" name="Text 26"/>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tom.bewick@theskillsagenda.com</a:t>
            </a:r>
            <a:endParaRPr lang="en-US" sz="950" dirty="0"/>
          </a:p>
        </p:txBody>
      </p:sp>
      <p:sp>
        <p:nvSpPr>
          <p:cNvPr id="29" name="Text 27"/>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19</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C8102E"/>
          </a:solidFill>
          <a:ln/>
        </p:spPr>
        <p:txBody>
          <a:bodyPr/>
          <a:lstStyle/>
          <a:p>
            <a:endParaRPr lang="en-US"/>
          </a:p>
        </p:txBody>
      </p:sp>
      <p:sp>
        <p:nvSpPr>
          <p:cNvPr id="3" name="Text 1"/>
          <p:cNvSpPr/>
          <p:nvPr/>
        </p:nvSpPr>
        <p:spPr>
          <a:xfrm>
            <a:off x="566928" y="310896"/>
            <a:ext cx="10881360" cy="219456"/>
          </a:xfrm>
          <a:prstGeom prst="rect">
            <a:avLst/>
          </a:prstGeom>
          <a:noFill/>
          <a:ln/>
        </p:spPr>
        <p:txBody>
          <a:bodyPr wrap="square" lIns="0" tIns="0" rIns="0" bIns="0" rtlCol="0" anchor="ctr"/>
          <a:lstStyle/>
          <a:p>
            <a:pPr marL="0" indent="0">
              <a:buNone/>
            </a:pPr>
            <a:r>
              <a:rPr lang="en-US" sz="1050" b="1" kern="0" spc="160" dirty="0">
                <a:solidFill>
                  <a:srgbClr val="C8102E"/>
                </a:solidFill>
                <a:latin typeface="Trebuchet MS" pitchFamily="34" charset="0"/>
                <a:ea typeface="Trebuchet MS" pitchFamily="34" charset="-122"/>
                <a:cs typeface="Trebuchet MS" pitchFamily="34" charset="-120"/>
              </a:rPr>
              <a:t>CO-DESIGN LOCALLY · EVALUATE INDEPENDENTLY · PROTECT AGAINST CAPTURE</a:t>
            </a:r>
            <a:endParaRPr lang="en-US" sz="1050" dirty="0"/>
          </a:p>
        </p:txBody>
      </p:sp>
      <p:sp>
        <p:nvSpPr>
          <p:cNvPr id="4" name="Text 2"/>
          <p:cNvSpPr/>
          <p:nvPr/>
        </p:nvSpPr>
        <p:spPr>
          <a:xfrm>
            <a:off x="566928" y="585216"/>
            <a:ext cx="11064240" cy="457200"/>
          </a:xfrm>
          <a:prstGeom prst="rect">
            <a:avLst/>
          </a:prstGeom>
          <a:noFill/>
          <a:ln/>
        </p:spPr>
        <p:txBody>
          <a:bodyPr wrap="square" lIns="0" tIns="0" rIns="0" bIns="0" rtlCol="0" anchor="ctr"/>
          <a:lstStyle/>
          <a:p>
            <a:pPr marL="0" indent="0">
              <a:buNone/>
            </a:pPr>
            <a:r>
              <a:rPr lang="en-US" sz="2600" b="1" dirty="0">
                <a:solidFill>
                  <a:srgbClr val="002F6C"/>
                </a:solidFill>
                <a:latin typeface="Trebuchet MS" pitchFamily="34" charset="0"/>
                <a:ea typeface="Trebuchet MS" pitchFamily="34" charset="-122"/>
                <a:cs typeface="Trebuchet MS" pitchFamily="34" charset="-120"/>
              </a:rPr>
              <a:t>A blueprint to test, not a model to import</a:t>
            </a:r>
            <a:endParaRPr lang="en-US" sz="2600" dirty="0"/>
          </a:p>
        </p:txBody>
      </p:sp>
      <p:sp>
        <p:nvSpPr>
          <p:cNvPr id="5" name="Shape 3"/>
          <p:cNvSpPr/>
          <p:nvPr/>
        </p:nvSpPr>
        <p:spPr>
          <a:xfrm>
            <a:off x="566928" y="1417320"/>
            <a:ext cx="5336896" cy="2926080"/>
          </a:xfrm>
          <a:prstGeom prst="rect">
            <a:avLst/>
          </a:prstGeom>
          <a:solidFill>
            <a:srgbClr val="F1F2F4"/>
          </a:solidFill>
          <a:ln w="6350">
            <a:solidFill>
              <a:srgbClr val="F1F2F4"/>
            </a:solidFill>
            <a:prstDash val="solid"/>
          </a:ln>
        </p:spPr>
        <p:txBody>
          <a:bodyPr/>
          <a:lstStyle/>
          <a:p>
            <a:endParaRPr lang="en-US"/>
          </a:p>
        </p:txBody>
      </p:sp>
      <p:sp>
        <p:nvSpPr>
          <p:cNvPr id="6" name="Text 4"/>
          <p:cNvSpPr/>
          <p:nvPr/>
        </p:nvSpPr>
        <p:spPr>
          <a:xfrm>
            <a:off x="786384" y="1618488"/>
            <a:ext cx="4897984" cy="512064"/>
          </a:xfrm>
          <a:prstGeom prst="rect">
            <a:avLst/>
          </a:prstGeom>
          <a:noFill/>
          <a:ln/>
        </p:spPr>
        <p:txBody>
          <a:bodyPr wrap="square" lIns="0" tIns="0" rIns="0" bIns="0" rtlCol="0" anchor="t"/>
          <a:lstStyle/>
          <a:p>
            <a:pPr marL="0" indent="0">
              <a:buNone/>
            </a:pPr>
            <a:r>
              <a:rPr lang="en-US" sz="2100" b="1" dirty="0">
                <a:solidFill>
                  <a:srgbClr val="002F6C"/>
                </a:solidFill>
                <a:latin typeface="Trebuchet MS" pitchFamily="34" charset="0"/>
                <a:ea typeface="Trebuchet MS" pitchFamily="34" charset="-122"/>
                <a:cs typeface="Trebuchet MS" pitchFamily="34" charset="-120"/>
              </a:rPr>
              <a:t>WHO SHAPES THE PATHWAY?</a:t>
            </a:r>
            <a:endParaRPr lang="en-US" sz="2100" dirty="0"/>
          </a:p>
        </p:txBody>
      </p:sp>
      <p:sp>
        <p:nvSpPr>
          <p:cNvPr id="7" name="Text 5"/>
          <p:cNvSpPr/>
          <p:nvPr/>
        </p:nvSpPr>
        <p:spPr>
          <a:xfrm>
            <a:off x="786384" y="2322576"/>
            <a:ext cx="4897984" cy="1883664"/>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Māori, iwi and Pacific communities.</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Workers, learners and employers.</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Institutions with authority and resources.</a:t>
            </a:r>
            <a:endParaRPr lang="en-US" sz="2200" dirty="0"/>
          </a:p>
        </p:txBody>
      </p:sp>
      <p:sp>
        <p:nvSpPr>
          <p:cNvPr id="8" name="Shape 6"/>
          <p:cNvSpPr/>
          <p:nvPr/>
        </p:nvSpPr>
        <p:spPr>
          <a:xfrm>
            <a:off x="6287872" y="1417320"/>
            <a:ext cx="5336896" cy="2926080"/>
          </a:xfrm>
          <a:prstGeom prst="rect">
            <a:avLst/>
          </a:prstGeom>
          <a:solidFill>
            <a:srgbClr val="F1F2F4"/>
          </a:solidFill>
          <a:ln w="6350">
            <a:solidFill>
              <a:srgbClr val="F1F2F4"/>
            </a:solidFill>
            <a:prstDash val="solid"/>
          </a:ln>
        </p:spPr>
        <p:txBody>
          <a:bodyPr/>
          <a:lstStyle/>
          <a:p>
            <a:endParaRPr lang="en-US"/>
          </a:p>
        </p:txBody>
      </p:sp>
      <p:sp>
        <p:nvSpPr>
          <p:cNvPr id="9" name="Text 7"/>
          <p:cNvSpPr/>
          <p:nvPr/>
        </p:nvSpPr>
        <p:spPr>
          <a:xfrm>
            <a:off x="6507328" y="1618488"/>
            <a:ext cx="4897984" cy="512064"/>
          </a:xfrm>
          <a:prstGeom prst="rect">
            <a:avLst/>
          </a:prstGeom>
          <a:noFill/>
          <a:ln/>
        </p:spPr>
        <p:txBody>
          <a:bodyPr wrap="square" lIns="0" tIns="0" rIns="0" bIns="0" rtlCol="0" anchor="t"/>
          <a:lstStyle/>
          <a:p>
            <a:pPr marL="0" indent="0">
              <a:buNone/>
            </a:pPr>
            <a:r>
              <a:rPr lang="en-US" sz="2100" b="1" dirty="0">
                <a:solidFill>
                  <a:srgbClr val="002F6C"/>
                </a:solidFill>
                <a:latin typeface="Trebuchet MS" pitchFamily="34" charset="0"/>
                <a:ea typeface="Trebuchet MS" pitchFamily="34" charset="-122"/>
                <a:cs typeface="Trebuchet MS" pitchFamily="34" charset="-120"/>
              </a:rPr>
              <a:t>WHAT SHOULD IMPROVE?</a:t>
            </a:r>
            <a:endParaRPr lang="en-US" sz="2100" dirty="0"/>
          </a:p>
        </p:txBody>
      </p:sp>
      <p:sp>
        <p:nvSpPr>
          <p:cNvPr id="10" name="Text 8"/>
          <p:cNvSpPr/>
          <p:nvPr/>
        </p:nvSpPr>
        <p:spPr>
          <a:xfrm>
            <a:off x="6507328" y="2322576"/>
            <a:ext cx="4897984" cy="1883664"/>
          </a:xfrm>
          <a:prstGeom prst="rect">
            <a:avLst/>
          </a:prstGeom>
          <a:noFill/>
          <a:ln/>
        </p:spPr>
        <p:txBody>
          <a:bodyPr wrap="square" lIns="0" tIns="0" rIns="0" bIns="0" rtlCol="0" anchor="t"/>
          <a:lstStyle/>
          <a:p>
            <a:pPr marL="0" indent="0">
              <a:buNone/>
            </a:pPr>
            <a:r>
              <a:rPr lang="en-US" sz="2200" dirty="0">
                <a:solidFill>
                  <a:srgbClr val="111111"/>
                </a:solidFill>
                <a:latin typeface="Calibri" pitchFamily="34" charset="0"/>
                <a:ea typeface="Calibri" pitchFamily="34" charset="-122"/>
                <a:cs typeface="Calibri" pitchFamily="34" charset="-120"/>
              </a:rPr>
              <a:t>Access and additional investment.</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Skills use, pay and working lives.</a:t>
            </a:r>
            <a:endParaRPr lang="en-US" sz="2200" dirty="0"/>
          </a:p>
          <a:p>
            <a:pPr marL="0" indent="0">
              <a:buNone/>
            </a:pPr>
            <a:r>
              <a:rPr lang="en-US" sz="2200" dirty="0">
                <a:solidFill>
                  <a:srgbClr val="111111"/>
                </a:solidFill>
                <a:latin typeface="Calibri" pitchFamily="34" charset="0"/>
                <a:ea typeface="Calibri" pitchFamily="34" charset="-122"/>
                <a:cs typeface="Calibri" pitchFamily="34" charset="-120"/>
              </a:rPr>
              <a:t>Costs, equity and accountability.</a:t>
            </a:r>
            <a:endParaRPr lang="en-US" sz="2200" dirty="0"/>
          </a:p>
        </p:txBody>
      </p:sp>
      <p:sp>
        <p:nvSpPr>
          <p:cNvPr id="11" name="Shape 9"/>
          <p:cNvSpPr/>
          <p:nvPr/>
        </p:nvSpPr>
        <p:spPr>
          <a:xfrm>
            <a:off x="566928" y="4855464"/>
            <a:ext cx="11057839" cy="768096"/>
          </a:xfrm>
          <a:prstGeom prst="rect">
            <a:avLst/>
          </a:prstGeom>
          <a:solidFill>
            <a:srgbClr val="002F6C"/>
          </a:solidFill>
          <a:ln w="6350">
            <a:solidFill>
              <a:srgbClr val="002F6C"/>
            </a:solidFill>
            <a:prstDash val="solid"/>
          </a:ln>
        </p:spPr>
        <p:txBody>
          <a:bodyPr/>
          <a:lstStyle/>
          <a:p>
            <a:endParaRPr lang="en-US"/>
          </a:p>
        </p:txBody>
      </p:sp>
      <p:sp>
        <p:nvSpPr>
          <p:cNvPr id="12" name="Text 10"/>
          <p:cNvSpPr/>
          <p:nvPr/>
        </p:nvSpPr>
        <p:spPr>
          <a:xfrm>
            <a:off x="795528" y="4974336"/>
            <a:ext cx="10600639" cy="585216"/>
          </a:xfrm>
          <a:prstGeom prst="rect">
            <a:avLst/>
          </a:prstGeom>
          <a:noFill/>
          <a:ln/>
        </p:spPr>
        <p:txBody>
          <a:bodyPr wrap="square" lIns="0" tIns="0" rIns="0" bIns="0" rtlCol="0" anchor="ctr"/>
          <a:lstStyle/>
          <a:p>
            <a:pPr marL="0" indent="0">
              <a:buNone/>
            </a:pPr>
            <a:r>
              <a:rPr lang="en-US" sz="2700" b="1" dirty="0">
                <a:solidFill>
                  <a:srgbClr val="FFFFFF"/>
                </a:solidFill>
                <a:latin typeface="Trebuchet MS" pitchFamily="34" charset="0"/>
                <a:ea typeface="Trebuchet MS" pitchFamily="34" charset="-122"/>
                <a:cs typeface="Trebuchet MS" pitchFamily="34" charset="-120"/>
              </a:rPr>
              <a:t>Researchers must be free to report failure.</a:t>
            </a:r>
            <a:endParaRPr lang="en-US" sz="2700" dirty="0"/>
          </a:p>
        </p:txBody>
      </p:sp>
      <p:sp>
        <p:nvSpPr>
          <p:cNvPr id="13" name="Text 11"/>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111111"/>
                </a:solidFill>
                <a:latin typeface="Calibri" pitchFamily="34" charset="0"/>
                <a:ea typeface="Calibri" pitchFamily="34" charset="-122"/>
                <a:cs typeface="Calibri" pitchFamily="34" charset="-120"/>
              </a:rPr>
              <a:t>Source: </a:t>
            </a:r>
            <a:r>
              <a:rPr lang="en-US" sz="950" u="sng" dirty="0">
                <a:solidFill>
                  <a:srgbClr val="11111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Skills Group (2026), pp. 40–42 and 52</a:t>
            </a:r>
            <a:r>
              <a:rPr lang="en-US" sz="950" dirty="0">
                <a:solidFill>
                  <a:srgbClr val="111111"/>
                </a:solidFill>
                <a:latin typeface="Calibri" pitchFamily="34" charset="0"/>
                <a:ea typeface="Calibri" pitchFamily="34" charset="-122"/>
                <a:cs typeface="Calibri" pitchFamily="34" charset="-120"/>
              </a:rPr>
              <a:t>  |  </a:t>
            </a:r>
            <a:r>
              <a:rPr lang="en-US" sz="950" u="sng" dirty="0">
                <a:solidFill>
                  <a:srgbClr val="111111"/>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Author’s evaluation framework</a:t>
            </a:r>
            <a:endParaRPr lang="en-US" sz="950" dirty="0"/>
          </a:p>
        </p:txBody>
      </p:sp>
      <p:sp>
        <p:nvSpPr>
          <p:cNvPr id="14" name="Shape 12"/>
          <p:cNvSpPr/>
          <p:nvPr/>
        </p:nvSpPr>
        <p:spPr>
          <a:xfrm>
            <a:off x="566928" y="6437376"/>
            <a:ext cx="11057839" cy="0"/>
          </a:xfrm>
          <a:prstGeom prst="line">
            <a:avLst/>
          </a:prstGeom>
          <a:noFill/>
          <a:ln w="9525">
            <a:solidFill>
              <a:srgbClr val="E2E4E8"/>
            </a:solidFill>
            <a:prstDash val="solid"/>
          </a:ln>
        </p:spPr>
        <p:txBody>
          <a:bodyPr/>
          <a:lstStyle/>
          <a:p>
            <a:endParaRPr lang="en-US"/>
          </a:p>
        </p:txBody>
      </p:sp>
      <p:sp>
        <p:nvSpPr>
          <p:cNvPr id="15" name="Text 13"/>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111111"/>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6" name="Text 14"/>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002F6C"/>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tom.bewick@theskillsagenda.com</a:t>
            </a:r>
            <a:endParaRPr lang="en-US" sz="950" dirty="0"/>
          </a:p>
        </p:txBody>
      </p:sp>
      <p:sp>
        <p:nvSpPr>
          <p:cNvPr id="17" name="Text 15"/>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C8102E"/>
                </a:solidFill>
                <a:latin typeface="Trebuchet MS" pitchFamily="34" charset="0"/>
                <a:ea typeface="Trebuchet MS" pitchFamily="34" charset="-122"/>
                <a:cs typeface="Trebuchet MS" pitchFamily="34" charset="-120"/>
              </a:rPr>
              <a:t>20</a:t>
            </a:r>
            <a:endParaRPr lang="en-US" sz="9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02F6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C8102E"/>
          </a:solidFill>
          <a:ln/>
        </p:spPr>
        <p:txBody>
          <a:bodyPr/>
          <a:lstStyle/>
          <a:p>
            <a:endParaRPr lang="en-US"/>
          </a:p>
        </p:txBody>
      </p:sp>
      <p:sp>
        <p:nvSpPr>
          <p:cNvPr id="3" name="Text 1"/>
          <p:cNvSpPr/>
          <p:nvPr/>
        </p:nvSpPr>
        <p:spPr>
          <a:xfrm>
            <a:off x="566928" y="329184"/>
            <a:ext cx="10881360" cy="219456"/>
          </a:xfrm>
          <a:prstGeom prst="rect">
            <a:avLst/>
          </a:prstGeom>
          <a:noFill/>
          <a:ln/>
        </p:spPr>
        <p:txBody>
          <a:bodyPr wrap="square" lIns="0" tIns="0" rIns="0" bIns="0" rtlCol="0" anchor="ctr"/>
          <a:lstStyle/>
          <a:p>
            <a:pPr marL="0" indent="0">
              <a:buNone/>
            </a:pPr>
            <a:r>
              <a:rPr lang="en-US" sz="1050" b="1" kern="0" spc="160" dirty="0">
                <a:solidFill>
                  <a:srgbClr val="FF8A99"/>
                </a:solidFill>
                <a:latin typeface="Trebuchet MS" pitchFamily="34" charset="0"/>
                <a:ea typeface="Trebuchet MS" pitchFamily="34" charset="-122"/>
                <a:cs typeface="Trebuchet MS" pitchFamily="34" charset="-120"/>
              </a:rPr>
              <a:t>HUMAN FLOURISHING · A MORAL AND GENERATIONAL RESPONSIBILITY</a:t>
            </a:r>
            <a:endParaRPr lang="en-US" sz="1050" dirty="0"/>
          </a:p>
        </p:txBody>
      </p:sp>
      <p:sp>
        <p:nvSpPr>
          <p:cNvPr id="4" name="Text 2"/>
          <p:cNvSpPr/>
          <p:nvPr/>
        </p:nvSpPr>
        <p:spPr>
          <a:xfrm>
            <a:off x="566928" y="640080"/>
            <a:ext cx="11064240" cy="475488"/>
          </a:xfrm>
          <a:prstGeom prst="rect">
            <a:avLst/>
          </a:prstGeom>
          <a:noFill/>
          <a:ln/>
        </p:spPr>
        <p:txBody>
          <a:bodyPr wrap="square" lIns="0" tIns="0" rIns="0" bIns="0" rtlCol="0" anchor="ctr"/>
          <a:lstStyle/>
          <a:p>
            <a:pPr marL="0" indent="0">
              <a:buNone/>
            </a:pPr>
            <a:r>
              <a:rPr lang="en-US" sz="2600" b="1" dirty="0">
                <a:solidFill>
                  <a:srgbClr val="FFFFFF"/>
                </a:solidFill>
                <a:latin typeface="Trebuchet MS" pitchFamily="34" charset="0"/>
                <a:ea typeface="Trebuchet MS" pitchFamily="34" charset="-122"/>
                <a:cs typeface="Trebuchet MS" pitchFamily="34" charset="-120"/>
              </a:rPr>
              <a:t>2043: still learning, still questioning</a:t>
            </a:r>
            <a:endParaRPr lang="en-US" sz="2600" dirty="0"/>
          </a:p>
        </p:txBody>
      </p:sp>
      <p:sp>
        <p:nvSpPr>
          <p:cNvPr id="5" name="Text 3"/>
          <p:cNvSpPr/>
          <p:nvPr/>
        </p:nvSpPr>
        <p:spPr>
          <a:xfrm>
            <a:off x="566928" y="1691640"/>
            <a:ext cx="10789920" cy="1325880"/>
          </a:xfrm>
          <a:prstGeom prst="rect">
            <a:avLst/>
          </a:prstGeom>
          <a:noFill/>
          <a:ln/>
        </p:spPr>
        <p:txBody>
          <a:bodyPr wrap="square" lIns="0" tIns="0" rIns="0" bIns="0" rtlCol="0" anchor="t"/>
          <a:lstStyle/>
          <a:p>
            <a:pPr marL="0" indent="0">
              <a:buNone/>
            </a:pPr>
            <a:r>
              <a:rPr lang="en-US" sz="3600" b="1" dirty="0">
                <a:solidFill>
                  <a:srgbClr val="FFFFFF"/>
                </a:solidFill>
                <a:latin typeface="Trebuchet MS" pitchFamily="34" charset="0"/>
                <a:ea typeface="Trebuchet MS" pitchFamily="34" charset="-122"/>
                <a:cs typeface="Trebuchet MS" pitchFamily="34" charset="-120"/>
              </a:rPr>
              <a:t>“The point of education is to</a:t>
            </a:r>
            <a:endParaRPr lang="en-US" sz="3600" dirty="0"/>
          </a:p>
          <a:p>
            <a:pPr marL="0" indent="0">
              <a:buNone/>
            </a:pPr>
            <a:r>
              <a:rPr lang="en-US" sz="3600" b="1" dirty="0">
                <a:solidFill>
                  <a:srgbClr val="FFFFFF"/>
                </a:solidFill>
                <a:latin typeface="Trebuchet MS" pitchFamily="34" charset="0"/>
                <a:ea typeface="Trebuchet MS" pitchFamily="34" charset="-122"/>
                <a:cs typeface="Trebuchet MS" pitchFamily="34" charset="-120"/>
              </a:rPr>
              <a:t>acquire a love of learning.”</a:t>
            </a:r>
            <a:endParaRPr lang="en-US" sz="3600" dirty="0"/>
          </a:p>
        </p:txBody>
      </p:sp>
      <p:sp>
        <p:nvSpPr>
          <p:cNvPr id="6" name="Text 4"/>
          <p:cNvSpPr/>
          <p:nvPr/>
        </p:nvSpPr>
        <p:spPr>
          <a:xfrm>
            <a:off x="566928" y="3337560"/>
            <a:ext cx="10789920" cy="411480"/>
          </a:xfrm>
          <a:prstGeom prst="rect">
            <a:avLst/>
          </a:prstGeom>
          <a:noFill/>
          <a:ln/>
        </p:spPr>
        <p:txBody>
          <a:bodyPr wrap="square" lIns="0" tIns="0" rIns="0" bIns="0" rtlCol="0" anchor="t"/>
          <a:lstStyle/>
          <a:p>
            <a:pPr marL="0" indent="0">
              <a:buNone/>
            </a:pPr>
            <a:r>
              <a:rPr lang="en-US" sz="1800" dirty="0">
                <a:solidFill>
                  <a:srgbClr val="C7D3E4"/>
                </a:solidFill>
                <a:latin typeface="Calibri" pitchFamily="34" charset="0"/>
                <a:ea typeface="Calibri" pitchFamily="34" charset="-122"/>
                <a:cs typeface="Calibri" pitchFamily="34" charset="-120"/>
              </a:rPr>
              <a:t>Dedication to my three children · Skills Policy in Britain and the Future of Work (Bristol University Press, 2025)</a:t>
            </a:r>
            <a:endParaRPr lang="en-US" sz="1800" dirty="0"/>
          </a:p>
        </p:txBody>
      </p:sp>
      <p:sp>
        <p:nvSpPr>
          <p:cNvPr id="7" name="Text 5"/>
          <p:cNvSpPr/>
          <p:nvPr/>
        </p:nvSpPr>
        <p:spPr>
          <a:xfrm>
            <a:off x="566928" y="4133088"/>
            <a:ext cx="10789920" cy="548640"/>
          </a:xfrm>
          <a:prstGeom prst="rect">
            <a:avLst/>
          </a:prstGeom>
          <a:noFill/>
          <a:ln/>
        </p:spPr>
        <p:txBody>
          <a:bodyPr wrap="square" lIns="0" tIns="0" rIns="0" bIns="0" rtlCol="0" anchor="t"/>
          <a:lstStyle/>
          <a:p>
            <a:pPr marL="0" indent="0">
              <a:buNone/>
            </a:pPr>
            <a:r>
              <a:rPr lang="en-US" sz="2900" b="1" dirty="0">
                <a:solidFill>
                  <a:srgbClr val="FFFFFF"/>
                </a:solidFill>
                <a:latin typeface="Trebuchet MS" pitchFamily="34" charset="0"/>
                <a:ea typeface="Trebuchet MS" pitchFamily="34" charset="-122"/>
                <a:cs typeface="Trebuchet MS" pitchFamily="34" charset="-120"/>
              </a:rPr>
              <a:t>A keynote to open dialogue, not close debate.</a:t>
            </a:r>
            <a:endParaRPr lang="en-US" sz="2900" dirty="0"/>
          </a:p>
        </p:txBody>
      </p:sp>
      <p:sp>
        <p:nvSpPr>
          <p:cNvPr id="8" name="Text 6"/>
          <p:cNvSpPr/>
          <p:nvPr/>
        </p:nvSpPr>
        <p:spPr>
          <a:xfrm>
            <a:off x="566928" y="4956048"/>
            <a:ext cx="10789920" cy="420624"/>
          </a:xfrm>
          <a:prstGeom prst="rect">
            <a:avLst/>
          </a:prstGeom>
          <a:noFill/>
          <a:ln/>
        </p:spPr>
        <p:txBody>
          <a:bodyPr wrap="square" lIns="0" tIns="0" rIns="0" bIns="0" rtlCol="0" anchor="t"/>
          <a:lstStyle/>
          <a:p>
            <a:pPr marL="0" indent="0">
              <a:buNone/>
            </a:pPr>
            <a:r>
              <a:rPr lang="en-US" sz="1900" dirty="0">
                <a:solidFill>
                  <a:srgbClr val="C7D3E4"/>
                </a:solidFill>
                <a:latin typeface="Calibri" pitchFamily="34" charset="0"/>
                <a:ea typeface="Calibri" pitchFamily="34" charset="-122"/>
                <a:cs typeface="Calibri" pitchFamily="34" charset="-120"/>
              </a:rPr>
              <a:t>Plato’s Republic VII: turn towards understanding; learn to question.</a:t>
            </a:r>
            <a:endParaRPr lang="en-US" sz="1900" dirty="0"/>
          </a:p>
        </p:txBody>
      </p:sp>
      <p:sp>
        <p:nvSpPr>
          <p:cNvPr id="9" name="Text 7"/>
          <p:cNvSpPr/>
          <p:nvPr/>
        </p:nvSpPr>
        <p:spPr>
          <a:xfrm>
            <a:off x="566928" y="5943600"/>
            <a:ext cx="11057839" cy="265176"/>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Source: </a:t>
            </a:r>
            <a:r>
              <a:rPr lang="en-US" sz="950" u="sng" dirty="0">
                <a:solidFill>
                  <a:srgbClr val="FFFFFF"/>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Bewick (2025), dedication</a:t>
            </a:r>
            <a:r>
              <a:rPr lang="en-US" sz="950" dirty="0">
                <a:solidFill>
                  <a:srgbClr val="FFFFFF"/>
                </a:solidFill>
                <a:latin typeface="Calibri" pitchFamily="34" charset="0"/>
                <a:ea typeface="Calibri" pitchFamily="34" charset="-122"/>
                <a:cs typeface="Calibri" pitchFamily="34" charset="-120"/>
              </a:rPr>
              <a:t>  |  </a:t>
            </a:r>
            <a:r>
              <a:rPr lang="en-US" sz="950" u="sng" dirty="0">
                <a:solidFill>
                  <a:srgbClr val="FFFFFF"/>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Plato, Republic VII,518b–d and534</a:t>
            </a:r>
            <a:endParaRPr lang="en-US" sz="950" dirty="0"/>
          </a:p>
        </p:txBody>
      </p:sp>
      <p:sp>
        <p:nvSpPr>
          <p:cNvPr id="10" name="Shape 8"/>
          <p:cNvSpPr/>
          <p:nvPr/>
        </p:nvSpPr>
        <p:spPr>
          <a:xfrm>
            <a:off x="566928" y="6437376"/>
            <a:ext cx="11057839" cy="0"/>
          </a:xfrm>
          <a:prstGeom prst="line">
            <a:avLst/>
          </a:prstGeom>
          <a:noFill/>
          <a:ln w="9525">
            <a:solidFill>
              <a:srgbClr val="1B3A63"/>
            </a:solidFill>
            <a:prstDash val="solid"/>
          </a:ln>
        </p:spPr>
        <p:txBody>
          <a:bodyPr/>
          <a:lstStyle/>
          <a:p>
            <a:endParaRPr lang="en-US"/>
          </a:p>
        </p:txBody>
      </p:sp>
      <p:sp>
        <p:nvSpPr>
          <p:cNvPr id="11" name="Text 9"/>
          <p:cNvSpPr/>
          <p:nvPr/>
        </p:nvSpPr>
        <p:spPr>
          <a:xfrm>
            <a:off x="566928" y="6492240"/>
            <a:ext cx="6995160" cy="256032"/>
          </a:xfrm>
          <a:prstGeom prst="rect">
            <a:avLst/>
          </a:prstGeom>
          <a:noFill/>
          <a:ln/>
        </p:spPr>
        <p:txBody>
          <a:bodyPr wrap="square" lIns="0" tIns="0" rIns="0" bIns="0" rtlCol="0" anchor="ctr"/>
          <a:lstStyle/>
          <a:p>
            <a:pPr marL="0" indent="0">
              <a:buNone/>
            </a:pPr>
            <a:r>
              <a:rPr lang="en-US" sz="950" dirty="0">
                <a:solidFill>
                  <a:srgbClr val="C7D3E4"/>
                </a:solidFill>
                <a:latin typeface="Calibri" pitchFamily="34" charset="0"/>
                <a:ea typeface="Calibri" pitchFamily="34" charset="-122"/>
                <a:cs typeface="Calibri" pitchFamily="34" charset="-120"/>
              </a:rPr>
              <a:t>ETB Associates Ltd.  |  NZVET Research Forum, Wellington  |  12 October 2026</a:t>
            </a:r>
            <a:endParaRPr lang="en-US" sz="950" dirty="0"/>
          </a:p>
        </p:txBody>
      </p:sp>
      <p:sp>
        <p:nvSpPr>
          <p:cNvPr id="12" name="Text 10"/>
          <p:cNvSpPr/>
          <p:nvPr/>
        </p:nvSpPr>
        <p:spPr>
          <a:xfrm>
            <a:off x="7754112" y="6492240"/>
            <a:ext cx="3383280" cy="256032"/>
          </a:xfrm>
          <a:prstGeom prst="rect">
            <a:avLst/>
          </a:prstGeom>
          <a:noFill/>
          <a:ln/>
        </p:spPr>
        <p:txBody>
          <a:bodyPr wrap="square" lIns="0" tIns="0" rIns="0" bIns="0" rtlCol="0" anchor="ctr"/>
          <a:lstStyle/>
          <a:p>
            <a:pPr marL="0" indent="0">
              <a:buNone/>
            </a:pPr>
            <a:r>
              <a:rPr lang="en-US" sz="950" u="sng" dirty="0">
                <a:solidFill>
                  <a:srgbClr val="C7D3E4"/>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tom.bewick@theskillsagenda.com</a:t>
            </a:r>
            <a:endParaRPr lang="en-US" sz="950" dirty="0"/>
          </a:p>
        </p:txBody>
      </p:sp>
      <p:sp>
        <p:nvSpPr>
          <p:cNvPr id="13" name="Text 11"/>
          <p:cNvSpPr/>
          <p:nvPr/>
        </p:nvSpPr>
        <p:spPr>
          <a:xfrm>
            <a:off x="11167567" y="6492240"/>
            <a:ext cx="457200" cy="256032"/>
          </a:xfrm>
          <a:prstGeom prst="rect">
            <a:avLst/>
          </a:prstGeom>
          <a:noFill/>
          <a:ln/>
        </p:spPr>
        <p:txBody>
          <a:bodyPr wrap="square" lIns="0" tIns="0" rIns="0" bIns="0" rtlCol="0" anchor="ctr"/>
          <a:lstStyle/>
          <a:p>
            <a:pPr marL="0" indent="0" algn="r">
              <a:buNone/>
            </a:pPr>
            <a:r>
              <a:rPr lang="en-US" sz="950" b="1" dirty="0">
                <a:solidFill>
                  <a:srgbClr val="FF8A99"/>
                </a:solidFill>
                <a:latin typeface="Trebuchet MS" pitchFamily="34" charset="0"/>
                <a:ea typeface="Trebuchet MS" pitchFamily="34" charset="-122"/>
                <a:cs typeface="Trebuchet MS" pitchFamily="34" charset="-120"/>
              </a:rPr>
              <a:t>21</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A177CB127539E4086E72E9693BEB61C" ma:contentTypeVersion="19" ma:contentTypeDescription="Create a new document." ma:contentTypeScope="" ma:versionID="5935fb8a82a7e1f93d29dacff195c72c">
  <xsd:schema xmlns:xsd="http://www.w3.org/2001/XMLSchema" xmlns:xs="http://www.w3.org/2001/XMLSchema" xmlns:p="http://schemas.microsoft.com/office/2006/metadata/properties" xmlns:ns2="b82c0890-db37-4f7b-86b1-28861ffcc908" xmlns:ns3="e2d462b7-cb72-49f0-ae83-d6cf3d9603b8" targetNamespace="http://schemas.microsoft.com/office/2006/metadata/properties" ma:root="true" ma:fieldsID="a60bbafa13d50c37d1ba68eb66066fec" ns2:_="" ns3:_="">
    <xsd:import namespace="b82c0890-db37-4f7b-86b1-28861ffcc908"/>
    <xsd:import namespace="e2d462b7-cb72-49f0-ae83-d6cf3d9603b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c0890-db37-4f7b-86b1-28861ffcc90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7b8826a-d613-4642-9f99-0056bc0ffb6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462b7-cb72-49f0-ae83-d6cf3d9603b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4070765-1017-4d5a-9ea8-f0ca656af9bd}" ma:internalName="TaxCatchAll" ma:showField="CatchAllData" ma:web="e2d462b7-cb72-49f0-ae83-d6cf3d9603b8">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2d462b7-cb72-49f0-ae83-d6cf3d9603b8" xsi:nil="true"/>
    <lcf76f155ced4ddcb4097134ff3c332f xmlns="b82c0890-db37-4f7b-86b1-28861ffcc90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E07B96B-3454-4732-A15F-8BE0679592AD}">
  <ds:schemaRefs>
    <ds:schemaRef ds:uri="http://schemas.microsoft.com/sharepoint/v3/contenttype/forms"/>
  </ds:schemaRefs>
</ds:datastoreItem>
</file>

<file path=customXml/itemProps2.xml><?xml version="1.0" encoding="utf-8"?>
<ds:datastoreItem xmlns:ds="http://schemas.openxmlformats.org/officeDocument/2006/customXml" ds:itemID="{B4A4B160-8BDF-4B04-9E68-3887CDA921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2c0890-db37-4f7b-86b1-28861ffcc908"/>
    <ds:schemaRef ds:uri="e2d462b7-cb72-49f0-ae83-d6cf3d9603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052509-9082-40C7-9853-9F2BFA72B47E}">
  <ds:schemaRefs>
    <ds:schemaRef ds:uri="http://schemas.openxmlformats.org/package/2006/metadata/core-properties"/>
    <ds:schemaRef ds:uri="http://www.w3.org/XML/1998/namespace"/>
    <ds:schemaRef ds:uri="http://purl.org/dc/terms/"/>
    <ds:schemaRef ds:uri="http://purl.org/dc/elements/1.1/"/>
    <ds:schemaRef ds:uri="http://schemas.microsoft.com/office/2006/documentManagement/types"/>
    <ds:schemaRef ds:uri="http://schemas.microsoft.com/office/2006/metadata/properties"/>
    <ds:schemaRef ds:uri="http://schemas.microsoft.com/office/infopath/2007/PartnerControls"/>
    <ds:schemaRef ds:uri="e2d462b7-cb72-49f0-ae83-d6cf3d9603b8"/>
    <ds:schemaRef ds:uri="b82c0890-db37-4f7b-86b1-28861ffcc908"/>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108</TotalTime>
  <Words>12526</Words>
  <Application>Microsoft Office PowerPoint</Application>
  <PresentationFormat>Widescreen</PresentationFormat>
  <Paragraphs>391</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ETB Associates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Skills Policy in a Changing World: Old Orthodoxies and New Solutions</dc:title>
  <dc:subject>Final author-edited speech, aligned slide sequence and script, 7 October 2026</dc:subject>
  <dc:creator>Dr Tom Bewick, ETB Associates Ltd.</dc:creator>
  <cp:lastModifiedBy>Taryn Eparaima</cp:lastModifiedBy>
  <cp:revision>4</cp:revision>
  <dcterms:created xsi:type="dcterms:W3CDTF">2026-10-07T16:03:22Z</dcterms:created>
  <dcterms:modified xsi:type="dcterms:W3CDTF">2026-10-28T21:23:02Z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0x0101003A177CB127539E4086E72E9693BEB61C</vt:lpwstr>
  </property>
  <property fmtid="{D5CDD505-2E9C-101B-9397-08002B2CF9AE}" pid="3" name="MSIP_Label_defa4170-0d19-0005-0004-bc88714345d2_Enabled">
    <vt:lpwstr>true</vt:lpwstr>
  </property>
  <property fmtid="{D5CDD505-2E9C-101B-9397-08002B2CF9AE}" pid="4" name="MSIP_Label_defa4170-0d19-0005-0004-bc88714345d2_SetDate">
    <vt:lpwstr>2026-10-28T21:23:01Z</vt:lpwstr>
  </property>
  <property fmtid="{D5CDD505-2E9C-101B-9397-08002B2CF9AE}" pid="5" name="MSIP_Label_defa4170-0d19-0005-0004-bc88714345d2_Method">
    <vt:lpwstr>Standard</vt:lpwstr>
  </property>
  <property fmtid="{D5CDD505-2E9C-101B-9397-08002B2CF9AE}" pid="6" name="MSIP_Label_defa4170-0d19-0005-0004-bc88714345d2_Name">
    <vt:lpwstr>defa4170-0d19-0005-0004-bc88714345d2</vt:lpwstr>
  </property>
  <property fmtid="{D5CDD505-2E9C-101B-9397-08002B2CF9AE}" pid="7" name="MSIP_Label_defa4170-0d19-0005-0004-bc88714345d2_SiteId">
    <vt:lpwstr>479935d5-e1cd-48a7-afa2-86122eba75e4</vt:lpwstr>
  </property>
  <property fmtid="{D5CDD505-2E9C-101B-9397-08002B2CF9AE}" pid="8" name="MSIP_Label_defa4170-0d19-0005-0004-bc88714345d2_ActionId">
    <vt:lpwstr>f93cef2d-82fc-422a-a248-046142c4e7ac</vt:lpwstr>
  </property>
  <property fmtid="{D5CDD505-2E9C-101B-9397-08002B2CF9AE}" pid="9" name="MSIP_Label_defa4170-0d19-0005-0004-bc88714345d2_ContentBits">
    <vt:lpwstr>0</vt:lpwstr>
  </property>
  <property fmtid="{D5CDD505-2E9C-101B-9397-08002B2CF9AE}" pid="10" name="MSIP_Label_defa4170-0d19-0005-0004-bc88714345d2_Tag">
    <vt:lpwstr>10, 3, 0, 1</vt:lpwstr>
  </property>
</Properties>
</file>