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6" r:id="rId5"/>
    <p:sldId id="257" r:id="rId6"/>
    <p:sldId id="258" r:id="rId7"/>
    <p:sldId id="270" r:id="rId8"/>
    <p:sldId id="259" r:id="rId9"/>
    <p:sldId id="268" r:id="rId10"/>
    <p:sldId id="267" r:id="rId11"/>
    <p:sldId id="271" r:id="rId12"/>
    <p:sldId id="260" r:id="rId13"/>
    <p:sldId id="279" r:id="rId14"/>
    <p:sldId id="275" r:id="rId15"/>
    <p:sldId id="274" r:id="rId16"/>
    <p:sldId id="278" r:id="rId17"/>
    <p:sldId id="280" r:id="rId18"/>
    <p:sldId id="265" r:id="rId19"/>
    <p:sldId id="273" r:id="rId20"/>
    <p:sldId id="264"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24" autoAdjust="0"/>
  </p:normalViewPr>
  <p:slideViewPr>
    <p:cSldViewPr snapToGrid="0">
      <p:cViewPr varScale="1">
        <p:scale>
          <a:sx n="91" d="100"/>
          <a:sy n="91" d="100"/>
        </p:scale>
        <p:origin x="13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968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93360-EC60-E202-B6BD-25951B765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1F6BF-AF26-79FB-29F0-44438539F857}"/>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B1DB8C04-A57F-A9D2-3FCA-23545AB0675C}"/>
              </a:ext>
            </a:extLst>
          </p:cNvPr>
          <p:cNvSpPr>
            <a:spLocks noGrp="1"/>
          </p:cNvSpPr>
          <p:nvPr>
            <p:ph type="body" idx="1"/>
          </p:nvPr>
        </p:nvSpPr>
        <p:spPr/>
        <p:txBody>
          <a:bodyPr/>
          <a:lstStyle/>
          <a:p>
            <a:endParaRPr lang="en-NZ" sz="1200" b="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88459C3-FEBB-E131-6449-C270FAA50F19}"/>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949423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en-NZ"/>
          </a:p>
        </p:txBody>
      </p:sp>
      <p:sp>
        <p:nvSpPr>
          <p:cNvPr id="3" name="Notes Placeholder 2"/>
          <p:cNvSpPr>
            <a:spLocks noGrp="1"/>
          </p:cNvSpPr>
          <p:nvPr>
            <p:ph type="body" idx="1"/>
          </p:nvPr>
        </p:nvSpPr>
        <p:spPr>
          <a:xfrm>
            <a:off x="685800" y="5867400"/>
            <a:ext cx="5486400" cy="4800600"/>
          </a:xfrm>
          <a:prstGeom prst="rect">
            <a:avLst/>
          </a:prstGeom>
        </p:spPr>
        <p:txBody>
          <a:bodyPr/>
          <a:lstStyle/>
          <a:p>
            <a:pPr lvl="0" rtl="0"/>
            <a:endParaRPr lang="en-NZ" dirty="0"/>
          </a:p>
        </p:txBody>
      </p:sp>
    </p:spTree>
    <p:extLst>
      <p:ext uri="{BB962C8B-B14F-4D97-AF65-F5344CB8AC3E}">
        <p14:creationId xmlns:p14="http://schemas.microsoft.com/office/powerpoint/2010/main" val="2325053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NZ"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C49A0-AE19-BB4D-A45C-BFBA35F4F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9857B-1DFD-EDB4-7FC5-89FB0B262282}"/>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06FB7246-05D2-D470-CFEA-9A993E8F4BE7}"/>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995242CA-641D-43B2-4084-2009F60EC92C}"/>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995106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en-NZ"/>
          </a:p>
        </p:txBody>
      </p:sp>
      <p:sp>
        <p:nvSpPr>
          <p:cNvPr id="3" name="Notes Placeholder 2"/>
          <p:cNvSpPr>
            <a:spLocks noGrp="1"/>
          </p:cNvSpPr>
          <p:nvPr>
            <p:ph type="body" idx="1"/>
          </p:nvPr>
        </p:nvSpPr>
        <p:spPr>
          <a:xfrm>
            <a:off x="685800" y="5867400"/>
            <a:ext cx="5486400" cy="4800600"/>
          </a:xfrm>
          <a:prstGeom prst="rect">
            <a:avLst/>
          </a:prstGeom>
        </p:spPr>
        <p:txBody>
          <a:bodyPr/>
          <a:lstStyle/>
          <a:p>
            <a:pPr lvl="0" rtl="0"/>
            <a:endParaRPr lang="en-NZ" dirty="0"/>
          </a:p>
        </p:txBody>
      </p:sp>
    </p:spTree>
    <p:extLst>
      <p:ext uri="{BB962C8B-B14F-4D97-AF65-F5344CB8AC3E}">
        <p14:creationId xmlns:p14="http://schemas.microsoft.com/office/powerpoint/2010/main" val="2053863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NZ" dirty="0"/>
          </a:p>
        </p:txBody>
      </p:sp>
    </p:spTree>
    <p:extLst>
      <p:ext uri="{BB962C8B-B14F-4D97-AF65-F5344CB8AC3E}">
        <p14:creationId xmlns:p14="http://schemas.microsoft.com/office/powerpoint/2010/main" val="2161010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NZ" dirty="0"/>
          </a:p>
        </p:txBody>
      </p:sp>
    </p:spTree>
    <p:extLst>
      <p:ext uri="{BB962C8B-B14F-4D97-AF65-F5344CB8AC3E}">
        <p14:creationId xmlns:p14="http://schemas.microsoft.com/office/powerpoint/2010/main" val="1657761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3139B-70E9-FDDC-4186-6C474F86B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27C95-8660-2A6F-F5C4-A353FA9F79C6}"/>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en-NZ"/>
          </a:p>
        </p:txBody>
      </p:sp>
      <p:sp>
        <p:nvSpPr>
          <p:cNvPr id="3" name="Notes Placeholder 2">
            <a:extLst>
              <a:ext uri="{FF2B5EF4-FFF2-40B4-BE49-F238E27FC236}">
                <a16:creationId xmlns:a16="http://schemas.microsoft.com/office/drawing/2014/main" id="{24D36349-AFB3-8365-8EAD-6237DEC33E5A}"/>
              </a:ext>
            </a:extLst>
          </p:cNvPr>
          <p:cNvSpPr>
            <a:spLocks noGrp="1"/>
          </p:cNvSpPr>
          <p:nvPr>
            <p:ph type="body" idx="1"/>
          </p:nvPr>
        </p:nvSpPr>
        <p:spPr>
          <a:xfrm>
            <a:off x="685800" y="5867400"/>
            <a:ext cx="5486400" cy="4800600"/>
          </a:xfrm>
          <a:prstGeom prst="rect">
            <a:avLst/>
          </a:prstGeom>
        </p:spPr>
        <p:txBody>
          <a:bodyPr/>
          <a:lstStyle/>
          <a:p>
            <a:endParaRPr lang="en-NZ" dirty="0"/>
          </a:p>
        </p:txBody>
      </p:sp>
    </p:spTree>
    <p:extLst>
      <p:ext uri="{BB962C8B-B14F-4D97-AF65-F5344CB8AC3E}">
        <p14:creationId xmlns:p14="http://schemas.microsoft.com/office/powerpoint/2010/main" val="67752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233F-20A1-246B-7209-4C798C157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4228E-46FF-E56A-FC97-9637EEDDB61A}"/>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en-NZ"/>
          </a:p>
        </p:txBody>
      </p:sp>
      <p:sp>
        <p:nvSpPr>
          <p:cNvPr id="3" name="Notes Placeholder 2">
            <a:extLst>
              <a:ext uri="{FF2B5EF4-FFF2-40B4-BE49-F238E27FC236}">
                <a16:creationId xmlns:a16="http://schemas.microsoft.com/office/drawing/2014/main" id="{D03E0C00-8985-7BB4-00D2-FC0BA2A84DA7}"/>
              </a:ext>
            </a:extLst>
          </p:cNvPr>
          <p:cNvSpPr>
            <a:spLocks noGrp="1"/>
          </p:cNvSpPr>
          <p:nvPr>
            <p:ph type="body" idx="1"/>
          </p:nvPr>
        </p:nvSpPr>
        <p:spPr>
          <a:xfrm>
            <a:off x="685800" y="5867400"/>
            <a:ext cx="5486400" cy="4800600"/>
          </a:xfrm>
          <a:prstGeom prst="rect">
            <a:avLst/>
          </a:prstGeom>
        </p:spPr>
        <p:txBody>
          <a:bodyPr/>
          <a:lstStyle/>
          <a:p>
            <a:endParaRPr lang="en-NZ" dirty="0"/>
          </a:p>
        </p:txBody>
      </p:sp>
    </p:spTree>
    <p:extLst>
      <p:ext uri="{BB962C8B-B14F-4D97-AF65-F5344CB8AC3E}">
        <p14:creationId xmlns:p14="http://schemas.microsoft.com/office/powerpoint/2010/main" val="866069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177F8-740F-6219-3E51-298824F7B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11A5E-5382-9C1B-425D-E6301D849499}"/>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6973092C-EB3B-17F8-DFA2-D7EFA747D33C}"/>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9B5023B6-D77B-E16E-FE33-69E0757A316E}"/>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29499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en-NZ"/>
          </a:p>
        </p:txBody>
      </p:sp>
      <p:sp>
        <p:nvSpPr>
          <p:cNvPr id="3" name="Notes Placeholder 2"/>
          <p:cNvSpPr>
            <a:spLocks noGrp="1"/>
          </p:cNvSpPr>
          <p:nvPr>
            <p:ph type="body" idx="1"/>
          </p:nvPr>
        </p:nvSpPr>
        <p:spPr>
          <a:xfrm>
            <a:off x="685800" y="5867400"/>
            <a:ext cx="5486400" cy="4800600"/>
          </a:xfrm>
          <a:prstGeom prst="rect">
            <a:avLst/>
          </a:prstGeom>
        </p:spPr>
        <p:txBody>
          <a:bodyPr/>
          <a:lstStyle/>
          <a:p>
            <a:endParaRPr lang="en-NZ" dirty="0"/>
          </a:p>
        </p:txBody>
      </p:sp>
    </p:spTree>
    <p:extLst>
      <p:ext uri="{BB962C8B-B14F-4D97-AF65-F5344CB8AC3E}">
        <p14:creationId xmlns:p14="http://schemas.microsoft.com/office/powerpoint/2010/main" val="1757016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6F63-92C9-7C46-90CC-5C3089DD942F}"/>
              </a:ext>
            </a:extLst>
          </p:cNvPr>
          <p:cNvSpPr>
            <a:spLocks noGrp="1"/>
          </p:cNvSpPr>
          <p:nvPr>
            <p:ph type="ctrTitle"/>
          </p:nvPr>
        </p:nvSpPr>
        <p:spPr>
          <a:xfrm>
            <a:off x="618121" y="1712913"/>
            <a:ext cx="10650363" cy="1241611"/>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F17777D0-0AB6-F146-9CE7-492CD6FC8843}"/>
              </a:ext>
            </a:extLst>
          </p:cNvPr>
          <p:cNvSpPr>
            <a:spLocks noGrp="1"/>
          </p:cNvSpPr>
          <p:nvPr>
            <p:ph type="subTitle" idx="1"/>
          </p:nvPr>
        </p:nvSpPr>
        <p:spPr>
          <a:xfrm>
            <a:off x="610010" y="3429000"/>
            <a:ext cx="10658474" cy="17160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52309D4F-EE73-CB46-A442-10834C8C4F85}"/>
              </a:ext>
            </a:extLst>
          </p:cNvPr>
          <p:cNvSpPr>
            <a:spLocks noGrp="1"/>
          </p:cNvSpPr>
          <p:nvPr>
            <p:ph type="ftr" sz="quarter" idx="11"/>
          </p:nvPr>
        </p:nvSpPr>
        <p:spPr>
          <a:xfrm>
            <a:off x="610009" y="6210649"/>
            <a:ext cx="2278062" cy="365125"/>
          </a:xfrm>
        </p:spPr>
        <p:txBody>
          <a:bodyPr/>
          <a:lstStyle/>
          <a:p>
            <a:endParaRPr lang="en-US"/>
          </a:p>
        </p:txBody>
      </p:sp>
      <p:sp>
        <p:nvSpPr>
          <p:cNvPr id="14" name="Slide Number Placeholder 13">
            <a:extLst>
              <a:ext uri="{FF2B5EF4-FFF2-40B4-BE49-F238E27FC236}">
                <a16:creationId xmlns:a16="http://schemas.microsoft.com/office/drawing/2014/main" id="{6590CA8F-0BF1-E447-9B15-CC42C7546EDE}"/>
              </a:ext>
            </a:extLst>
          </p:cNvPr>
          <p:cNvSpPr>
            <a:spLocks noGrp="1"/>
          </p:cNvSpPr>
          <p:nvPr>
            <p:ph type="sldNum" sz="quarter" idx="12"/>
          </p:nvPr>
        </p:nvSpPr>
        <p:spPr/>
        <p:txBody>
          <a:bodyPr/>
          <a:lstStyle/>
          <a:p>
            <a:fld id="{7789FCCB-494F-E943-81C9-F821921FBF99}" type="slidenum">
              <a:rPr lang="en-US" smtClean="0"/>
              <a:pPr/>
              <a:t>‹#›</a:t>
            </a:fld>
            <a:endParaRPr lang="en-US"/>
          </a:p>
        </p:txBody>
      </p:sp>
    </p:spTree>
    <p:extLst>
      <p:ext uri="{BB962C8B-B14F-4D97-AF65-F5344CB8AC3E}">
        <p14:creationId xmlns:p14="http://schemas.microsoft.com/office/powerpoint/2010/main" val="228243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CE514-AA59-474E-98A9-C04C8952E066}"/>
              </a:ext>
            </a:extLst>
          </p:cNvPr>
          <p:cNvSpPr>
            <a:spLocks noGrp="1"/>
          </p:cNvSpPr>
          <p:nvPr>
            <p:ph type="title"/>
          </p:nvPr>
        </p:nvSpPr>
        <p:spPr>
          <a:xfrm>
            <a:off x="641233" y="1121909"/>
            <a:ext cx="10689266" cy="1891155"/>
          </a:xfrm>
        </p:spPr>
        <p:txBody>
          <a:bodyPr lIns="0" tIns="0" rIns="0" bIns="0"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1B7AE6-142C-F642-8439-1B07E9339614}"/>
              </a:ext>
            </a:extLst>
          </p:cNvPr>
          <p:cNvSpPr>
            <a:spLocks noGrp="1"/>
          </p:cNvSpPr>
          <p:nvPr>
            <p:ph type="body" idx="1" hasCustomPrompt="1"/>
          </p:nvPr>
        </p:nvSpPr>
        <p:spPr>
          <a:xfrm>
            <a:off x="675323" y="3429000"/>
            <a:ext cx="6208803" cy="1639390"/>
          </a:xfrm>
        </p:spPr>
        <p:txBody>
          <a:bodyPr lIns="0" tIns="0" rIns="0" bIns="0" anchor="b"/>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12012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0698-9FC9-8C4B-BF0B-EE15A85E4103}"/>
              </a:ext>
            </a:extLst>
          </p:cNvPr>
          <p:cNvSpPr>
            <a:spLocks noGrp="1"/>
          </p:cNvSpPr>
          <p:nvPr>
            <p:ph type="title"/>
          </p:nvPr>
        </p:nvSpPr>
        <p:spPr>
          <a:xfrm>
            <a:off x="766763" y="425302"/>
            <a:ext cx="10658475" cy="1297172"/>
          </a:xfrm>
        </p:spPr>
        <p:txBody>
          <a:bodyPr lIns="0" tIns="0" rIns="0" bIns="0"/>
          <a:lstStyle/>
          <a:p>
            <a:r>
              <a:rPr lang="en-US"/>
              <a:t>Click to edit Master title style</a:t>
            </a:r>
          </a:p>
        </p:txBody>
      </p:sp>
      <p:sp>
        <p:nvSpPr>
          <p:cNvPr id="3" name="Content Placeholder 2">
            <a:extLst>
              <a:ext uri="{FF2B5EF4-FFF2-40B4-BE49-F238E27FC236}">
                <a16:creationId xmlns:a16="http://schemas.microsoft.com/office/drawing/2014/main" id="{D5DACC03-9036-394D-9A90-29D1FAB56BBB}"/>
              </a:ext>
            </a:extLst>
          </p:cNvPr>
          <p:cNvSpPr>
            <a:spLocks noGrp="1"/>
          </p:cNvSpPr>
          <p:nvPr>
            <p:ph idx="1"/>
          </p:nvPr>
        </p:nvSpPr>
        <p:spPr>
          <a:xfrm>
            <a:off x="766763" y="1984549"/>
            <a:ext cx="10658475" cy="3783205"/>
          </a:xfrm>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81792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image/vide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0698-9FC9-8C4B-BF0B-EE15A85E4103}"/>
              </a:ext>
            </a:extLst>
          </p:cNvPr>
          <p:cNvSpPr>
            <a:spLocks noGrp="1"/>
          </p:cNvSpPr>
          <p:nvPr>
            <p:ph type="title"/>
          </p:nvPr>
        </p:nvSpPr>
        <p:spPr>
          <a:xfrm>
            <a:off x="766764" y="425302"/>
            <a:ext cx="9827214" cy="606664"/>
          </a:xfrm>
        </p:spPr>
        <p:txBody>
          <a:bodyPr lIns="0" tIns="0" rIns="0" bIns="0" anchor="t">
            <a:normAutofit/>
          </a:bodyPr>
          <a:lstStyle>
            <a:lvl1pPr>
              <a:defRPr sz="2400"/>
            </a:lvl1pPr>
          </a:lstStyle>
          <a:p>
            <a:r>
              <a:rPr lang="en-US"/>
              <a:t>Click to edit Master title style</a:t>
            </a:r>
          </a:p>
        </p:txBody>
      </p:sp>
      <p:sp>
        <p:nvSpPr>
          <p:cNvPr id="4" name="Picture Placeholder 4">
            <a:extLst>
              <a:ext uri="{FF2B5EF4-FFF2-40B4-BE49-F238E27FC236}">
                <a16:creationId xmlns:a16="http://schemas.microsoft.com/office/drawing/2014/main" id="{88D0D00C-BF88-E545-9B5D-ABE638FA5693}"/>
              </a:ext>
            </a:extLst>
          </p:cNvPr>
          <p:cNvSpPr>
            <a:spLocks noGrp="1"/>
          </p:cNvSpPr>
          <p:nvPr>
            <p:ph type="pic" sz="quarter" idx="10"/>
          </p:nvPr>
        </p:nvSpPr>
        <p:spPr>
          <a:xfrm>
            <a:off x="766764" y="1149531"/>
            <a:ext cx="10610985" cy="5133703"/>
          </a:xfrm>
          <a:solidFill>
            <a:schemeClr val="bg1"/>
          </a:solidFill>
        </p:spPr>
        <p:txBody>
          <a:bodyPr anchor="ctr">
            <a:normAutofit/>
          </a:bodyPr>
          <a:lstStyle>
            <a:lvl1pPr algn="ctr">
              <a:defRPr sz="1500"/>
            </a:lvl1pPr>
          </a:lstStyle>
          <a:p>
            <a:endParaRPr lang="en-US"/>
          </a:p>
        </p:txBody>
      </p:sp>
    </p:spTree>
    <p:extLst>
      <p:ext uri="{BB962C8B-B14F-4D97-AF65-F5344CB8AC3E}">
        <p14:creationId xmlns:p14="http://schemas.microsoft.com/office/powerpoint/2010/main" val="1854328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_D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6F63-92C9-7C46-90CC-5C3089DD942F}"/>
              </a:ext>
            </a:extLst>
          </p:cNvPr>
          <p:cNvSpPr>
            <a:spLocks noGrp="1"/>
          </p:cNvSpPr>
          <p:nvPr>
            <p:ph type="ctrTitle"/>
          </p:nvPr>
        </p:nvSpPr>
        <p:spPr>
          <a:xfrm>
            <a:off x="766763" y="1712913"/>
            <a:ext cx="10658475" cy="1241611"/>
          </a:xfrm>
        </p:spPr>
        <p:txBody>
          <a:bodyPr anchor="b">
            <a:norm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F17777D0-0AB6-F146-9CE7-492CD6FC8843}"/>
              </a:ext>
            </a:extLst>
          </p:cNvPr>
          <p:cNvSpPr>
            <a:spLocks noGrp="1"/>
          </p:cNvSpPr>
          <p:nvPr>
            <p:ph type="subTitle" idx="1"/>
          </p:nvPr>
        </p:nvSpPr>
        <p:spPr>
          <a:xfrm>
            <a:off x="766763" y="3429000"/>
            <a:ext cx="10658475" cy="171608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3">
            <a:extLst>
              <a:ext uri="{FF2B5EF4-FFF2-40B4-BE49-F238E27FC236}">
                <a16:creationId xmlns:a16="http://schemas.microsoft.com/office/drawing/2014/main" id="{13961387-3E67-D941-8493-9ED8217ED007}"/>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BD5368F2-6487-AD40-B4ED-5F0F31FE5082}"/>
              </a:ext>
            </a:extLst>
          </p:cNvPr>
          <p:cNvSpPr>
            <a:spLocks noGrp="1"/>
          </p:cNvSpPr>
          <p:nvPr>
            <p:ph type="sldNum" sz="quarter" idx="11"/>
          </p:nvPr>
        </p:nvSpPr>
        <p:spPr/>
        <p:txBody>
          <a:bodyPr/>
          <a:lstStyle/>
          <a:p>
            <a:fld id="{7789FCCB-494F-E943-81C9-F821921FBF99}" type="slidenum">
              <a:rPr lang="en-US" smtClean="0"/>
              <a:pPr/>
              <a:t>‹#›</a:t>
            </a:fld>
            <a:endParaRPr lang="en-US"/>
          </a:p>
        </p:txBody>
      </p:sp>
    </p:spTree>
    <p:extLst>
      <p:ext uri="{BB962C8B-B14F-4D97-AF65-F5344CB8AC3E}">
        <p14:creationId xmlns:p14="http://schemas.microsoft.com/office/powerpoint/2010/main" val="1302127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D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CE514-AA59-474E-98A9-C04C8952E066}"/>
              </a:ext>
            </a:extLst>
          </p:cNvPr>
          <p:cNvSpPr>
            <a:spLocks noGrp="1"/>
          </p:cNvSpPr>
          <p:nvPr>
            <p:ph type="title"/>
          </p:nvPr>
        </p:nvSpPr>
        <p:spPr>
          <a:xfrm>
            <a:off x="602044" y="1121910"/>
            <a:ext cx="10689266" cy="1891155"/>
          </a:xfrm>
        </p:spPr>
        <p:txBody>
          <a:bodyPr lIns="0" tIns="0" rIns="0" bIns="0" anchor="b"/>
          <a:lstStyle>
            <a:lvl1pPr>
              <a:defRPr sz="6000">
                <a:solidFill>
                  <a:schemeClr val="bg1"/>
                </a:solidFill>
              </a:defRPr>
            </a:lvl1pPr>
          </a:lstStyle>
          <a:p>
            <a:r>
              <a:rPr lang="en-US"/>
              <a:t>Click to edit Master title style</a:t>
            </a:r>
          </a:p>
        </p:txBody>
      </p:sp>
      <p:sp>
        <p:nvSpPr>
          <p:cNvPr id="5" name="Text Placeholder 2">
            <a:extLst>
              <a:ext uri="{FF2B5EF4-FFF2-40B4-BE49-F238E27FC236}">
                <a16:creationId xmlns:a16="http://schemas.microsoft.com/office/drawing/2014/main" id="{250889FD-9C88-3246-98B0-1473E3EC4D1D}"/>
              </a:ext>
            </a:extLst>
          </p:cNvPr>
          <p:cNvSpPr>
            <a:spLocks noGrp="1"/>
          </p:cNvSpPr>
          <p:nvPr>
            <p:ph type="body" idx="1" hasCustomPrompt="1"/>
          </p:nvPr>
        </p:nvSpPr>
        <p:spPr>
          <a:xfrm>
            <a:off x="636134" y="3429000"/>
            <a:ext cx="5216026" cy="2018212"/>
          </a:xfrm>
        </p:spPr>
        <p:txBody>
          <a:bodyPr lIns="0" tIns="0" rIns="0" bIns="0" anchor="b"/>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77085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D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0698-9FC9-8C4B-BF0B-EE15A85E4103}"/>
              </a:ext>
            </a:extLst>
          </p:cNvPr>
          <p:cNvSpPr>
            <a:spLocks noGrp="1"/>
          </p:cNvSpPr>
          <p:nvPr>
            <p:ph type="title"/>
          </p:nvPr>
        </p:nvSpPr>
        <p:spPr>
          <a:xfrm>
            <a:off x="766763" y="425302"/>
            <a:ext cx="10658475" cy="1297172"/>
          </a:xfrm>
        </p:spPr>
        <p:txBody>
          <a:bodyPr lIns="0" tIns="0" rIns="0" bIns="0"/>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DACC03-9036-394D-9A90-29D1FAB56BBB}"/>
              </a:ext>
            </a:extLst>
          </p:cNvPr>
          <p:cNvSpPr>
            <a:spLocks noGrp="1"/>
          </p:cNvSpPr>
          <p:nvPr>
            <p:ph idx="1"/>
          </p:nvPr>
        </p:nvSpPr>
        <p:spPr>
          <a:xfrm>
            <a:off x="766763" y="1984549"/>
            <a:ext cx="10658475" cy="3783205"/>
          </a:xfrm>
        </p:spPr>
        <p:txBody>
          <a:bodyPr lIns="0" tIns="0" rIns="0"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94602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image/video D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0698-9FC9-8C4B-BF0B-EE15A85E4103}"/>
              </a:ext>
            </a:extLst>
          </p:cNvPr>
          <p:cNvSpPr>
            <a:spLocks noGrp="1"/>
          </p:cNvSpPr>
          <p:nvPr>
            <p:ph type="title"/>
          </p:nvPr>
        </p:nvSpPr>
        <p:spPr>
          <a:xfrm>
            <a:off x="766763" y="425302"/>
            <a:ext cx="10658475" cy="1297172"/>
          </a:xfrm>
        </p:spPr>
        <p:txBody>
          <a:bodyPr lIns="0" tIns="0" rIns="0" bIns="0" anchor="t">
            <a:normAutofit/>
          </a:bodyPr>
          <a:lstStyle>
            <a:lvl1pPr>
              <a:defRPr sz="2400">
                <a:solidFill>
                  <a:schemeClr val="bg1"/>
                </a:solidFill>
              </a:defRPr>
            </a:lvl1pPr>
          </a:lstStyle>
          <a:p>
            <a:r>
              <a:rPr lang="en-US"/>
              <a:t>Click to edit Master title style</a:t>
            </a:r>
          </a:p>
        </p:txBody>
      </p:sp>
      <p:sp>
        <p:nvSpPr>
          <p:cNvPr id="5" name="Picture Placeholder 4">
            <a:extLst>
              <a:ext uri="{FF2B5EF4-FFF2-40B4-BE49-F238E27FC236}">
                <a16:creationId xmlns:a16="http://schemas.microsoft.com/office/drawing/2014/main" id="{A5DAF09C-07FB-9041-AB92-7DB8B1A233EB}"/>
              </a:ext>
            </a:extLst>
          </p:cNvPr>
          <p:cNvSpPr>
            <a:spLocks noGrp="1"/>
          </p:cNvSpPr>
          <p:nvPr>
            <p:ph type="pic" sz="quarter" idx="10"/>
          </p:nvPr>
        </p:nvSpPr>
        <p:spPr>
          <a:xfrm>
            <a:off x="766763" y="1210582"/>
            <a:ext cx="10658475" cy="4868671"/>
          </a:xfrm>
          <a:solidFill>
            <a:schemeClr val="bg1"/>
          </a:solidFill>
        </p:spPr>
        <p:txBody>
          <a:bodyPr anchor="ctr">
            <a:normAutofit/>
          </a:bodyPr>
          <a:lstStyle>
            <a:lvl1pPr algn="ctr">
              <a:defRPr sz="1500"/>
            </a:lvl1pPr>
          </a:lstStyle>
          <a:p>
            <a:endParaRPr lang="en-US"/>
          </a:p>
        </p:txBody>
      </p:sp>
    </p:spTree>
    <p:extLst>
      <p:ext uri="{BB962C8B-B14F-4D97-AF65-F5344CB8AC3E}">
        <p14:creationId xmlns:p14="http://schemas.microsoft.com/office/powerpoint/2010/main" val="33726430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10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Tree>
    <p:extLst>
      <p:ext uri="{BB962C8B-B14F-4D97-AF65-F5344CB8AC3E}">
        <p14:creationId xmlns:p14="http://schemas.microsoft.com/office/powerpoint/2010/main" val="47293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B476F2-60DC-FC44-B32D-09D9D9DE9797}"/>
              </a:ext>
            </a:extLst>
          </p:cNvPr>
          <p:cNvSpPr>
            <a:spLocks noGrp="1"/>
          </p:cNvSpPr>
          <p:nvPr>
            <p:ph type="title"/>
          </p:nvPr>
        </p:nvSpPr>
        <p:spPr>
          <a:xfrm>
            <a:off x="766763" y="425301"/>
            <a:ext cx="10658475" cy="1287611"/>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8AC6CD-5B41-1141-B005-395C7C8BDD98}"/>
              </a:ext>
            </a:extLst>
          </p:cNvPr>
          <p:cNvSpPr>
            <a:spLocks noGrp="1"/>
          </p:cNvSpPr>
          <p:nvPr>
            <p:ph type="body" idx="1"/>
          </p:nvPr>
        </p:nvSpPr>
        <p:spPr>
          <a:xfrm>
            <a:off x="784924" y="1984549"/>
            <a:ext cx="10640314" cy="3964075"/>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Slide Number Placeholder 21">
            <a:extLst>
              <a:ext uri="{FF2B5EF4-FFF2-40B4-BE49-F238E27FC236}">
                <a16:creationId xmlns:a16="http://schemas.microsoft.com/office/drawing/2014/main" id="{10D081C4-DF9F-9844-8305-6A44567209DB}"/>
              </a:ext>
            </a:extLst>
          </p:cNvPr>
          <p:cNvSpPr>
            <a:spLocks noGrp="1"/>
          </p:cNvSpPr>
          <p:nvPr>
            <p:ph type="sldNum" sz="quarter" idx="4"/>
          </p:nvPr>
        </p:nvSpPr>
        <p:spPr>
          <a:xfrm>
            <a:off x="10987872" y="6210649"/>
            <a:ext cx="437365" cy="365125"/>
          </a:xfrm>
          <a:prstGeom prst="rect">
            <a:avLst/>
          </a:prstGeom>
        </p:spPr>
        <p:txBody>
          <a:bodyPr vert="horz" lIns="0" tIns="0" rIns="0" bIns="0" rtlCol="0" anchor="ctr"/>
          <a:lstStyle>
            <a:lvl1pPr algn="r">
              <a:defRPr sz="800" b="1">
                <a:solidFill>
                  <a:schemeClr val="bg1"/>
                </a:solidFill>
              </a:defRPr>
            </a:lvl1pPr>
          </a:lstStyle>
          <a:p>
            <a:fld id="{7789FCCB-494F-E943-81C9-F821921FBF99}" type="slidenum">
              <a:rPr lang="en-US" smtClean="0"/>
              <a:pPr/>
              <a:t>‹#›</a:t>
            </a:fld>
            <a:endParaRPr lang="en-US"/>
          </a:p>
        </p:txBody>
      </p:sp>
      <p:sp>
        <p:nvSpPr>
          <p:cNvPr id="23" name="Footer Placeholder 22">
            <a:extLst>
              <a:ext uri="{FF2B5EF4-FFF2-40B4-BE49-F238E27FC236}">
                <a16:creationId xmlns:a16="http://schemas.microsoft.com/office/drawing/2014/main" id="{A77EE929-2B49-FF46-B1A7-83C4C420EE3A}"/>
              </a:ext>
            </a:extLst>
          </p:cNvPr>
          <p:cNvSpPr>
            <a:spLocks noGrp="1"/>
          </p:cNvSpPr>
          <p:nvPr>
            <p:ph type="ftr" sz="quarter" idx="3"/>
          </p:nvPr>
        </p:nvSpPr>
        <p:spPr>
          <a:xfrm>
            <a:off x="766763" y="6210649"/>
            <a:ext cx="2278062" cy="365125"/>
          </a:xfrm>
          <a:prstGeom prst="rect">
            <a:avLst/>
          </a:prstGeom>
        </p:spPr>
        <p:txBody>
          <a:bodyPr vert="horz" lIns="0" tIns="0" rIns="0" bIns="0" rtlCol="0" anchor="ctr"/>
          <a:lstStyle>
            <a:lvl1pPr algn="l">
              <a:defRPr sz="900" b="1">
                <a:solidFill>
                  <a:schemeClr val="bg1"/>
                </a:solidFill>
              </a:defRPr>
            </a:lvl1pPr>
          </a:lstStyle>
          <a:p>
            <a:endParaRPr lang="en-US"/>
          </a:p>
        </p:txBody>
      </p:sp>
    </p:spTree>
    <p:extLst>
      <p:ext uri="{BB962C8B-B14F-4D97-AF65-F5344CB8AC3E}">
        <p14:creationId xmlns:p14="http://schemas.microsoft.com/office/powerpoint/2010/main" val="180760577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0" r:id="rId4"/>
    <p:sldLayoutId id="2147483656" r:id="rId5"/>
    <p:sldLayoutId id="2147483658" r:id="rId6"/>
    <p:sldLayoutId id="2147483657" r:id="rId7"/>
    <p:sldLayoutId id="2147483661" r:id="rId8"/>
    <p:sldLayoutId id="2147483662" r:id="rId9"/>
    <p:sldLayoutId id="2147483663" r:id="rId10"/>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83" userDrawn="1">
          <p15:clr>
            <a:srgbClr val="F26B43"/>
          </p15:clr>
        </p15:guide>
        <p15:guide id="4" pos="7197" userDrawn="1">
          <p15:clr>
            <a:srgbClr val="F26B43"/>
          </p15:clr>
        </p15:guide>
        <p15:guide id="5" orient="horz" pos="266" userDrawn="1">
          <p15:clr>
            <a:srgbClr val="F26B43"/>
          </p15:clr>
        </p15:guide>
        <p15:guide id="6" orient="horz" pos="4051" userDrawn="1">
          <p15:clr>
            <a:srgbClr val="F26B43"/>
          </p15:clr>
        </p15:guide>
        <p15:guide id="7" orient="horz" pos="1079" userDrawn="1">
          <p15:clr>
            <a:srgbClr val="F26B43"/>
          </p15:clr>
        </p15:guide>
        <p15:guide id="8" orient="horz" pos="1437" userDrawn="1">
          <p15:clr>
            <a:srgbClr val="F26B43"/>
          </p15:clr>
        </p15:guide>
        <p15:guide id="9" orient="horz" pos="2880" userDrawn="1">
          <p15:clr>
            <a:srgbClr val="F26B43"/>
          </p15:clr>
        </p15:guide>
        <p15:guide id="10" orient="horz" pos="3241" userDrawn="1">
          <p15:clr>
            <a:srgbClr val="F26B43"/>
          </p15:clr>
        </p15:guide>
        <p15:guide id="11" pos="3070" userDrawn="1">
          <p15:clr>
            <a:srgbClr val="F26B43"/>
          </p15:clr>
        </p15:guide>
        <p15:guide id="12" pos="1918" userDrawn="1">
          <p15:clr>
            <a:srgbClr val="F26B43"/>
          </p15:clr>
        </p15:guide>
        <p15:guide id="13" pos="459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0" name="TextBox 19"/>
          <p:cNvSpPr txBox="1"/>
          <p:nvPr/>
        </p:nvSpPr>
        <p:spPr>
          <a:xfrm>
            <a:off x="859536" y="1463040"/>
            <a:ext cx="7863840" cy="1600200"/>
          </a:xfrm>
          <a:prstGeom prst="rect">
            <a:avLst/>
          </a:prstGeom>
          <a:noFill/>
        </p:spPr>
        <p:txBody>
          <a:bodyPr wrap="square" lIns="0" tIns="0" rIns="0" bIns="0" anchor="b"/>
          <a:lstStyle/>
          <a:p>
            <a:pPr algn="l">
              <a:lnSpc>
                <a:spcPct val="100000"/>
              </a:lnSpc>
            </a:pPr>
            <a:r>
              <a:rPr sz="3000" b="0" dirty="0">
                <a:solidFill>
                  <a:srgbClr val="333333"/>
                </a:solidFill>
                <a:latin typeface="Nexa Black"/>
              </a:rPr>
              <a:t>Strengthening work-based learning outcomes through accessible educational interventions and partnerships</a:t>
            </a:r>
          </a:p>
        </p:txBody>
      </p:sp>
      <p:sp>
        <p:nvSpPr>
          <p:cNvPr id="21" name="TextBox 20"/>
          <p:cNvSpPr txBox="1"/>
          <p:nvPr/>
        </p:nvSpPr>
        <p:spPr>
          <a:xfrm>
            <a:off x="859536" y="3383280"/>
            <a:ext cx="7863840" cy="1371600"/>
          </a:xfrm>
          <a:prstGeom prst="rect">
            <a:avLst/>
          </a:prstGeom>
          <a:noFill/>
        </p:spPr>
        <p:txBody>
          <a:bodyPr wrap="square" lIns="0" tIns="0" rIns="0" bIns="0" anchor="t"/>
          <a:lstStyle/>
          <a:p>
            <a:pPr algn="l">
              <a:spcAft>
                <a:spcPts val="800"/>
              </a:spcAft>
            </a:pPr>
            <a:r>
              <a:rPr sz="1100" b="0" dirty="0">
                <a:solidFill>
                  <a:srgbClr val="0092BC"/>
                </a:solidFill>
                <a:latin typeface="Nexa Heavy"/>
              </a:rPr>
              <a:t>PRESENTED BY</a:t>
            </a:r>
          </a:p>
          <a:p>
            <a:pPr algn="l">
              <a:spcAft>
                <a:spcPts val="0"/>
              </a:spcAft>
            </a:pPr>
            <a:r>
              <a:rPr sz="1500" b="0" dirty="0">
                <a:solidFill>
                  <a:srgbClr val="333333"/>
                </a:solidFill>
                <a:latin typeface="Nexa Black"/>
              </a:rPr>
              <a:t>Katja Fossett</a:t>
            </a:r>
          </a:p>
          <a:p>
            <a:pPr algn="l">
              <a:spcAft>
                <a:spcPts val="800"/>
              </a:spcAft>
            </a:pPr>
            <a:r>
              <a:rPr sz="1300" b="0" dirty="0">
                <a:solidFill>
                  <a:srgbClr val="5F5F5F"/>
                </a:solidFill>
                <a:latin typeface="Nexa Regular"/>
              </a:rPr>
              <a:t>Learning Support Administrator, BCITO</a:t>
            </a:r>
          </a:p>
          <a:p>
            <a:pPr algn="l">
              <a:spcAft>
                <a:spcPts val="0"/>
              </a:spcAft>
            </a:pPr>
            <a:r>
              <a:rPr sz="1500" b="0" dirty="0">
                <a:solidFill>
                  <a:srgbClr val="333333"/>
                </a:solidFill>
                <a:latin typeface="Nexa Black"/>
              </a:rPr>
              <a:t>Maureen Hamahona</a:t>
            </a:r>
          </a:p>
          <a:p>
            <a:pPr algn="l"/>
            <a:r>
              <a:rPr sz="1300" b="0" dirty="0">
                <a:solidFill>
                  <a:srgbClr val="5F5F5F"/>
                </a:solidFill>
                <a:latin typeface="Nexa Regular"/>
              </a:rPr>
              <a:t>Pou Whakahaere / Business Operations Manager, Education Unlimited</a:t>
            </a:r>
          </a:p>
        </p:txBody>
      </p:sp>
      <p:pic>
        <p:nvPicPr>
          <p:cNvPr id="3" name="Picture 2">
            <a:extLst>
              <a:ext uri="{FF2B5EF4-FFF2-40B4-BE49-F238E27FC236}">
                <a16:creationId xmlns:a16="http://schemas.microsoft.com/office/drawing/2014/main" id="{D49631D5-0079-A0E6-2BD9-AE48F7326AC1}"/>
              </a:ext>
            </a:extLst>
          </p:cNvPr>
          <p:cNvPicPr>
            <a:picLocks noChangeAspect="1"/>
          </p:cNvPicPr>
          <p:nvPr/>
        </p:nvPicPr>
        <p:blipFill>
          <a:blip r:embed="rId3"/>
          <a:stretch>
            <a:fillRect/>
          </a:stretch>
        </p:blipFill>
        <p:spPr>
          <a:xfrm>
            <a:off x="8775927" y="437028"/>
            <a:ext cx="2899191" cy="8659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4" name="TextBox 23"/>
          <p:cNvSpPr txBox="1"/>
          <p:nvPr/>
        </p:nvSpPr>
        <p:spPr>
          <a:xfrm>
            <a:off x="548640" y="411480"/>
            <a:ext cx="10515600" cy="594360"/>
          </a:xfrm>
          <a:prstGeom prst="rect">
            <a:avLst/>
          </a:prstGeom>
          <a:noFill/>
        </p:spPr>
        <p:txBody>
          <a:bodyPr wrap="square" lIns="0" tIns="0" rIns="0" bIns="0" anchor="b"/>
          <a:lstStyle/>
          <a:p>
            <a:pPr algn="l"/>
            <a:r>
              <a:rPr sz="3200" b="0" dirty="0">
                <a:solidFill>
                  <a:srgbClr val="333333"/>
                </a:solidFill>
                <a:latin typeface="Nexa Black"/>
              </a:rPr>
              <a:t>Karakia</a:t>
            </a:r>
          </a:p>
        </p:txBody>
      </p:sp>
      <p:sp>
        <p:nvSpPr>
          <p:cNvPr id="25" name="TextBox 24"/>
          <p:cNvSpPr txBox="1"/>
          <p:nvPr/>
        </p:nvSpPr>
        <p:spPr>
          <a:xfrm>
            <a:off x="548640" y="1069848"/>
            <a:ext cx="10515600" cy="365760"/>
          </a:xfrm>
          <a:prstGeom prst="rect">
            <a:avLst/>
          </a:prstGeom>
          <a:noFill/>
        </p:spPr>
        <p:txBody>
          <a:bodyPr wrap="square" lIns="0" tIns="0" rIns="0" bIns="0" anchor="t"/>
          <a:lstStyle/>
          <a:p>
            <a:pPr algn="l"/>
            <a:r>
              <a:rPr sz="1500" b="0">
                <a:solidFill>
                  <a:srgbClr val="0092BC"/>
                </a:solidFill>
                <a:latin typeface="Nexa Heavy"/>
              </a:rPr>
              <a:t>Welcome to the session</a:t>
            </a:r>
          </a:p>
        </p:txBody>
      </p:sp>
      <p:grpSp>
        <p:nvGrpSpPr>
          <p:cNvPr id="2" name="Group 1">
            <a:extLst>
              <a:ext uri="{FF2B5EF4-FFF2-40B4-BE49-F238E27FC236}">
                <a16:creationId xmlns:a16="http://schemas.microsoft.com/office/drawing/2014/main" id="{AA774E39-535D-300D-8B30-8E3C5321B350}"/>
              </a:ext>
            </a:extLst>
          </p:cNvPr>
          <p:cNvGrpSpPr/>
          <p:nvPr/>
        </p:nvGrpSpPr>
        <p:grpSpPr>
          <a:xfrm>
            <a:off x="2675612" y="1069848"/>
            <a:ext cx="6840775" cy="5166360"/>
            <a:chOff x="3355848" y="1691640"/>
            <a:chExt cx="5486400" cy="3749039"/>
          </a:xfrm>
        </p:grpSpPr>
        <p:sp>
          <p:nvSpPr>
            <p:cNvPr id="26" name="Rounded Rectangle 25"/>
            <p:cNvSpPr/>
            <p:nvPr/>
          </p:nvSpPr>
          <p:spPr>
            <a:xfrm>
              <a:off x="3355848" y="1691640"/>
              <a:ext cx="5486400" cy="3749039"/>
            </a:xfrm>
            <a:prstGeom prst="roundRect">
              <a:avLst>
                <a:gd name="adj" fmla="val 5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3630168" y="1920240"/>
              <a:ext cx="4937760" cy="3291840"/>
            </a:xfrm>
            <a:prstGeom prst="rect">
              <a:avLst/>
            </a:prstGeom>
            <a:noFill/>
          </p:spPr>
          <p:txBody>
            <a:bodyPr wrap="square" lIns="0" tIns="0" rIns="0" bIns="0" anchor="ctr"/>
            <a:lstStyle/>
            <a:p>
              <a:pPr algn="ctr">
                <a:spcAft>
                  <a:spcPts val="700"/>
                </a:spcAft>
              </a:pPr>
              <a:r>
                <a:rPr sz="2800" b="0" dirty="0">
                  <a:solidFill>
                    <a:srgbClr val="333333"/>
                  </a:solidFill>
                  <a:latin typeface="Nexa Regular"/>
                </a:rPr>
                <a:t>Tukua </a:t>
              </a:r>
              <a:r>
                <a:rPr sz="2800" b="0" dirty="0" err="1">
                  <a:solidFill>
                    <a:srgbClr val="333333"/>
                  </a:solidFill>
                  <a:latin typeface="Nexa Regular"/>
                </a:rPr>
                <a:t>te</a:t>
              </a:r>
              <a:r>
                <a:rPr sz="2800" b="0" dirty="0">
                  <a:solidFill>
                    <a:srgbClr val="333333"/>
                  </a:solidFill>
                  <a:latin typeface="Nexa Regular"/>
                </a:rPr>
                <a:t> wairua kia </a:t>
              </a:r>
              <a:r>
                <a:rPr sz="2800" b="0" dirty="0" err="1">
                  <a:solidFill>
                    <a:srgbClr val="333333"/>
                  </a:solidFill>
                  <a:latin typeface="Nexa Regular"/>
                </a:rPr>
                <a:t>rere</a:t>
              </a:r>
              <a:r>
                <a:rPr sz="2800" b="0" dirty="0">
                  <a:solidFill>
                    <a:srgbClr val="333333"/>
                  </a:solidFill>
                  <a:latin typeface="Nexa Regular"/>
                </a:rPr>
                <a:t> ki </a:t>
              </a:r>
              <a:r>
                <a:rPr sz="2800" b="0" dirty="0" err="1">
                  <a:solidFill>
                    <a:srgbClr val="333333"/>
                  </a:solidFill>
                  <a:latin typeface="Nexa Regular"/>
                </a:rPr>
                <a:t>ngā</a:t>
              </a:r>
              <a:r>
                <a:rPr sz="2800" b="0" dirty="0">
                  <a:solidFill>
                    <a:srgbClr val="333333"/>
                  </a:solidFill>
                  <a:latin typeface="Nexa Regular"/>
                </a:rPr>
                <a:t> </a:t>
              </a:r>
              <a:r>
                <a:rPr sz="2800" b="0" dirty="0" err="1">
                  <a:solidFill>
                    <a:srgbClr val="333333"/>
                  </a:solidFill>
                  <a:latin typeface="Nexa Regular"/>
                </a:rPr>
                <a:t>taumata</a:t>
              </a:r>
              <a:endParaRPr sz="2800" b="0" dirty="0">
                <a:solidFill>
                  <a:srgbClr val="333333"/>
                </a:solidFill>
                <a:latin typeface="Nexa Regular"/>
              </a:endParaRPr>
            </a:p>
            <a:p>
              <a:pPr algn="ctr">
                <a:spcAft>
                  <a:spcPts val="700"/>
                </a:spcAft>
              </a:pPr>
              <a:r>
                <a:rPr sz="2800" b="0" dirty="0">
                  <a:solidFill>
                    <a:srgbClr val="333333"/>
                  </a:solidFill>
                  <a:latin typeface="Nexa Regular"/>
                </a:rPr>
                <a:t>Hai </a:t>
              </a:r>
              <a:r>
                <a:rPr sz="2800" b="0" dirty="0" err="1">
                  <a:solidFill>
                    <a:srgbClr val="333333"/>
                  </a:solidFill>
                  <a:latin typeface="Nexa Regular"/>
                </a:rPr>
                <a:t>ārahi</a:t>
              </a:r>
              <a:r>
                <a:rPr sz="2800" b="0" dirty="0">
                  <a:solidFill>
                    <a:srgbClr val="333333"/>
                  </a:solidFill>
                  <a:latin typeface="Nexa Regular"/>
                </a:rPr>
                <a:t> </a:t>
              </a:r>
              <a:r>
                <a:rPr sz="2800" b="0" dirty="0" err="1">
                  <a:solidFill>
                    <a:srgbClr val="333333"/>
                  </a:solidFill>
                  <a:latin typeface="Nexa Regular"/>
                </a:rPr>
                <a:t>i</a:t>
              </a:r>
              <a:r>
                <a:rPr sz="2800" b="0" dirty="0">
                  <a:solidFill>
                    <a:srgbClr val="333333"/>
                  </a:solidFill>
                  <a:latin typeface="Nexa Regular"/>
                </a:rPr>
                <a:t> ā </a:t>
              </a:r>
              <a:r>
                <a:rPr sz="2800" b="0" dirty="0" err="1">
                  <a:solidFill>
                    <a:srgbClr val="333333"/>
                  </a:solidFill>
                  <a:latin typeface="Nexa Regular"/>
                </a:rPr>
                <a:t>tātou</a:t>
              </a:r>
              <a:r>
                <a:rPr sz="2800" b="0" dirty="0">
                  <a:solidFill>
                    <a:srgbClr val="333333"/>
                  </a:solidFill>
                  <a:latin typeface="Nexa Regular"/>
                </a:rPr>
                <a:t> mahi</a:t>
              </a:r>
            </a:p>
            <a:p>
              <a:pPr algn="ctr">
                <a:spcAft>
                  <a:spcPts val="700"/>
                </a:spcAft>
              </a:pPr>
              <a:r>
                <a:rPr sz="2800" b="0" dirty="0">
                  <a:solidFill>
                    <a:srgbClr val="333333"/>
                  </a:solidFill>
                  <a:latin typeface="Nexa Regular"/>
                </a:rPr>
                <a:t>Me </a:t>
              </a:r>
              <a:r>
                <a:rPr sz="2800" b="0" dirty="0" err="1">
                  <a:solidFill>
                    <a:srgbClr val="333333"/>
                  </a:solidFill>
                  <a:latin typeface="Nexa Regular"/>
                </a:rPr>
                <a:t>tā</a:t>
              </a:r>
              <a:r>
                <a:rPr sz="2800" b="0" dirty="0">
                  <a:solidFill>
                    <a:srgbClr val="333333"/>
                  </a:solidFill>
                  <a:latin typeface="Nexa Regular"/>
                </a:rPr>
                <a:t> </a:t>
              </a:r>
              <a:r>
                <a:rPr sz="2800" b="0" dirty="0" err="1">
                  <a:solidFill>
                    <a:srgbClr val="333333"/>
                  </a:solidFill>
                  <a:latin typeface="Nexa Regular"/>
                </a:rPr>
                <a:t>tātou</a:t>
              </a:r>
              <a:r>
                <a:rPr sz="2800" b="0" dirty="0">
                  <a:solidFill>
                    <a:srgbClr val="333333"/>
                  </a:solidFill>
                  <a:latin typeface="Nexa Regular"/>
                </a:rPr>
                <a:t> </a:t>
              </a:r>
              <a:r>
                <a:rPr sz="2800" b="0" dirty="0" err="1">
                  <a:solidFill>
                    <a:srgbClr val="333333"/>
                  </a:solidFill>
                  <a:latin typeface="Nexa Regular"/>
                </a:rPr>
                <a:t>whai</a:t>
              </a:r>
              <a:r>
                <a:rPr sz="2800" b="0" dirty="0">
                  <a:solidFill>
                    <a:srgbClr val="333333"/>
                  </a:solidFill>
                  <a:latin typeface="Nexa Regular"/>
                </a:rPr>
                <a:t> </a:t>
              </a:r>
              <a:r>
                <a:rPr sz="2800" b="0" dirty="0" err="1">
                  <a:solidFill>
                    <a:srgbClr val="333333"/>
                  </a:solidFill>
                  <a:latin typeface="Nexa Regular"/>
                </a:rPr>
                <a:t>i</a:t>
              </a:r>
              <a:r>
                <a:rPr sz="2800" b="0" dirty="0">
                  <a:solidFill>
                    <a:srgbClr val="333333"/>
                  </a:solidFill>
                  <a:latin typeface="Nexa Regular"/>
                </a:rPr>
                <a:t> </a:t>
              </a:r>
              <a:r>
                <a:rPr sz="2800" b="0" dirty="0" err="1">
                  <a:solidFill>
                    <a:srgbClr val="333333"/>
                  </a:solidFill>
                  <a:latin typeface="Nexa Regular"/>
                </a:rPr>
                <a:t>ngā</a:t>
              </a:r>
              <a:r>
                <a:rPr sz="2800" b="0" dirty="0">
                  <a:solidFill>
                    <a:srgbClr val="333333"/>
                  </a:solidFill>
                  <a:latin typeface="Nexa Regular"/>
                </a:rPr>
                <a:t> tikanga a </a:t>
              </a:r>
              <a:r>
                <a:rPr sz="2800" b="0" dirty="0" err="1">
                  <a:solidFill>
                    <a:srgbClr val="333333"/>
                  </a:solidFill>
                  <a:latin typeface="Nexa Regular"/>
                </a:rPr>
                <a:t>rātou</a:t>
              </a:r>
              <a:r>
                <a:rPr sz="2800" b="0" dirty="0">
                  <a:solidFill>
                    <a:srgbClr val="333333"/>
                  </a:solidFill>
                  <a:latin typeface="Nexa Regular"/>
                </a:rPr>
                <a:t> </a:t>
              </a:r>
              <a:r>
                <a:rPr sz="2800" b="0" dirty="0" err="1">
                  <a:solidFill>
                    <a:srgbClr val="333333"/>
                  </a:solidFill>
                  <a:latin typeface="Nexa Regular"/>
                </a:rPr>
                <a:t>mā</a:t>
              </a:r>
              <a:endParaRPr sz="2800" b="0" dirty="0">
                <a:solidFill>
                  <a:srgbClr val="333333"/>
                </a:solidFill>
                <a:latin typeface="Nexa Regular"/>
              </a:endParaRPr>
            </a:p>
            <a:p>
              <a:pPr algn="ctr">
                <a:spcAft>
                  <a:spcPts val="700"/>
                </a:spcAft>
              </a:pPr>
              <a:r>
                <a:rPr sz="2800" b="0" dirty="0">
                  <a:solidFill>
                    <a:srgbClr val="333333"/>
                  </a:solidFill>
                  <a:latin typeface="Nexa Regular"/>
                </a:rPr>
                <a:t>Kia </a:t>
              </a:r>
              <a:r>
                <a:rPr sz="2800" b="0" dirty="0" err="1">
                  <a:solidFill>
                    <a:srgbClr val="333333"/>
                  </a:solidFill>
                  <a:latin typeface="Nexa Regular"/>
                </a:rPr>
                <a:t>mau</a:t>
              </a:r>
              <a:r>
                <a:rPr sz="2800" b="0" dirty="0">
                  <a:solidFill>
                    <a:srgbClr val="333333"/>
                  </a:solidFill>
                  <a:latin typeface="Nexa Regular"/>
                </a:rPr>
                <a:t> kia </a:t>
              </a:r>
              <a:r>
                <a:rPr sz="2800" b="0" dirty="0" err="1">
                  <a:solidFill>
                    <a:srgbClr val="333333"/>
                  </a:solidFill>
                  <a:latin typeface="Nexa Regular"/>
                </a:rPr>
                <a:t>ita</a:t>
              </a:r>
              <a:endParaRPr sz="2800" b="0" dirty="0">
                <a:solidFill>
                  <a:srgbClr val="333333"/>
                </a:solidFill>
                <a:latin typeface="Nexa Regular"/>
              </a:endParaRPr>
            </a:p>
            <a:p>
              <a:pPr algn="ctr">
                <a:spcAft>
                  <a:spcPts val="700"/>
                </a:spcAft>
              </a:pPr>
              <a:r>
                <a:rPr sz="2800" b="0" dirty="0">
                  <a:solidFill>
                    <a:srgbClr val="333333"/>
                  </a:solidFill>
                  <a:latin typeface="Nexa Regular"/>
                </a:rPr>
                <a:t>Kia kore ai e </a:t>
              </a:r>
              <a:r>
                <a:rPr sz="2800" b="0" dirty="0" err="1">
                  <a:solidFill>
                    <a:srgbClr val="333333"/>
                  </a:solidFill>
                  <a:latin typeface="Nexa Regular"/>
                </a:rPr>
                <a:t>ngaro</a:t>
              </a:r>
              <a:endParaRPr sz="2800" b="0" dirty="0">
                <a:solidFill>
                  <a:srgbClr val="333333"/>
                </a:solidFill>
                <a:latin typeface="Nexa Regular"/>
              </a:endParaRPr>
            </a:p>
            <a:p>
              <a:pPr algn="ctr">
                <a:spcAft>
                  <a:spcPts val="700"/>
                </a:spcAft>
              </a:pPr>
              <a:r>
                <a:rPr sz="2800" b="0" dirty="0">
                  <a:solidFill>
                    <a:srgbClr val="333333"/>
                  </a:solidFill>
                  <a:latin typeface="Nexa Regular"/>
                </a:rPr>
                <a:t>Kia </a:t>
              </a:r>
              <a:r>
                <a:rPr sz="2800" b="0" dirty="0" err="1">
                  <a:solidFill>
                    <a:srgbClr val="333333"/>
                  </a:solidFill>
                  <a:latin typeface="Nexa Regular"/>
                </a:rPr>
                <a:t>pupuri</a:t>
              </a:r>
              <a:endParaRPr sz="2800" b="0" dirty="0">
                <a:solidFill>
                  <a:srgbClr val="333333"/>
                </a:solidFill>
                <a:latin typeface="Nexa Regular"/>
              </a:endParaRPr>
            </a:p>
            <a:p>
              <a:pPr algn="ctr">
                <a:spcAft>
                  <a:spcPts val="700"/>
                </a:spcAft>
              </a:pPr>
              <a:r>
                <a:rPr sz="2800" b="0" dirty="0">
                  <a:solidFill>
                    <a:srgbClr val="333333"/>
                  </a:solidFill>
                  <a:latin typeface="Nexa Regular"/>
                </a:rPr>
                <a:t>Kia </a:t>
              </a:r>
              <a:r>
                <a:rPr sz="2800" b="0" dirty="0" err="1">
                  <a:solidFill>
                    <a:srgbClr val="333333"/>
                  </a:solidFill>
                  <a:latin typeface="Nexa Regular"/>
                </a:rPr>
                <a:t>whakamaua</a:t>
              </a:r>
              <a:endParaRPr sz="2800" b="0" dirty="0">
                <a:solidFill>
                  <a:srgbClr val="333333"/>
                </a:solidFill>
                <a:latin typeface="Nexa Regular"/>
              </a:endParaRPr>
            </a:p>
            <a:p>
              <a:pPr algn="ctr">
                <a:spcAft>
                  <a:spcPts val="700"/>
                </a:spcAft>
              </a:pPr>
              <a:r>
                <a:rPr sz="2800" b="0" dirty="0">
                  <a:solidFill>
                    <a:srgbClr val="0092BC"/>
                  </a:solidFill>
                  <a:latin typeface="Nexa Black"/>
                </a:rPr>
                <a:t>Kia tina! Tina! Hui e! TĀIKI E!</a:t>
              </a:r>
            </a:p>
          </p:txBody>
        </p:sp>
      </p:grpSp>
      <p:pic>
        <p:nvPicPr>
          <p:cNvPr id="7" name="Picture 6">
            <a:extLst>
              <a:ext uri="{FF2B5EF4-FFF2-40B4-BE49-F238E27FC236}">
                <a16:creationId xmlns:a16="http://schemas.microsoft.com/office/drawing/2014/main" id="{32B62131-76A7-8D3D-639C-63734747CD5A}"/>
              </a:ext>
            </a:extLst>
          </p:cNvPr>
          <p:cNvPicPr>
            <a:picLocks noChangeAspect="1"/>
          </p:cNvPicPr>
          <p:nvPr/>
        </p:nvPicPr>
        <p:blipFill>
          <a:blip r:embed="rId3"/>
          <a:stretch>
            <a:fillRect/>
          </a:stretch>
        </p:blipFill>
        <p:spPr>
          <a:xfrm>
            <a:off x="10293681" y="6343331"/>
            <a:ext cx="1426773" cy="42617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49" name="TextBox 48"/>
          <p:cNvSpPr txBox="1"/>
          <p:nvPr/>
        </p:nvSpPr>
        <p:spPr>
          <a:xfrm>
            <a:off x="459229" y="277159"/>
            <a:ext cx="10515600" cy="594360"/>
          </a:xfrm>
          <a:prstGeom prst="rect">
            <a:avLst/>
          </a:prstGeom>
          <a:noFill/>
        </p:spPr>
        <p:txBody>
          <a:bodyPr wrap="square" lIns="0" tIns="0" rIns="0" bIns="0" anchor="b"/>
          <a:lstStyle/>
          <a:p>
            <a:pPr algn="l"/>
            <a:r>
              <a:rPr lang="en-NZ" sz="3200">
                <a:solidFill>
                  <a:srgbClr val="333333"/>
                </a:solidFill>
                <a:latin typeface="Nexa Black"/>
              </a:rPr>
              <a:t>Session overview </a:t>
            </a:r>
            <a:endParaRPr sz="3200" b="0">
              <a:solidFill>
                <a:srgbClr val="333333"/>
              </a:solidFill>
              <a:highlight>
                <a:srgbClr val="FFFF00"/>
              </a:highlight>
              <a:latin typeface="Nexa Black"/>
            </a:endParaRPr>
          </a:p>
        </p:txBody>
      </p:sp>
      <p:grpSp>
        <p:nvGrpSpPr>
          <p:cNvPr id="4" name="Group 3">
            <a:extLst>
              <a:ext uri="{FF2B5EF4-FFF2-40B4-BE49-F238E27FC236}">
                <a16:creationId xmlns:a16="http://schemas.microsoft.com/office/drawing/2014/main" id="{E660A121-99EB-995B-D7C7-71231F3E12F0}"/>
              </a:ext>
            </a:extLst>
          </p:cNvPr>
          <p:cNvGrpSpPr/>
          <p:nvPr/>
        </p:nvGrpSpPr>
        <p:grpSpPr>
          <a:xfrm>
            <a:off x="1570090" y="1831225"/>
            <a:ext cx="9051820" cy="3582786"/>
            <a:chOff x="3465404" y="1691640"/>
            <a:chExt cx="5486400" cy="3749039"/>
          </a:xfrm>
          <a:solidFill>
            <a:schemeClr val="accent3">
              <a:lumMod val="20000"/>
              <a:lumOff val="80000"/>
            </a:schemeClr>
          </a:solidFill>
          <a:effectLst/>
        </p:grpSpPr>
        <p:sp>
          <p:nvSpPr>
            <p:cNvPr id="5" name="Rounded Rectangle 25">
              <a:extLst>
                <a:ext uri="{FF2B5EF4-FFF2-40B4-BE49-F238E27FC236}">
                  <a16:creationId xmlns:a16="http://schemas.microsoft.com/office/drawing/2014/main" id="{AA2957DF-42F1-CD96-A27B-890870B91FF8}"/>
                </a:ext>
              </a:extLst>
            </p:cNvPr>
            <p:cNvSpPr/>
            <p:nvPr/>
          </p:nvSpPr>
          <p:spPr>
            <a:xfrm>
              <a:off x="3465404" y="1691640"/>
              <a:ext cx="5486400" cy="3749039"/>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6" name="TextBox 5">
              <a:extLst>
                <a:ext uri="{FF2B5EF4-FFF2-40B4-BE49-F238E27FC236}">
                  <a16:creationId xmlns:a16="http://schemas.microsoft.com/office/drawing/2014/main" id="{747836C3-2BEE-893D-3F28-99440A6D15B6}"/>
                </a:ext>
              </a:extLst>
            </p:cNvPr>
            <p:cNvSpPr txBox="1"/>
            <p:nvPr/>
          </p:nvSpPr>
          <p:spPr>
            <a:xfrm>
              <a:off x="3583320" y="1839593"/>
              <a:ext cx="5258928" cy="3493685"/>
            </a:xfrm>
            <a:prstGeom prst="rect">
              <a:avLst/>
            </a:prstGeom>
            <a:solidFill>
              <a:schemeClr val="accent5">
                <a:lumMod val="20000"/>
                <a:lumOff val="80000"/>
              </a:schemeClr>
            </a:solidFill>
            <a:ln>
              <a:solidFill>
                <a:schemeClr val="accent5">
                  <a:lumMod val="20000"/>
                  <a:lumOff val="80000"/>
                </a:schemeClr>
              </a:solidFill>
            </a:ln>
          </p:spPr>
          <p:txBody>
            <a:bodyPr wrap="square" lIns="0" tIns="0" rIns="0" bIns="0" anchor="ctr"/>
            <a:lstStyle/>
            <a:p>
              <a:pPr marL="285750" indent="-285750">
                <a:lnSpc>
                  <a:spcPct val="150000"/>
                </a:lnSpc>
                <a:buFont typeface="Arial" panose="020B0604020202020204" pitchFamily="34" charset="0"/>
                <a:buChar char="•"/>
              </a:pPr>
              <a:r>
                <a:rPr lang="en-NZ" sz="2000" dirty="0">
                  <a:latin typeface="Nexa Black"/>
                </a:rPr>
                <a:t>What barriers do apprentices face in engaging with work-based learning in 2026?</a:t>
              </a:r>
            </a:p>
            <a:p>
              <a:pPr marL="285750" indent="-285750">
                <a:lnSpc>
                  <a:spcPct val="150000"/>
                </a:lnSpc>
                <a:buFont typeface="Arial" panose="020B0604020202020204" pitchFamily="34" charset="0"/>
                <a:buChar char="•"/>
              </a:pPr>
              <a:r>
                <a:rPr lang="en-NZ" sz="2000" dirty="0">
                  <a:latin typeface="Nexa Black"/>
                </a:rPr>
                <a:t>What skills do learners need to succeed in vocational education?</a:t>
              </a:r>
              <a:endParaRPr lang="en-NZ" sz="2000" dirty="0">
                <a:solidFill>
                  <a:srgbClr val="333333"/>
                </a:solidFill>
                <a:latin typeface="Nexa Black"/>
              </a:endParaRPr>
            </a:p>
            <a:p>
              <a:pPr marL="285750" indent="-285750">
                <a:lnSpc>
                  <a:spcPct val="150000"/>
                </a:lnSpc>
                <a:buFont typeface="Arial" panose="020B0604020202020204" pitchFamily="34" charset="0"/>
                <a:buChar char="•"/>
              </a:pPr>
              <a:r>
                <a:rPr lang="en-NZ" sz="2000" dirty="0">
                  <a:solidFill>
                    <a:srgbClr val="333333"/>
                  </a:solidFill>
                  <a:latin typeface="Nexa Black"/>
                </a:rPr>
                <a:t>How have BCITO and Education Unlimited undertaken review and improvement?</a:t>
              </a:r>
            </a:p>
            <a:p>
              <a:pPr marL="285750" indent="-285750">
                <a:lnSpc>
                  <a:spcPct val="150000"/>
                </a:lnSpc>
                <a:buFont typeface="Arial" panose="020B0604020202020204" pitchFamily="34" charset="0"/>
                <a:buChar char="•"/>
              </a:pPr>
              <a:r>
                <a:rPr lang="en-NZ" sz="2000" dirty="0">
                  <a:solidFill>
                    <a:srgbClr val="333333"/>
                  </a:solidFill>
                  <a:latin typeface="Nexa Black"/>
                </a:rPr>
                <a:t>Case study </a:t>
              </a:r>
            </a:p>
            <a:p>
              <a:pPr marL="285750" indent="-285750">
                <a:lnSpc>
                  <a:spcPct val="150000"/>
                </a:lnSpc>
                <a:buFont typeface="Arial" panose="020B0604020202020204" pitchFamily="34" charset="0"/>
                <a:buChar char="•"/>
              </a:pPr>
              <a:r>
                <a:rPr lang="en-NZ" sz="2000" dirty="0">
                  <a:solidFill>
                    <a:srgbClr val="333333"/>
                  </a:solidFill>
                  <a:latin typeface="Nexa Black"/>
                </a:rPr>
                <a:t>How can we begin to measure the impact on learners and key stakeholders?</a:t>
              </a:r>
            </a:p>
            <a:p>
              <a:pPr marL="285750" indent="-285750">
                <a:lnSpc>
                  <a:spcPct val="150000"/>
                </a:lnSpc>
                <a:buFont typeface="Arial" panose="020B0604020202020204" pitchFamily="34" charset="0"/>
                <a:buChar char="•"/>
              </a:pPr>
              <a:r>
                <a:rPr lang="en-NZ" sz="2000" dirty="0">
                  <a:solidFill>
                    <a:srgbClr val="333333"/>
                  </a:solidFill>
                  <a:latin typeface="Nexa Black"/>
                </a:rPr>
                <a:t>Session Close </a:t>
              </a:r>
            </a:p>
            <a:p>
              <a:pPr marL="285750" indent="-285750">
                <a:buFont typeface="Arial" panose="020B0604020202020204" pitchFamily="34" charset="0"/>
                <a:buChar char="•"/>
              </a:pPr>
              <a:endParaRPr lang="en-NZ" dirty="0">
                <a:solidFill>
                  <a:srgbClr val="333333"/>
                </a:solidFill>
                <a:latin typeface="Nexa Black"/>
              </a:endParaRPr>
            </a:p>
          </p:txBody>
        </p:sp>
      </p:grpSp>
      <p:sp>
        <p:nvSpPr>
          <p:cNvPr id="8" name="TextBox 7">
            <a:extLst>
              <a:ext uri="{FF2B5EF4-FFF2-40B4-BE49-F238E27FC236}">
                <a16:creationId xmlns:a16="http://schemas.microsoft.com/office/drawing/2014/main" id="{75D459BF-D99A-D3D1-9801-C8D464826DD5}"/>
              </a:ext>
            </a:extLst>
          </p:cNvPr>
          <p:cNvSpPr txBox="1"/>
          <p:nvPr/>
        </p:nvSpPr>
        <p:spPr>
          <a:xfrm>
            <a:off x="459229" y="917123"/>
            <a:ext cx="10515600" cy="365760"/>
          </a:xfrm>
          <a:prstGeom prst="rect">
            <a:avLst/>
          </a:prstGeom>
          <a:noFill/>
        </p:spPr>
        <p:txBody>
          <a:bodyPr wrap="square" lIns="0" tIns="0" rIns="0" bIns="0" anchor="t"/>
          <a:lstStyle/>
          <a:p>
            <a:pPr algn="l"/>
            <a:r>
              <a:rPr sz="1500" b="0" dirty="0">
                <a:solidFill>
                  <a:srgbClr val="0092BC"/>
                </a:solidFill>
                <a:latin typeface="Nexa Heavy"/>
              </a:rPr>
              <a:t>We</a:t>
            </a:r>
            <a:r>
              <a:rPr lang="en-NZ" sz="1500" b="0" dirty="0">
                <a:solidFill>
                  <a:srgbClr val="0092BC"/>
                </a:solidFill>
                <a:latin typeface="Nexa Heavy"/>
              </a:rPr>
              <a:t> will </a:t>
            </a:r>
            <a:r>
              <a:rPr lang="en-NZ" sz="1400" b="0" dirty="0">
                <a:solidFill>
                  <a:srgbClr val="0092BC"/>
                </a:solidFill>
                <a:latin typeface="Nexa Heavy"/>
              </a:rPr>
              <a:t>aim</a:t>
            </a:r>
            <a:r>
              <a:rPr lang="en-NZ" sz="1500" b="0" dirty="0">
                <a:solidFill>
                  <a:srgbClr val="0092BC"/>
                </a:solidFill>
                <a:latin typeface="Nexa Heavy"/>
              </a:rPr>
              <a:t> to answer these questions throughout our presentation </a:t>
            </a:r>
            <a:endParaRPr sz="1500" b="0" dirty="0">
              <a:solidFill>
                <a:srgbClr val="0092BC"/>
              </a:solidFill>
              <a:latin typeface="Nexa Heavy"/>
            </a:endParaRPr>
          </a:p>
        </p:txBody>
      </p:sp>
      <p:pic>
        <p:nvPicPr>
          <p:cNvPr id="3" name="Picture 2">
            <a:extLst>
              <a:ext uri="{FF2B5EF4-FFF2-40B4-BE49-F238E27FC236}">
                <a16:creationId xmlns:a16="http://schemas.microsoft.com/office/drawing/2014/main" id="{67EFAB42-2C9C-117D-6B34-1B42F086DA96}"/>
              </a:ext>
            </a:extLst>
          </p:cNvPr>
          <p:cNvPicPr>
            <a:picLocks noChangeAspect="1"/>
          </p:cNvPicPr>
          <p:nvPr/>
        </p:nvPicPr>
        <p:blipFill>
          <a:blip r:embed="rId3"/>
          <a:stretch>
            <a:fillRect/>
          </a:stretch>
        </p:blipFill>
        <p:spPr>
          <a:xfrm>
            <a:off x="10293681" y="6343331"/>
            <a:ext cx="1426773" cy="4261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FAD97-13E1-0CE0-3DC5-1C7C3DE76DDF}"/>
            </a:ext>
          </a:extLst>
        </p:cNvPr>
        <p:cNvGrpSpPr/>
        <p:nvPr/>
      </p:nvGrpSpPr>
      <p:grpSpPr>
        <a:xfrm>
          <a:off x="0" y="0"/>
          <a:ext cx="0" cy="0"/>
          <a:chOff x="0" y="0"/>
          <a:chExt cx="0" cy="0"/>
        </a:xfrm>
      </p:grpSpPr>
      <p:sp>
        <p:nvSpPr>
          <p:cNvPr id="49" name="TextBox 48">
            <a:extLst>
              <a:ext uri="{FF2B5EF4-FFF2-40B4-BE49-F238E27FC236}">
                <a16:creationId xmlns:a16="http://schemas.microsoft.com/office/drawing/2014/main" id="{31185578-88AE-5EF9-7A70-6EA1E5FB5C7A}"/>
              </a:ext>
            </a:extLst>
          </p:cNvPr>
          <p:cNvSpPr txBox="1"/>
          <p:nvPr/>
        </p:nvSpPr>
        <p:spPr>
          <a:xfrm>
            <a:off x="263910" y="86528"/>
            <a:ext cx="10134732" cy="523472"/>
          </a:xfrm>
          <a:prstGeom prst="rect">
            <a:avLst/>
          </a:prstGeom>
          <a:noFill/>
        </p:spPr>
        <p:txBody>
          <a:bodyPr wrap="square" lIns="0" tIns="0" rIns="0" bIns="0" anchor="b"/>
          <a:lstStyle/>
          <a:p>
            <a:pPr>
              <a:lnSpc>
                <a:spcPct val="150000"/>
              </a:lnSpc>
            </a:pPr>
            <a:r>
              <a:rPr lang="en-NZ" sz="3200">
                <a:solidFill>
                  <a:srgbClr val="333333"/>
                </a:solidFill>
                <a:latin typeface="Nexa Black"/>
              </a:rPr>
              <a:t>Learner attributes in 2026 </a:t>
            </a:r>
          </a:p>
        </p:txBody>
      </p:sp>
      <p:grpSp>
        <p:nvGrpSpPr>
          <p:cNvPr id="4" name="Group 3">
            <a:extLst>
              <a:ext uri="{FF2B5EF4-FFF2-40B4-BE49-F238E27FC236}">
                <a16:creationId xmlns:a16="http://schemas.microsoft.com/office/drawing/2014/main" id="{D4AD2361-F3DB-46F4-0E25-84DCA2B57337}"/>
              </a:ext>
            </a:extLst>
          </p:cNvPr>
          <p:cNvGrpSpPr/>
          <p:nvPr/>
        </p:nvGrpSpPr>
        <p:grpSpPr>
          <a:xfrm>
            <a:off x="1052310" y="1525736"/>
            <a:ext cx="1839869" cy="2310938"/>
            <a:chOff x="1052310" y="1525736"/>
            <a:chExt cx="1839869" cy="2310938"/>
          </a:xfrm>
        </p:grpSpPr>
        <p:sp>
          <p:nvSpPr>
            <p:cNvPr id="52" name="Rounded Rectangle 51">
              <a:extLst>
                <a:ext uri="{FF2B5EF4-FFF2-40B4-BE49-F238E27FC236}">
                  <a16:creationId xmlns:a16="http://schemas.microsoft.com/office/drawing/2014/main" id="{8B1FB9B7-EDDC-7A74-2DF8-19CCA444D613}"/>
                </a:ext>
              </a:extLst>
            </p:cNvPr>
            <p:cNvSpPr/>
            <p:nvPr/>
          </p:nvSpPr>
          <p:spPr>
            <a:xfrm>
              <a:off x="1052310" y="1525736"/>
              <a:ext cx="1839869" cy="2310938"/>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TextBox 52">
              <a:extLst>
                <a:ext uri="{FF2B5EF4-FFF2-40B4-BE49-F238E27FC236}">
                  <a16:creationId xmlns:a16="http://schemas.microsoft.com/office/drawing/2014/main" id="{0D197B86-D441-B958-E8B9-F3CA5ADF3AF2}"/>
                </a:ext>
              </a:extLst>
            </p:cNvPr>
            <p:cNvSpPr txBox="1"/>
            <p:nvPr/>
          </p:nvSpPr>
          <p:spPr>
            <a:xfrm>
              <a:off x="1214413" y="1588244"/>
              <a:ext cx="1515663" cy="1966756"/>
            </a:xfrm>
            <a:prstGeom prst="rect">
              <a:avLst/>
            </a:prstGeom>
            <a:noFill/>
            <a:ln>
              <a:noFill/>
            </a:ln>
          </p:spPr>
          <p:txBody>
            <a:bodyPr wrap="square" lIns="0" tIns="0" rIns="0" bIns="0" anchor="t"/>
            <a:lstStyle/>
            <a:p>
              <a:pPr>
                <a:spcAft>
                  <a:spcPts val="400"/>
                </a:spcAft>
              </a:pPr>
              <a:r>
                <a:rPr lang="en-NZ" sz="3800" b="1" dirty="0">
                  <a:solidFill>
                    <a:schemeClr val="accent1"/>
                  </a:solidFill>
                  <a:latin typeface="Nexa Black"/>
                </a:rPr>
                <a:t>15</a:t>
              </a:r>
              <a:r>
                <a:rPr sz="3800" b="1" dirty="0">
                  <a:solidFill>
                    <a:schemeClr val="accent1"/>
                  </a:solidFill>
                  <a:latin typeface="Nexa Black"/>
                </a:rPr>
                <a:t>%</a:t>
              </a:r>
            </a:p>
            <a:p>
              <a:r>
                <a:rPr lang="en-NZ" dirty="0">
                  <a:solidFill>
                    <a:srgbClr val="333333"/>
                  </a:solidFill>
                  <a:latin typeface="Nexa Regular"/>
                </a:rPr>
                <a:t>O</a:t>
              </a:r>
              <a:r>
                <a:rPr dirty="0">
                  <a:solidFill>
                    <a:srgbClr val="333333"/>
                  </a:solidFill>
                  <a:latin typeface="Nexa Regular"/>
                </a:rPr>
                <a:t>f learners have disclosed an impairment or learning </a:t>
              </a:r>
              <a:r>
                <a:rPr lang="en-NZ" dirty="0">
                  <a:solidFill>
                    <a:srgbClr val="333333"/>
                  </a:solidFill>
                  <a:latin typeface="Nexa Regular"/>
                </a:rPr>
                <a:t>barrier  </a:t>
              </a:r>
              <a:endParaRPr dirty="0">
                <a:solidFill>
                  <a:srgbClr val="333333"/>
                </a:solidFill>
                <a:latin typeface="Nexa Regular"/>
              </a:endParaRPr>
            </a:p>
          </p:txBody>
        </p:sp>
      </p:grpSp>
      <p:grpSp>
        <p:nvGrpSpPr>
          <p:cNvPr id="8" name="Group 7">
            <a:extLst>
              <a:ext uri="{FF2B5EF4-FFF2-40B4-BE49-F238E27FC236}">
                <a16:creationId xmlns:a16="http://schemas.microsoft.com/office/drawing/2014/main" id="{E2A5C1D7-A1D1-AD83-7823-322DFF7C4E98}"/>
              </a:ext>
            </a:extLst>
          </p:cNvPr>
          <p:cNvGrpSpPr/>
          <p:nvPr/>
        </p:nvGrpSpPr>
        <p:grpSpPr>
          <a:xfrm>
            <a:off x="5056254" y="1525736"/>
            <a:ext cx="1839869" cy="2310938"/>
            <a:chOff x="5056254" y="1525736"/>
            <a:chExt cx="1839869" cy="2310938"/>
          </a:xfrm>
        </p:grpSpPr>
        <p:sp>
          <p:nvSpPr>
            <p:cNvPr id="58" name="Rounded Rectangle 57">
              <a:extLst>
                <a:ext uri="{FF2B5EF4-FFF2-40B4-BE49-F238E27FC236}">
                  <a16:creationId xmlns:a16="http://schemas.microsoft.com/office/drawing/2014/main" id="{B7DA76A1-4D14-9C1A-5749-B5D0275D924E}"/>
                </a:ext>
              </a:extLst>
            </p:cNvPr>
            <p:cNvSpPr/>
            <p:nvPr/>
          </p:nvSpPr>
          <p:spPr>
            <a:xfrm>
              <a:off x="5056254" y="1525736"/>
              <a:ext cx="1839869" cy="2310938"/>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 name="TextBox 58">
              <a:extLst>
                <a:ext uri="{FF2B5EF4-FFF2-40B4-BE49-F238E27FC236}">
                  <a16:creationId xmlns:a16="http://schemas.microsoft.com/office/drawing/2014/main" id="{A3D312D0-CD2A-7439-DDF0-B64387E5DC05}"/>
                </a:ext>
              </a:extLst>
            </p:cNvPr>
            <p:cNvSpPr txBox="1"/>
            <p:nvPr/>
          </p:nvSpPr>
          <p:spPr>
            <a:xfrm>
              <a:off x="5218355" y="1588244"/>
              <a:ext cx="1515663" cy="1966756"/>
            </a:xfrm>
            <a:prstGeom prst="rect">
              <a:avLst/>
            </a:prstGeom>
            <a:noFill/>
            <a:ln>
              <a:noFill/>
            </a:ln>
          </p:spPr>
          <p:txBody>
            <a:bodyPr wrap="square" lIns="0" tIns="0" rIns="0" bIns="0" anchor="t"/>
            <a:lstStyle/>
            <a:p>
              <a:pPr algn="l">
                <a:spcAft>
                  <a:spcPts val="400"/>
                </a:spcAft>
              </a:pPr>
              <a:r>
                <a:rPr lang="en-NZ" sz="3800" b="1" dirty="0">
                  <a:solidFill>
                    <a:srgbClr val="333333"/>
                  </a:solidFill>
                  <a:latin typeface="Nexa Black"/>
                </a:rPr>
                <a:t>22%</a:t>
              </a:r>
              <a:endParaRPr sz="3800" b="1" dirty="0">
                <a:solidFill>
                  <a:srgbClr val="333333"/>
                </a:solidFill>
                <a:latin typeface="Nexa Black"/>
              </a:endParaRPr>
            </a:p>
            <a:p>
              <a:r>
                <a:rPr lang="en-NZ" dirty="0">
                  <a:solidFill>
                    <a:srgbClr val="333333"/>
                  </a:solidFill>
                  <a:latin typeface="Nexa Regular"/>
                </a:rPr>
                <a:t>O</a:t>
              </a:r>
              <a:r>
                <a:rPr dirty="0">
                  <a:solidFill>
                    <a:srgbClr val="333333"/>
                  </a:solidFill>
                  <a:latin typeface="Nexa Regular"/>
                </a:rPr>
                <a:t>f learners speak English as an additional language</a:t>
              </a:r>
            </a:p>
          </p:txBody>
        </p:sp>
      </p:grpSp>
      <p:grpSp>
        <p:nvGrpSpPr>
          <p:cNvPr id="6" name="Group 5">
            <a:extLst>
              <a:ext uri="{FF2B5EF4-FFF2-40B4-BE49-F238E27FC236}">
                <a16:creationId xmlns:a16="http://schemas.microsoft.com/office/drawing/2014/main" id="{E7F604B7-3EA0-9B99-3F98-07AF9378B414}"/>
              </a:ext>
            </a:extLst>
          </p:cNvPr>
          <p:cNvGrpSpPr/>
          <p:nvPr/>
        </p:nvGrpSpPr>
        <p:grpSpPr>
          <a:xfrm>
            <a:off x="3054282" y="1525736"/>
            <a:ext cx="1839869" cy="2310938"/>
            <a:chOff x="3054282" y="1525736"/>
            <a:chExt cx="1839869" cy="2310938"/>
          </a:xfrm>
        </p:grpSpPr>
        <p:sp>
          <p:nvSpPr>
            <p:cNvPr id="55" name="Rounded Rectangle 54">
              <a:extLst>
                <a:ext uri="{FF2B5EF4-FFF2-40B4-BE49-F238E27FC236}">
                  <a16:creationId xmlns:a16="http://schemas.microsoft.com/office/drawing/2014/main" id="{DF0C5B11-37B7-0629-F094-23B7E9D49A8A}"/>
                </a:ext>
              </a:extLst>
            </p:cNvPr>
            <p:cNvSpPr/>
            <p:nvPr/>
          </p:nvSpPr>
          <p:spPr>
            <a:xfrm>
              <a:off x="3054282" y="1525736"/>
              <a:ext cx="1839869" cy="2310938"/>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2" name="TextBox 61">
              <a:extLst>
                <a:ext uri="{FF2B5EF4-FFF2-40B4-BE49-F238E27FC236}">
                  <a16:creationId xmlns:a16="http://schemas.microsoft.com/office/drawing/2014/main" id="{989F4D06-EDE4-BAFB-51A3-063F33FF2790}"/>
                </a:ext>
              </a:extLst>
            </p:cNvPr>
            <p:cNvSpPr txBox="1"/>
            <p:nvPr/>
          </p:nvSpPr>
          <p:spPr>
            <a:xfrm>
              <a:off x="3216384" y="1588244"/>
              <a:ext cx="1515663" cy="2133477"/>
            </a:xfrm>
            <a:prstGeom prst="rect">
              <a:avLst/>
            </a:prstGeom>
            <a:noFill/>
            <a:ln>
              <a:noFill/>
            </a:ln>
          </p:spPr>
          <p:txBody>
            <a:bodyPr wrap="square" lIns="0" tIns="0" rIns="0" bIns="0" anchor="t"/>
            <a:lstStyle/>
            <a:p>
              <a:pPr algn="l">
                <a:spcAft>
                  <a:spcPts val="400"/>
                </a:spcAft>
              </a:pPr>
              <a:r>
                <a:rPr lang="en-NZ" sz="3800" b="1" dirty="0">
                  <a:solidFill>
                    <a:schemeClr val="accent1"/>
                  </a:solidFill>
                  <a:latin typeface="Nexa Black"/>
                </a:rPr>
                <a:t>65%</a:t>
              </a:r>
            </a:p>
            <a:p>
              <a:pPr algn="l">
                <a:spcAft>
                  <a:spcPts val="400"/>
                </a:spcAft>
              </a:pPr>
              <a:r>
                <a:rPr lang="en-NZ" dirty="0">
                  <a:solidFill>
                    <a:srgbClr val="333333"/>
                  </a:solidFill>
                  <a:latin typeface="Nexa Black"/>
                </a:rPr>
                <a:t>Of impairments disclosed include  Dyslexia and/or ADHD</a:t>
              </a:r>
              <a:endParaRPr dirty="0">
                <a:solidFill>
                  <a:srgbClr val="333333"/>
                </a:solidFill>
                <a:latin typeface="Nexa Black"/>
              </a:endParaRPr>
            </a:p>
          </p:txBody>
        </p:sp>
      </p:grpSp>
      <p:grpSp>
        <p:nvGrpSpPr>
          <p:cNvPr id="12" name="Group 11">
            <a:extLst>
              <a:ext uri="{FF2B5EF4-FFF2-40B4-BE49-F238E27FC236}">
                <a16:creationId xmlns:a16="http://schemas.microsoft.com/office/drawing/2014/main" id="{20905466-D545-3B06-1D73-16BC6DA5670D}"/>
              </a:ext>
            </a:extLst>
          </p:cNvPr>
          <p:cNvGrpSpPr/>
          <p:nvPr/>
        </p:nvGrpSpPr>
        <p:grpSpPr>
          <a:xfrm>
            <a:off x="7058224" y="1525736"/>
            <a:ext cx="1839869" cy="2310938"/>
            <a:chOff x="7058224" y="1525736"/>
            <a:chExt cx="1839869" cy="2310938"/>
          </a:xfrm>
        </p:grpSpPr>
        <p:sp>
          <p:nvSpPr>
            <p:cNvPr id="61" name="Rounded Rectangle 60">
              <a:extLst>
                <a:ext uri="{FF2B5EF4-FFF2-40B4-BE49-F238E27FC236}">
                  <a16:creationId xmlns:a16="http://schemas.microsoft.com/office/drawing/2014/main" id="{08F5ED53-8772-3C6E-36EC-C2EFC8D35B8E}"/>
                </a:ext>
              </a:extLst>
            </p:cNvPr>
            <p:cNvSpPr/>
            <p:nvPr/>
          </p:nvSpPr>
          <p:spPr>
            <a:xfrm>
              <a:off x="7058224" y="1525736"/>
              <a:ext cx="1839869" cy="2310938"/>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5" name="TextBox 64">
              <a:extLst>
                <a:ext uri="{FF2B5EF4-FFF2-40B4-BE49-F238E27FC236}">
                  <a16:creationId xmlns:a16="http://schemas.microsoft.com/office/drawing/2014/main" id="{8CB91675-D54A-4A2B-47F5-438DF9D20E11}"/>
                </a:ext>
              </a:extLst>
            </p:cNvPr>
            <p:cNvSpPr txBox="1"/>
            <p:nvPr/>
          </p:nvSpPr>
          <p:spPr>
            <a:xfrm>
              <a:off x="7180118" y="1554752"/>
              <a:ext cx="1644957" cy="2281921"/>
            </a:xfrm>
            <a:prstGeom prst="rect">
              <a:avLst/>
            </a:prstGeom>
            <a:noFill/>
            <a:ln>
              <a:noFill/>
            </a:ln>
          </p:spPr>
          <p:txBody>
            <a:bodyPr wrap="square" lIns="0" tIns="0" rIns="0" bIns="0" anchor="t"/>
            <a:lstStyle/>
            <a:p>
              <a:pPr algn="l">
                <a:spcAft>
                  <a:spcPts val="400"/>
                </a:spcAft>
              </a:pPr>
              <a:r>
                <a:rPr sz="3800" b="1" dirty="0">
                  <a:solidFill>
                    <a:srgbClr val="333333"/>
                  </a:solidFill>
                  <a:latin typeface="Nexa Black"/>
                </a:rPr>
                <a:t>34.5</a:t>
              </a:r>
            </a:p>
            <a:p>
              <a:pPr algn="l"/>
              <a:r>
                <a:rPr lang="en-NZ" sz="1600" dirty="0">
                  <a:solidFill>
                    <a:srgbClr val="333333"/>
                  </a:solidFill>
                  <a:latin typeface="Nexa Regular"/>
                </a:rPr>
                <a:t>R</a:t>
              </a:r>
              <a:r>
                <a:rPr sz="1600" dirty="0">
                  <a:solidFill>
                    <a:srgbClr val="333333"/>
                  </a:solidFill>
                  <a:latin typeface="Nexa Regular"/>
                </a:rPr>
                <a:t>equests per month on average for English language support</a:t>
              </a:r>
              <a:r>
                <a:rPr lang="en-NZ" sz="1600" dirty="0">
                  <a:solidFill>
                    <a:srgbClr val="333333"/>
                  </a:solidFill>
                  <a:latin typeface="Nexa Regular"/>
                </a:rPr>
                <a:t> 	</a:t>
              </a:r>
            </a:p>
            <a:p>
              <a:pPr algn="l"/>
              <a:endParaRPr lang="en-NZ" sz="1600" dirty="0">
                <a:solidFill>
                  <a:srgbClr val="333333"/>
                </a:solidFill>
                <a:latin typeface="Nexa Regular"/>
              </a:endParaRPr>
            </a:p>
            <a:p>
              <a:pPr algn="l"/>
              <a:r>
                <a:rPr lang="en-NZ" sz="1100" dirty="0">
                  <a:solidFill>
                    <a:srgbClr val="333333"/>
                  </a:solidFill>
                  <a:latin typeface="Nexa Regular"/>
                </a:rPr>
                <a:t>*</a:t>
              </a:r>
              <a:r>
                <a:rPr lang="en-NZ" sz="1100" i="1" dirty="0">
                  <a:solidFill>
                    <a:srgbClr val="333333"/>
                  </a:solidFill>
                  <a:latin typeface="Nexa Regular"/>
                </a:rPr>
                <a:t>Jan-August</a:t>
              </a:r>
              <a:endParaRPr sz="1100" i="1" dirty="0">
                <a:solidFill>
                  <a:srgbClr val="333333"/>
                </a:solidFill>
                <a:latin typeface="Nexa Regular"/>
              </a:endParaRPr>
            </a:p>
          </p:txBody>
        </p:sp>
      </p:grpSp>
      <p:grpSp>
        <p:nvGrpSpPr>
          <p:cNvPr id="13" name="Group 12">
            <a:extLst>
              <a:ext uri="{FF2B5EF4-FFF2-40B4-BE49-F238E27FC236}">
                <a16:creationId xmlns:a16="http://schemas.microsoft.com/office/drawing/2014/main" id="{BDC58335-0C9C-73B2-C8D2-DB5D441E0B0D}"/>
              </a:ext>
            </a:extLst>
          </p:cNvPr>
          <p:cNvGrpSpPr/>
          <p:nvPr/>
        </p:nvGrpSpPr>
        <p:grpSpPr>
          <a:xfrm>
            <a:off x="9060197" y="1525736"/>
            <a:ext cx="1839869" cy="2310938"/>
            <a:chOff x="9060197" y="1525736"/>
            <a:chExt cx="1839869" cy="2310938"/>
          </a:xfrm>
        </p:grpSpPr>
        <p:sp>
          <p:nvSpPr>
            <p:cNvPr id="64" name="Rounded Rectangle 63">
              <a:extLst>
                <a:ext uri="{FF2B5EF4-FFF2-40B4-BE49-F238E27FC236}">
                  <a16:creationId xmlns:a16="http://schemas.microsoft.com/office/drawing/2014/main" id="{7D77F1A7-896D-C3ED-7526-08FB64C89230}"/>
                </a:ext>
              </a:extLst>
            </p:cNvPr>
            <p:cNvSpPr/>
            <p:nvPr/>
          </p:nvSpPr>
          <p:spPr>
            <a:xfrm>
              <a:off x="9060197" y="1525736"/>
              <a:ext cx="1839869" cy="2310938"/>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6" name="TextBox 55">
              <a:extLst>
                <a:ext uri="{FF2B5EF4-FFF2-40B4-BE49-F238E27FC236}">
                  <a16:creationId xmlns:a16="http://schemas.microsoft.com/office/drawing/2014/main" id="{4DD934A1-4DB8-886E-3539-9F97A998D64E}"/>
                </a:ext>
              </a:extLst>
            </p:cNvPr>
            <p:cNvSpPr txBox="1"/>
            <p:nvPr/>
          </p:nvSpPr>
          <p:spPr>
            <a:xfrm>
              <a:off x="9222299" y="1588244"/>
              <a:ext cx="1515663" cy="1966756"/>
            </a:xfrm>
            <a:prstGeom prst="rect">
              <a:avLst/>
            </a:prstGeom>
            <a:noFill/>
            <a:ln>
              <a:noFill/>
            </a:ln>
          </p:spPr>
          <p:txBody>
            <a:bodyPr wrap="square" lIns="0" tIns="0" rIns="0" bIns="0" anchor="t"/>
            <a:lstStyle/>
            <a:p>
              <a:pPr algn="l">
                <a:spcAft>
                  <a:spcPts val="400"/>
                </a:spcAft>
              </a:pPr>
              <a:r>
                <a:rPr lang="en-US" sz="3800" b="1" dirty="0">
                  <a:solidFill>
                    <a:srgbClr val="333333"/>
                  </a:solidFill>
                  <a:latin typeface="Nexa Black"/>
                </a:rPr>
                <a:t>51</a:t>
              </a:r>
            </a:p>
            <a:p>
              <a:pPr algn="l"/>
              <a:r>
                <a:rPr lang="en-US" sz="1600" dirty="0">
                  <a:solidFill>
                    <a:srgbClr val="333333"/>
                  </a:solidFill>
                  <a:latin typeface="Nexa Regular"/>
                </a:rPr>
                <a:t>Learners have disclosed both a learning barrier and an English language barrier </a:t>
              </a:r>
            </a:p>
          </p:txBody>
        </p:sp>
      </p:grpSp>
      <p:grpSp>
        <p:nvGrpSpPr>
          <p:cNvPr id="14" name="Group 13">
            <a:extLst>
              <a:ext uri="{FF2B5EF4-FFF2-40B4-BE49-F238E27FC236}">
                <a16:creationId xmlns:a16="http://schemas.microsoft.com/office/drawing/2014/main" id="{81340B5A-0060-456F-9FD8-1B349CD7F5ED}"/>
              </a:ext>
            </a:extLst>
          </p:cNvPr>
          <p:cNvGrpSpPr/>
          <p:nvPr/>
        </p:nvGrpSpPr>
        <p:grpSpPr>
          <a:xfrm>
            <a:off x="4012977" y="4387300"/>
            <a:ext cx="4166046" cy="1895009"/>
            <a:chOff x="4094028" y="4226940"/>
            <a:chExt cx="4166046" cy="1895009"/>
          </a:xfrm>
        </p:grpSpPr>
        <p:sp>
          <p:nvSpPr>
            <p:cNvPr id="11" name="Rounded Rectangle 42">
              <a:extLst>
                <a:ext uri="{FF2B5EF4-FFF2-40B4-BE49-F238E27FC236}">
                  <a16:creationId xmlns:a16="http://schemas.microsoft.com/office/drawing/2014/main" id="{9377AFB9-65BE-3A76-0EDF-412D0CB8F6B4}"/>
                </a:ext>
              </a:extLst>
            </p:cNvPr>
            <p:cNvSpPr/>
            <p:nvPr/>
          </p:nvSpPr>
          <p:spPr>
            <a:xfrm>
              <a:off x="4094028" y="4226940"/>
              <a:ext cx="4003943" cy="1895009"/>
            </a:xfrm>
            <a:prstGeom prst="roundRect">
              <a:avLst>
                <a:gd name="adj" fmla="val 6000"/>
              </a:avLst>
            </a:prstGeom>
            <a:solidFill>
              <a:srgbClr val="FFFFFF"/>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TextBox 8">
              <a:extLst>
                <a:ext uri="{FF2B5EF4-FFF2-40B4-BE49-F238E27FC236}">
                  <a16:creationId xmlns:a16="http://schemas.microsoft.com/office/drawing/2014/main" id="{AAB67749-D9D6-D8CC-FB35-83723E468C44}"/>
                </a:ext>
              </a:extLst>
            </p:cNvPr>
            <p:cNvSpPr txBox="1"/>
            <p:nvPr/>
          </p:nvSpPr>
          <p:spPr>
            <a:xfrm>
              <a:off x="4332061" y="4288857"/>
              <a:ext cx="3928013" cy="1703030"/>
            </a:xfrm>
            <a:prstGeom prst="rect">
              <a:avLst/>
            </a:prstGeom>
            <a:noFill/>
            <a:ln>
              <a:noFill/>
            </a:ln>
          </p:spPr>
          <p:txBody>
            <a:bodyPr wrap="square" rtlCol="0">
              <a:spAutoFit/>
            </a:bodyPr>
            <a:lstStyle/>
            <a:p>
              <a:pPr>
                <a:lnSpc>
                  <a:spcPct val="150000"/>
                </a:lnSpc>
              </a:pPr>
              <a:r>
                <a:rPr lang="en-NZ" b="1" dirty="0">
                  <a:latin typeface="Nexa Black"/>
                </a:rPr>
                <a:t>    </a:t>
              </a:r>
              <a:r>
                <a:rPr lang="en-NZ" b="1" dirty="0">
                  <a:solidFill>
                    <a:schemeClr val="accent2"/>
                  </a:solidFill>
                  <a:latin typeface="Nexa Black"/>
                </a:rPr>
                <a:t>Learners also require:</a:t>
              </a:r>
              <a:endParaRPr lang="en-NZ" dirty="0">
                <a:solidFill>
                  <a:schemeClr val="accent2"/>
                </a:solidFill>
                <a:latin typeface="Nexa Black"/>
              </a:endParaRPr>
            </a:p>
            <a:p>
              <a:pPr marL="285750" indent="-285750">
                <a:lnSpc>
                  <a:spcPct val="150000"/>
                </a:lnSpc>
                <a:buFont typeface="Arial" panose="020B0604020202020204" pitchFamily="34" charset="0"/>
                <a:buChar char="•"/>
              </a:pPr>
              <a:r>
                <a:rPr lang="en-NZ" dirty="0">
                  <a:latin typeface="Nexa Black"/>
                </a:rPr>
                <a:t>Digital literacy skills</a:t>
              </a:r>
            </a:p>
            <a:p>
              <a:pPr marL="285750" indent="-285750">
                <a:lnSpc>
                  <a:spcPct val="150000"/>
                </a:lnSpc>
                <a:buFont typeface="Arial" panose="020B0604020202020204" pitchFamily="34" charset="0"/>
                <a:buChar char="•"/>
              </a:pPr>
              <a:r>
                <a:rPr lang="en-NZ" dirty="0">
                  <a:latin typeface="Nexa Black"/>
                </a:rPr>
                <a:t>Study skills/ Learning strategies</a:t>
              </a:r>
            </a:p>
            <a:p>
              <a:pPr marL="285750" indent="-285750">
                <a:lnSpc>
                  <a:spcPct val="150000"/>
                </a:lnSpc>
                <a:buFont typeface="Arial" panose="020B0604020202020204" pitchFamily="34" charset="0"/>
                <a:buChar char="•"/>
              </a:pPr>
              <a:r>
                <a:rPr lang="en-NZ" dirty="0">
                  <a:latin typeface="Nexa Black"/>
                </a:rPr>
                <a:t>Time management skills</a:t>
              </a:r>
            </a:p>
          </p:txBody>
        </p:sp>
      </p:grpSp>
      <p:sp>
        <p:nvSpPr>
          <p:cNvPr id="5" name="TextBox 4">
            <a:extLst>
              <a:ext uri="{FF2B5EF4-FFF2-40B4-BE49-F238E27FC236}">
                <a16:creationId xmlns:a16="http://schemas.microsoft.com/office/drawing/2014/main" id="{220A5486-A559-C11F-9EAF-ED667BE268A2}"/>
              </a:ext>
            </a:extLst>
          </p:cNvPr>
          <p:cNvSpPr txBox="1"/>
          <p:nvPr/>
        </p:nvSpPr>
        <p:spPr>
          <a:xfrm>
            <a:off x="1214413" y="3929107"/>
            <a:ext cx="10515600" cy="365760"/>
          </a:xfrm>
          <a:prstGeom prst="rect">
            <a:avLst/>
          </a:prstGeom>
          <a:noFill/>
        </p:spPr>
        <p:txBody>
          <a:bodyPr wrap="square" lIns="0" tIns="0" rIns="0" bIns="0" anchor="t"/>
          <a:lstStyle/>
          <a:p>
            <a:pPr algn="l"/>
            <a:r>
              <a:rPr lang="en-US" sz="1500" b="0" i="1" dirty="0">
                <a:solidFill>
                  <a:srgbClr val="0092BC"/>
                </a:solidFill>
                <a:latin typeface="Nexa Heavy"/>
              </a:rPr>
              <a:t>*Figures are based on learners who </a:t>
            </a:r>
            <a:r>
              <a:rPr lang="en-US" sz="1500" b="1" i="1" dirty="0">
                <a:solidFill>
                  <a:srgbClr val="0092BC"/>
                </a:solidFill>
                <a:latin typeface="Nexa Heavy"/>
              </a:rPr>
              <a:t>began their apprenticeship in 2026</a:t>
            </a:r>
            <a:endParaRPr sz="1500" b="1" i="1" dirty="0">
              <a:solidFill>
                <a:srgbClr val="0092BC"/>
              </a:solidFill>
              <a:latin typeface="Nexa Heavy"/>
            </a:endParaRPr>
          </a:p>
        </p:txBody>
      </p:sp>
      <p:sp>
        <p:nvSpPr>
          <p:cNvPr id="10" name="TextBox 9">
            <a:extLst>
              <a:ext uri="{FF2B5EF4-FFF2-40B4-BE49-F238E27FC236}">
                <a16:creationId xmlns:a16="http://schemas.microsoft.com/office/drawing/2014/main" id="{FE96A092-04BF-A392-C2E9-FE64A2DA7EEF}"/>
              </a:ext>
            </a:extLst>
          </p:cNvPr>
          <p:cNvSpPr txBox="1"/>
          <p:nvPr/>
        </p:nvSpPr>
        <p:spPr>
          <a:xfrm>
            <a:off x="263910" y="525379"/>
            <a:ext cx="7555323" cy="382092"/>
          </a:xfrm>
          <a:prstGeom prst="rect">
            <a:avLst/>
          </a:prstGeom>
          <a:noFill/>
        </p:spPr>
        <p:txBody>
          <a:bodyPr wrap="square">
            <a:spAutoFit/>
          </a:bodyPr>
          <a:lstStyle/>
          <a:p>
            <a:pPr>
              <a:lnSpc>
                <a:spcPct val="150000"/>
              </a:lnSpc>
            </a:pPr>
            <a:r>
              <a:rPr lang="en-US" sz="1400" dirty="0">
                <a:solidFill>
                  <a:schemeClr val="accent1"/>
                </a:solidFill>
                <a:latin typeface="Nexa Heavy"/>
              </a:rPr>
              <a:t>What barriers do apprentices face in engaging with work-based learning in 2026?</a:t>
            </a:r>
          </a:p>
        </p:txBody>
      </p:sp>
      <p:pic>
        <p:nvPicPr>
          <p:cNvPr id="3" name="Picture 2">
            <a:extLst>
              <a:ext uri="{FF2B5EF4-FFF2-40B4-BE49-F238E27FC236}">
                <a16:creationId xmlns:a16="http://schemas.microsoft.com/office/drawing/2014/main" id="{D600468F-1FB6-89CA-8011-C38B897D9E44}"/>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249431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41" name="TextBox 40"/>
          <p:cNvSpPr txBox="1"/>
          <p:nvPr/>
        </p:nvSpPr>
        <p:spPr>
          <a:xfrm>
            <a:off x="6418424" y="0"/>
            <a:ext cx="10839937" cy="552140"/>
          </a:xfrm>
          <a:prstGeom prst="rect">
            <a:avLst/>
          </a:prstGeom>
          <a:noFill/>
        </p:spPr>
        <p:txBody>
          <a:bodyPr wrap="square" lIns="0" tIns="0" rIns="0" bIns="0" anchor="t"/>
          <a:lstStyle/>
          <a:p>
            <a:pPr algn="l">
              <a:lnSpc>
                <a:spcPct val="100000"/>
              </a:lnSpc>
            </a:pPr>
            <a:r>
              <a:rPr lang="en-NZ" sz="2600" b="0" dirty="0">
                <a:solidFill>
                  <a:srgbClr val="333333"/>
                </a:solidFill>
                <a:latin typeface="Nexa Black"/>
              </a:rPr>
              <a:t>Modern skill requirements for learners</a:t>
            </a:r>
            <a:endParaRPr sz="2600" b="0" dirty="0">
              <a:solidFill>
                <a:srgbClr val="333333"/>
              </a:solidFill>
              <a:latin typeface="Nexa Black"/>
            </a:endParaRPr>
          </a:p>
        </p:txBody>
      </p:sp>
      <p:pic>
        <p:nvPicPr>
          <p:cNvPr id="42" name="Picture 41" descr="tree.png"/>
          <p:cNvPicPr>
            <a:picLocks noChangeAspect="1"/>
          </p:cNvPicPr>
          <p:nvPr/>
        </p:nvPicPr>
        <p:blipFill>
          <a:blip r:embed="rId3"/>
          <a:stretch>
            <a:fillRect/>
          </a:stretch>
        </p:blipFill>
        <p:spPr>
          <a:xfrm>
            <a:off x="909911" y="66985"/>
            <a:ext cx="4978603" cy="6791015"/>
          </a:xfrm>
          <a:prstGeom prst="rect">
            <a:avLst/>
          </a:prstGeom>
        </p:spPr>
      </p:pic>
      <p:sp>
        <p:nvSpPr>
          <p:cNvPr id="7" name="TextBox 6">
            <a:extLst>
              <a:ext uri="{FF2B5EF4-FFF2-40B4-BE49-F238E27FC236}">
                <a16:creationId xmlns:a16="http://schemas.microsoft.com/office/drawing/2014/main" id="{FE0225EE-AFE5-91D2-167C-C247FB5DAAF1}"/>
              </a:ext>
            </a:extLst>
          </p:cNvPr>
          <p:cNvSpPr txBox="1"/>
          <p:nvPr/>
        </p:nvSpPr>
        <p:spPr>
          <a:xfrm>
            <a:off x="6498995" y="276070"/>
            <a:ext cx="7555323" cy="382092"/>
          </a:xfrm>
          <a:prstGeom prst="rect">
            <a:avLst/>
          </a:prstGeom>
          <a:noFill/>
        </p:spPr>
        <p:txBody>
          <a:bodyPr wrap="square">
            <a:spAutoFit/>
          </a:bodyPr>
          <a:lstStyle/>
          <a:p>
            <a:pPr>
              <a:lnSpc>
                <a:spcPct val="150000"/>
              </a:lnSpc>
            </a:pPr>
            <a:r>
              <a:rPr lang="en-US" sz="1400" dirty="0">
                <a:solidFill>
                  <a:schemeClr val="accent1"/>
                </a:solidFill>
                <a:latin typeface="Nexa Heavy"/>
              </a:rPr>
              <a:t>What skills do learners need to succeed in vocational education?</a:t>
            </a:r>
          </a:p>
        </p:txBody>
      </p:sp>
      <p:pic>
        <p:nvPicPr>
          <p:cNvPr id="4" name="Picture 3">
            <a:extLst>
              <a:ext uri="{FF2B5EF4-FFF2-40B4-BE49-F238E27FC236}">
                <a16:creationId xmlns:a16="http://schemas.microsoft.com/office/drawing/2014/main" id="{AF58A725-D0A7-EA14-CD2C-20B46742B451}"/>
              </a:ext>
            </a:extLst>
          </p:cNvPr>
          <p:cNvPicPr>
            <a:picLocks noChangeAspect="1"/>
          </p:cNvPicPr>
          <p:nvPr/>
        </p:nvPicPr>
        <p:blipFill>
          <a:blip r:embed="rId4"/>
          <a:srcRect l="2536" r="2417"/>
          <a:stretch>
            <a:fillRect/>
          </a:stretch>
        </p:blipFill>
        <p:spPr>
          <a:xfrm rot="20616410">
            <a:off x="5935624" y="4736829"/>
            <a:ext cx="4863665" cy="1034406"/>
          </a:xfrm>
          <a:prstGeom prst="rect">
            <a:avLst/>
          </a:prstGeom>
        </p:spPr>
      </p:pic>
      <p:pic>
        <p:nvPicPr>
          <p:cNvPr id="3" name="Picture 2">
            <a:extLst>
              <a:ext uri="{FF2B5EF4-FFF2-40B4-BE49-F238E27FC236}">
                <a16:creationId xmlns:a16="http://schemas.microsoft.com/office/drawing/2014/main" id="{5F79209E-04E7-5AC6-F63E-7F0DBE48A510}"/>
              </a:ext>
            </a:extLst>
          </p:cNvPr>
          <p:cNvPicPr>
            <a:picLocks noChangeAspect="1"/>
          </p:cNvPicPr>
          <p:nvPr/>
        </p:nvPicPr>
        <p:blipFill>
          <a:blip r:embed="rId5"/>
          <a:stretch>
            <a:fillRect/>
          </a:stretch>
        </p:blipFill>
        <p:spPr>
          <a:xfrm>
            <a:off x="10293681" y="6343331"/>
            <a:ext cx="1426773" cy="4261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268" y="-41528"/>
            <a:ext cx="10515600" cy="594360"/>
          </a:xfrm>
          <a:prstGeom prst="rect">
            <a:avLst/>
          </a:prstGeom>
          <a:noFill/>
        </p:spPr>
        <p:txBody>
          <a:bodyPr wrap="square" lIns="0" tIns="0" rIns="0" bIns="0" anchor="b"/>
          <a:lstStyle/>
          <a:p>
            <a:pPr algn="l"/>
            <a:r>
              <a:rPr lang="en-NZ" sz="3200" b="0">
                <a:solidFill>
                  <a:srgbClr val="333333"/>
                </a:solidFill>
                <a:latin typeface="Nexa Black"/>
              </a:rPr>
              <a:t>Timeline of review and improvements </a:t>
            </a:r>
            <a:endParaRPr sz="3200" b="0">
              <a:solidFill>
                <a:srgbClr val="333333"/>
              </a:solidFill>
              <a:latin typeface="Nexa Black"/>
            </a:endParaRPr>
          </a:p>
        </p:txBody>
      </p:sp>
      <p:sp>
        <p:nvSpPr>
          <p:cNvPr id="3" name="Oval 2"/>
          <p:cNvSpPr/>
          <p:nvPr/>
        </p:nvSpPr>
        <p:spPr>
          <a:xfrm>
            <a:off x="658368" y="1581081"/>
            <a:ext cx="109728" cy="109728"/>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4" name="TextBox 3"/>
          <p:cNvSpPr txBox="1"/>
          <p:nvPr/>
        </p:nvSpPr>
        <p:spPr>
          <a:xfrm>
            <a:off x="841247" y="1517073"/>
            <a:ext cx="1341423" cy="640080"/>
          </a:xfrm>
          <a:prstGeom prst="rect">
            <a:avLst/>
          </a:prstGeom>
          <a:noFill/>
        </p:spPr>
        <p:txBody>
          <a:bodyPr wrap="square" lIns="0" tIns="0" rIns="0" bIns="0" anchor="t"/>
          <a:lstStyle/>
          <a:p>
            <a:pPr algn="l">
              <a:spcAft>
                <a:spcPts val="100"/>
              </a:spcAft>
            </a:pPr>
            <a:r>
              <a:rPr lang="en-NZ" sz="1600" b="0" dirty="0">
                <a:solidFill>
                  <a:srgbClr val="333333"/>
                </a:solidFill>
                <a:latin typeface="Nexa Black"/>
              </a:rPr>
              <a:t>Reviews and Service updates</a:t>
            </a:r>
            <a:endParaRPr sz="1600" b="0" dirty="0">
              <a:solidFill>
                <a:srgbClr val="333333"/>
              </a:solidFill>
              <a:latin typeface="Nexa Black"/>
            </a:endParaRPr>
          </a:p>
        </p:txBody>
      </p:sp>
      <p:sp>
        <p:nvSpPr>
          <p:cNvPr id="5" name="Rounded Rectangle 4"/>
          <p:cNvSpPr/>
          <p:nvPr/>
        </p:nvSpPr>
        <p:spPr>
          <a:xfrm>
            <a:off x="2425903" y="1517073"/>
            <a:ext cx="839725" cy="530352"/>
          </a:xfrm>
          <a:prstGeom prst="roundRect">
            <a:avLst>
              <a:gd name="adj" fmla="val 8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6" name="TextBox 5"/>
          <p:cNvSpPr txBox="1"/>
          <p:nvPr/>
        </p:nvSpPr>
        <p:spPr>
          <a:xfrm>
            <a:off x="2515818" y="1517073"/>
            <a:ext cx="749809" cy="530352"/>
          </a:xfrm>
          <a:prstGeom prst="rect">
            <a:avLst/>
          </a:prstGeom>
          <a:noFill/>
        </p:spPr>
        <p:txBody>
          <a:bodyPr wrap="square" lIns="0" tIns="0" rIns="0" bIns="0" anchor="ctr"/>
          <a:lstStyle/>
          <a:p>
            <a:pPr algn="l"/>
            <a:r>
              <a:rPr sz="1000" b="0" dirty="0">
                <a:solidFill>
                  <a:srgbClr val="333333"/>
                </a:solidFill>
                <a:latin typeface="Nexa Black"/>
              </a:rPr>
              <a:t>LLN Review</a:t>
            </a:r>
          </a:p>
        </p:txBody>
      </p:sp>
      <p:sp>
        <p:nvSpPr>
          <p:cNvPr id="7" name="Rounded Rectangle 6"/>
          <p:cNvSpPr/>
          <p:nvPr/>
        </p:nvSpPr>
        <p:spPr>
          <a:xfrm>
            <a:off x="3664000" y="1517073"/>
            <a:ext cx="1341424" cy="530352"/>
          </a:xfrm>
          <a:prstGeom prst="roundRect">
            <a:avLst>
              <a:gd name="adj" fmla="val 8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8" name="TextBox 7"/>
          <p:cNvSpPr txBox="1"/>
          <p:nvPr/>
        </p:nvSpPr>
        <p:spPr>
          <a:xfrm>
            <a:off x="3755440" y="1517073"/>
            <a:ext cx="1158544" cy="530352"/>
          </a:xfrm>
          <a:prstGeom prst="rect">
            <a:avLst/>
          </a:prstGeom>
          <a:noFill/>
        </p:spPr>
        <p:txBody>
          <a:bodyPr wrap="square" lIns="0" tIns="0" rIns="0" bIns="0" anchor="ctr"/>
          <a:lstStyle/>
          <a:p>
            <a:pPr algn="l"/>
            <a:r>
              <a:rPr sz="1000" b="0">
                <a:solidFill>
                  <a:srgbClr val="333333"/>
                </a:solidFill>
                <a:latin typeface="Nexa Black"/>
              </a:rPr>
              <a:t>Learner Success Framework</a:t>
            </a:r>
          </a:p>
        </p:txBody>
      </p:sp>
      <p:sp>
        <p:nvSpPr>
          <p:cNvPr id="9" name="Rounded Rectangle 8"/>
          <p:cNvSpPr/>
          <p:nvPr/>
        </p:nvSpPr>
        <p:spPr>
          <a:xfrm>
            <a:off x="6566306" y="1517073"/>
            <a:ext cx="1341424" cy="530352"/>
          </a:xfrm>
          <a:prstGeom prst="roundRect">
            <a:avLst>
              <a:gd name="adj" fmla="val 8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10" name="TextBox 9"/>
          <p:cNvSpPr txBox="1"/>
          <p:nvPr/>
        </p:nvSpPr>
        <p:spPr>
          <a:xfrm>
            <a:off x="6657746" y="1517073"/>
            <a:ext cx="1158544" cy="530352"/>
          </a:xfrm>
          <a:prstGeom prst="rect">
            <a:avLst/>
          </a:prstGeom>
          <a:noFill/>
        </p:spPr>
        <p:txBody>
          <a:bodyPr wrap="square" lIns="0" tIns="0" rIns="0" bIns="0" anchor="ctr"/>
          <a:lstStyle/>
          <a:p>
            <a:pPr algn="l"/>
            <a:r>
              <a:rPr sz="1000" b="0">
                <a:solidFill>
                  <a:srgbClr val="333333"/>
                </a:solidFill>
                <a:latin typeface="Nexa Black"/>
              </a:rPr>
              <a:t>Learning Support Interventions Review</a:t>
            </a:r>
          </a:p>
        </p:txBody>
      </p:sp>
      <p:sp>
        <p:nvSpPr>
          <p:cNvPr id="11" name="Rounded Rectangle 10"/>
          <p:cNvSpPr/>
          <p:nvPr/>
        </p:nvSpPr>
        <p:spPr>
          <a:xfrm>
            <a:off x="8017459" y="1517073"/>
            <a:ext cx="1341424" cy="530352"/>
          </a:xfrm>
          <a:prstGeom prst="roundRect">
            <a:avLst>
              <a:gd name="adj" fmla="val 8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12" name="TextBox 11"/>
          <p:cNvSpPr txBox="1"/>
          <p:nvPr/>
        </p:nvSpPr>
        <p:spPr>
          <a:xfrm>
            <a:off x="8108899" y="1517073"/>
            <a:ext cx="1158544" cy="530352"/>
          </a:xfrm>
          <a:prstGeom prst="rect">
            <a:avLst/>
          </a:prstGeom>
          <a:noFill/>
        </p:spPr>
        <p:txBody>
          <a:bodyPr wrap="square" lIns="0" tIns="0" rIns="0" bIns="0" anchor="ctr"/>
          <a:lstStyle/>
          <a:p>
            <a:pPr algn="l"/>
            <a:r>
              <a:rPr sz="1000" b="0">
                <a:solidFill>
                  <a:srgbClr val="333333"/>
                </a:solidFill>
                <a:latin typeface="Nexa Black"/>
              </a:rPr>
              <a:t>Progress update to TEC</a:t>
            </a:r>
          </a:p>
        </p:txBody>
      </p:sp>
      <p:cxnSp>
        <p:nvCxnSpPr>
          <p:cNvPr id="13" name="Connector 12"/>
          <p:cNvCxnSpPr/>
          <p:nvPr/>
        </p:nvCxnSpPr>
        <p:spPr>
          <a:xfrm>
            <a:off x="2212848" y="2385753"/>
            <a:ext cx="8823960" cy="0"/>
          </a:xfrm>
          <a:prstGeom prst="line">
            <a:avLst/>
          </a:prstGeom>
          <a:ln w="25400">
            <a:solidFill>
              <a:srgbClr val="333333"/>
            </a:solidFill>
          </a:ln>
        </p:spPr>
        <p:style>
          <a:lnRef idx="2">
            <a:schemeClr val="accent1"/>
          </a:lnRef>
          <a:fillRef idx="0">
            <a:schemeClr val="accent1"/>
          </a:fillRef>
          <a:effectRef idx="1">
            <a:schemeClr val="accent1"/>
          </a:effectRef>
          <a:fontRef idx="minor">
            <a:schemeClr val="tx1"/>
          </a:fontRef>
        </p:style>
      </p:cxnSp>
      <p:sp>
        <p:nvSpPr>
          <p:cNvPr id="14" name="Isosceles Triangle 13"/>
          <p:cNvSpPr/>
          <p:nvPr/>
        </p:nvSpPr>
        <p:spPr>
          <a:xfrm rot="5400000">
            <a:off x="10991088" y="2303457"/>
            <a:ext cx="164592" cy="164592"/>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15" name="Rounded Rectangle 14"/>
          <p:cNvSpPr/>
          <p:nvPr/>
        </p:nvSpPr>
        <p:spPr>
          <a:xfrm>
            <a:off x="2212848" y="2202872"/>
            <a:ext cx="749808" cy="365760"/>
          </a:xfrm>
          <a:prstGeom prst="roundRect">
            <a:avLst>
              <a:gd name="adj" fmla="val 50000"/>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dirty="0">
                <a:solidFill>
                  <a:srgbClr val="FFFFFF"/>
                </a:solidFill>
                <a:latin typeface="Nexa Black"/>
              </a:rPr>
              <a:t>2020</a:t>
            </a:r>
          </a:p>
        </p:txBody>
      </p:sp>
      <p:sp>
        <p:nvSpPr>
          <p:cNvPr id="16" name="Rounded Rectangle 15"/>
          <p:cNvSpPr/>
          <p:nvPr/>
        </p:nvSpPr>
        <p:spPr>
          <a:xfrm>
            <a:off x="3664000" y="2202872"/>
            <a:ext cx="749808" cy="365760"/>
          </a:xfrm>
          <a:prstGeom prst="roundRect">
            <a:avLst>
              <a:gd name="adj" fmla="val 50000"/>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a:solidFill>
                  <a:srgbClr val="FFFFFF"/>
                </a:solidFill>
                <a:latin typeface="Nexa Black"/>
              </a:rPr>
              <a:t>2022</a:t>
            </a:r>
          </a:p>
        </p:txBody>
      </p:sp>
      <p:sp>
        <p:nvSpPr>
          <p:cNvPr id="17" name="Rounded Rectangle 16"/>
          <p:cNvSpPr/>
          <p:nvPr/>
        </p:nvSpPr>
        <p:spPr>
          <a:xfrm>
            <a:off x="5115153" y="2202872"/>
            <a:ext cx="749808" cy="365760"/>
          </a:xfrm>
          <a:prstGeom prst="roundRect">
            <a:avLst>
              <a:gd name="adj" fmla="val 50000"/>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a:solidFill>
                  <a:srgbClr val="333333"/>
                </a:solidFill>
                <a:latin typeface="Nexa Black"/>
              </a:rPr>
              <a:t>2023</a:t>
            </a:r>
          </a:p>
        </p:txBody>
      </p:sp>
      <p:sp>
        <p:nvSpPr>
          <p:cNvPr id="18" name="Rounded Rectangle 17"/>
          <p:cNvSpPr/>
          <p:nvPr/>
        </p:nvSpPr>
        <p:spPr>
          <a:xfrm>
            <a:off x="6566306" y="2202872"/>
            <a:ext cx="749808" cy="365760"/>
          </a:xfrm>
          <a:prstGeom prst="roundRect">
            <a:avLst>
              <a:gd name="adj" fmla="val 50000"/>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a:solidFill>
                  <a:srgbClr val="333333"/>
                </a:solidFill>
                <a:latin typeface="Nexa Black"/>
              </a:rPr>
              <a:t>2024</a:t>
            </a:r>
          </a:p>
        </p:txBody>
      </p:sp>
      <p:sp>
        <p:nvSpPr>
          <p:cNvPr id="19" name="Rounded Rectangle 18"/>
          <p:cNvSpPr/>
          <p:nvPr/>
        </p:nvSpPr>
        <p:spPr>
          <a:xfrm>
            <a:off x="8017459" y="2202872"/>
            <a:ext cx="749808" cy="365760"/>
          </a:xfrm>
          <a:prstGeom prst="roundRect">
            <a:avLst>
              <a:gd name="adj" fmla="val 50000"/>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a:solidFill>
                  <a:srgbClr val="333333"/>
                </a:solidFill>
                <a:latin typeface="Nexa Black"/>
              </a:rPr>
              <a:t>2025</a:t>
            </a:r>
          </a:p>
        </p:txBody>
      </p:sp>
      <p:sp>
        <p:nvSpPr>
          <p:cNvPr id="20" name="Rounded Rectangle 19"/>
          <p:cNvSpPr/>
          <p:nvPr/>
        </p:nvSpPr>
        <p:spPr>
          <a:xfrm>
            <a:off x="9468612" y="2202872"/>
            <a:ext cx="749808" cy="365760"/>
          </a:xfrm>
          <a:prstGeom prst="roundRect">
            <a:avLst>
              <a:gd name="adj" fmla="val 50000"/>
            </a:avLst>
          </a:prstGeom>
          <a:solidFill>
            <a:srgbClr val="FFFFFF"/>
          </a:solidFill>
          <a:ln w="28575">
            <a:solidFill>
              <a:srgbClr val="FF82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0">
                <a:solidFill>
                  <a:srgbClr val="333333"/>
                </a:solidFill>
                <a:latin typeface="Nexa Black"/>
              </a:rPr>
              <a:t>2026</a:t>
            </a:r>
          </a:p>
        </p:txBody>
      </p:sp>
      <p:sp>
        <p:nvSpPr>
          <p:cNvPr id="21" name="Oval 20"/>
          <p:cNvSpPr/>
          <p:nvPr/>
        </p:nvSpPr>
        <p:spPr>
          <a:xfrm>
            <a:off x="658368" y="2815521"/>
            <a:ext cx="109728" cy="109728"/>
          </a:xfrm>
          <a:prstGeom prst="ellipse">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22" name="TextBox 21"/>
          <p:cNvSpPr txBox="1"/>
          <p:nvPr/>
        </p:nvSpPr>
        <p:spPr>
          <a:xfrm>
            <a:off x="841248" y="2751513"/>
            <a:ext cx="1463040" cy="640080"/>
          </a:xfrm>
          <a:prstGeom prst="rect">
            <a:avLst/>
          </a:prstGeom>
          <a:noFill/>
        </p:spPr>
        <p:txBody>
          <a:bodyPr wrap="square" lIns="0" tIns="0" rIns="0" bIns="0" anchor="t"/>
          <a:lstStyle/>
          <a:p>
            <a:pPr algn="l">
              <a:spcAft>
                <a:spcPts val="100"/>
              </a:spcAft>
            </a:pPr>
            <a:r>
              <a:rPr lang="en-NZ" sz="1600" b="0" dirty="0">
                <a:solidFill>
                  <a:srgbClr val="333333"/>
                </a:solidFill>
                <a:latin typeface="Nexa Black"/>
              </a:rPr>
              <a:t>Improvements and updates </a:t>
            </a:r>
            <a:endParaRPr sz="1600" b="0" dirty="0">
              <a:solidFill>
                <a:srgbClr val="5F5F5F"/>
              </a:solidFill>
              <a:latin typeface="Nexa Black"/>
            </a:endParaRPr>
          </a:p>
        </p:txBody>
      </p:sp>
      <p:sp>
        <p:nvSpPr>
          <p:cNvPr id="23" name="Rectangle 22"/>
          <p:cNvSpPr/>
          <p:nvPr/>
        </p:nvSpPr>
        <p:spPr>
          <a:xfrm>
            <a:off x="5115153" y="2751513"/>
            <a:ext cx="5694883" cy="256032"/>
          </a:xfrm>
          <a:prstGeom prst="rect">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24" name="TextBox 23"/>
          <p:cNvSpPr txBox="1"/>
          <p:nvPr/>
        </p:nvSpPr>
        <p:spPr>
          <a:xfrm>
            <a:off x="5206593" y="2751513"/>
            <a:ext cx="5512003" cy="256032"/>
          </a:xfrm>
          <a:prstGeom prst="rect">
            <a:avLst/>
          </a:prstGeom>
          <a:noFill/>
        </p:spPr>
        <p:txBody>
          <a:bodyPr wrap="square" lIns="0" tIns="0" rIns="0" bIns="0" anchor="ctr"/>
          <a:lstStyle/>
          <a:p>
            <a:pPr algn="l"/>
            <a:r>
              <a:rPr sz="1000" b="0">
                <a:solidFill>
                  <a:srgbClr val="333333"/>
                </a:solidFill>
                <a:latin typeface="Nexa Black"/>
              </a:rPr>
              <a:t>Partnership from 2023</a:t>
            </a:r>
          </a:p>
        </p:txBody>
      </p:sp>
      <p:sp>
        <p:nvSpPr>
          <p:cNvPr id="25" name="Rectangle 24"/>
          <p:cNvSpPr/>
          <p:nvPr/>
        </p:nvSpPr>
        <p:spPr>
          <a:xfrm>
            <a:off x="5115153" y="3007545"/>
            <a:ext cx="1341424" cy="1097280"/>
          </a:xfrm>
          <a:prstGeom prst="rect">
            <a:avLst/>
          </a:prstGeom>
          <a:solidFill>
            <a:srgbClr val="FFF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26" name="TextBox 25"/>
          <p:cNvSpPr txBox="1"/>
          <p:nvPr/>
        </p:nvSpPr>
        <p:spPr>
          <a:xfrm>
            <a:off x="5188305" y="3071553"/>
            <a:ext cx="1213408" cy="1005840"/>
          </a:xfrm>
          <a:prstGeom prst="rect">
            <a:avLst/>
          </a:prstGeom>
          <a:noFill/>
        </p:spPr>
        <p:txBody>
          <a:bodyPr wrap="square" lIns="0" tIns="0" rIns="0" bIns="0" anchor="t"/>
          <a:lstStyle/>
          <a:p>
            <a:pPr algn="l">
              <a:spcAft>
                <a:spcPts val="300"/>
              </a:spcAft>
            </a:pPr>
            <a:endParaRPr sz="750" b="0" dirty="0">
              <a:solidFill>
                <a:srgbClr val="A85600"/>
              </a:solidFill>
              <a:latin typeface="Nexa Black"/>
            </a:endParaRPr>
          </a:p>
          <a:p>
            <a:pPr algn="l">
              <a:spcAft>
                <a:spcPts val="300"/>
              </a:spcAft>
            </a:pPr>
            <a:r>
              <a:rPr sz="1400" b="0" dirty="0">
                <a:solidFill>
                  <a:srgbClr val="FF8200"/>
                </a:solidFill>
                <a:latin typeface="Nexa Black"/>
              </a:rPr>
              <a:t>● </a:t>
            </a:r>
            <a:r>
              <a:rPr lang="en-NZ" sz="1400" b="0" dirty="0">
                <a:latin typeface="Nexa Black"/>
              </a:rPr>
              <a:t>First </a:t>
            </a:r>
            <a:r>
              <a:rPr sz="1400" b="0" dirty="0">
                <a:solidFill>
                  <a:srgbClr val="333333"/>
                </a:solidFill>
                <a:latin typeface="Nexa Black"/>
              </a:rPr>
              <a:t>Critical Skills workshop</a:t>
            </a:r>
          </a:p>
        </p:txBody>
      </p:sp>
      <p:sp>
        <p:nvSpPr>
          <p:cNvPr id="27" name="Rectangle 26"/>
          <p:cNvSpPr/>
          <p:nvPr/>
        </p:nvSpPr>
        <p:spPr>
          <a:xfrm>
            <a:off x="6566306" y="3007545"/>
            <a:ext cx="1341424" cy="1097280"/>
          </a:xfrm>
          <a:prstGeom prst="rect">
            <a:avLst/>
          </a:prstGeom>
          <a:solidFill>
            <a:srgbClr val="FFF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28" name="TextBox 27"/>
          <p:cNvSpPr txBox="1"/>
          <p:nvPr/>
        </p:nvSpPr>
        <p:spPr>
          <a:xfrm>
            <a:off x="6630314" y="2936471"/>
            <a:ext cx="1213408" cy="1005840"/>
          </a:xfrm>
          <a:prstGeom prst="rect">
            <a:avLst/>
          </a:prstGeom>
          <a:noFill/>
        </p:spPr>
        <p:txBody>
          <a:bodyPr wrap="square" lIns="0" tIns="0" rIns="0" bIns="0" anchor="t"/>
          <a:lstStyle/>
          <a:p>
            <a:pPr algn="l">
              <a:spcAft>
                <a:spcPts val="300"/>
              </a:spcAft>
            </a:pPr>
            <a:endParaRPr sz="750" b="0">
              <a:solidFill>
                <a:srgbClr val="A85600"/>
              </a:solidFill>
              <a:latin typeface="Nexa Black"/>
            </a:endParaRPr>
          </a:p>
          <a:p>
            <a:pPr>
              <a:spcAft>
                <a:spcPts val="300"/>
              </a:spcAft>
            </a:pPr>
            <a:r>
              <a:rPr sz="1200" b="0">
                <a:solidFill>
                  <a:srgbClr val="FF8200"/>
                </a:solidFill>
                <a:latin typeface="Nexa Black"/>
              </a:rPr>
              <a:t>●  </a:t>
            </a:r>
            <a:r>
              <a:rPr sz="1200" b="0">
                <a:solidFill>
                  <a:srgbClr val="333333"/>
                </a:solidFill>
                <a:latin typeface="Nexa Black"/>
              </a:rPr>
              <a:t>1:1 tuition</a:t>
            </a:r>
          </a:p>
          <a:p>
            <a:pPr>
              <a:spcAft>
                <a:spcPts val="300"/>
              </a:spcAft>
            </a:pPr>
            <a:r>
              <a:rPr sz="1200" b="0">
                <a:solidFill>
                  <a:srgbClr val="FF8200"/>
                </a:solidFill>
                <a:latin typeface="Nexa Black"/>
              </a:rPr>
              <a:t>● </a:t>
            </a:r>
            <a:r>
              <a:rPr sz="1200" b="0">
                <a:solidFill>
                  <a:srgbClr val="333333"/>
                </a:solidFill>
                <a:latin typeface="Nexa Black"/>
              </a:rPr>
              <a:t>Monthly tuition </a:t>
            </a:r>
            <a:r>
              <a:rPr lang="en-NZ" sz="1200" b="0">
                <a:solidFill>
                  <a:srgbClr val="333333"/>
                </a:solidFill>
                <a:latin typeface="Nexa Black"/>
              </a:rPr>
              <a:t> </a:t>
            </a:r>
            <a:r>
              <a:rPr sz="1200" b="0">
                <a:solidFill>
                  <a:srgbClr val="333333"/>
                </a:solidFill>
                <a:latin typeface="Nexa Black"/>
              </a:rPr>
              <a:t>updates</a:t>
            </a:r>
          </a:p>
          <a:p>
            <a:pPr>
              <a:spcAft>
                <a:spcPts val="300"/>
              </a:spcAft>
            </a:pPr>
            <a:r>
              <a:rPr sz="1200" b="0">
                <a:solidFill>
                  <a:srgbClr val="FF8200"/>
                </a:solidFill>
                <a:latin typeface="Nexa Black"/>
              </a:rPr>
              <a:t>●  </a:t>
            </a:r>
            <a:r>
              <a:rPr sz="1200" b="0">
                <a:solidFill>
                  <a:srgbClr val="333333"/>
                </a:solidFill>
                <a:latin typeface="Nexa Black"/>
              </a:rPr>
              <a:t>Tuition from course content</a:t>
            </a:r>
          </a:p>
        </p:txBody>
      </p:sp>
      <p:sp>
        <p:nvSpPr>
          <p:cNvPr id="29" name="Rectangle 28"/>
          <p:cNvSpPr/>
          <p:nvPr/>
        </p:nvSpPr>
        <p:spPr>
          <a:xfrm>
            <a:off x="8017459" y="3007545"/>
            <a:ext cx="1341424" cy="1097280"/>
          </a:xfrm>
          <a:prstGeom prst="rect">
            <a:avLst/>
          </a:prstGeom>
          <a:solidFill>
            <a:srgbClr val="FFF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0" name="TextBox 29"/>
          <p:cNvSpPr txBox="1"/>
          <p:nvPr/>
        </p:nvSpPr>
        <p:spPr>
          <a:xfrm>
            <a:off x="8090611" y="3071553"/>
            <a:ext cx="1213408" cy="1005840"/>
          </a:xfrm>
          <a:prstGeom prst="rect">
            <a:avLst/>
          </a:prstGeom>
          <a:noFill/>
        </p:spPr>
        <p:txBody>
          <a:bodyPr wrap="square" lIns="0" tIns="0" rIns="0" bIns="0" anchor="t"/>
          <a:lstStyle/>
          <a:p>
            <a:pPr algn="l">
              <a:spcAft>
                <a:spcPts val="300"/>
              </a:spcAft>
            </a:pPr>
            <a:r>
              <a:rPr sz="1400" b="0" dirty="0">
                <a:solidFill>
                  <a:srgbClr val="FF8200"/>
                </a:solidFill>
                <a:latin typeface="Nexa Black"/>
              </a:rPr>
              <a:t>●</a:t>
            </a:r>
            <a:r>
              <a:rPr sz="1200" b="0" dirty="0">
                <a:solidFill>
                  <a:srgbClr val="333333"/>
                </a:solidFill>
                <a:latin typeface="Nexa Black"/>
              </a:rPr>
              <a:t>Support</a:t>
            </a:r>
            <a:r>
              <a:rPr lang="en-NZ" sz="1200" b="0" dirty="0">
                <a:solidFill>
                  <a:srgbClr val="333333"/>
                </a:solidFill>
                <a:latin typeface="Nexa Black"/>
              </a:rPr>
              <a:t> </a:t>
            </a:r>
            <a:r>
              <a:rPr sz="1200" b="0" dirty="0">
                <a:solidFill>
                  <a:srgbClr val="333333"/>
                </a:solidFill>
                <a:latin typeface="Nexa Black"/>
              </a:rPr>
              <a:t>requests at sign-u</a:t>
            </a:r>
            <a:r>
              <a:rPr lang="en-NZ" sz="1200" b="0" dirty="0">
                <a:solidFill>
                  <a:srgbClr val="333333"/>
                </a:solidFill>
                <a:latin typeface="Nexa Black"/>
              </a:rPr>
              <a:t>p</a:t>
            </a:r>
          </a:p>
          <a:p>
            <a:pPr>
              <a:spcAft>
                <a:spcPts val="300"/>
              </a:spcAft>
            </a:pPr>
            <a:r>
              <a:rPr lang="en-NZ" sz="1200" dirty="0">
                <a:solidFill>
                  <a:srgbClr val="FF8200"/>
                </a:solidFill>
                <a:latin typeface="Nexa Black"/>
              </a:rPr>
              <a:t>●</a:t>
            </a:r>
            <a:r>
              <a:rPr lang="en-NZ" sz="1200" dirty="0">
                <a:solidFill>
                  <a:srgbClr val="333333"/>
                </a:solidFill>
                <a:latin typeface="Nexa Black"/>
              </a:rPr>
              <a:t>Increased data collection</a:t>
            </a:r>
          </a:p>
          <a:p>
            <a:pPr algn="l">
              <a:spcAft>
                <a:spcPts val="300"/>
              </a:spcAft>
            </a:pPr>
            <a:endParaRPr lang="en-NZ" sz="1400" b="0" dirty="0">
              <a:solidFill>
                <a:srgbClr val="333333"/>
              </a:solidFill>
              <a:latin typeface="Nexa Black"/>
            </a:endParaRPr>
          </a:p>
          <a:p>
            <a:pPr algn="l">
              <a:spcAft>
                <a:spcPts val="300"/>
              </a:spcAft>
            </a:pPr>
            <a:endParaRPr lang="en-NZ" sz="1400" b="0" dirty="0">
              <a:solidFill>
                <a:srgbClr val="333333"/>
              </a:solidFill>
              <a:latin typeface="Nexa Black"/>
            </a:endParaRPr>
          </a:p>
        </p:txBody>
      </p:sp>
      <p:sp>
        <p:nvSpPr>
          <p:cNvPr id="31" name="Rectangle 30"/>
          <p:cNvSpPr/>
          <p:nvPr/>
        </p:nvSpPr>
        <p:spPr>
          <a:xfrm>
            <a:off x="9468612" y="3007545"/>
            <a:ext cx="1341424" cy="1097280"/>
          </a:xfrm>
          <a:prstGeom prst="rect">
            <a:avLst/>
          </a:prstGeom>
          <a:solidFill>
            <a:srgbClr val="FFF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2" name="TextBox 31"/>
          <p:cNvSpPr txBox="1"/>
          <p:nvPr/>
        </p:nvSpPr>
        <p:spPr>
          <a:xfrm>
            <a:off x="9560053" y="2934391"/>
            <a:ext cx="1213408" cy="829690"/>
          </a:xfrm>
          <a:prstGeom prst="rect">
            <a:avLst/>
          </a:prstGeom>
          <a:noFill/>
        </p:spPr>
        <p:txBody>
          <a:bodyPr wrap="square" lIns="0" tIns="0" rIns="0" bIns="0" anchor="t"/>
          <a:lstStyle/>
          <a:p>
            <a:pPr algn="l">
              <a:spcAft>
                <a:spcPts val="300"/>
              </a:spcAft>
            </a:pPr>
            <a:endParaRPr sz="750" b="0" dirty="0">
              <a:solidFill>
                <a:srgbClr val="A85600"/>
              </a:solidFill>
              <a:latin typeface="Nexa Black"/>
            </a:endParaRPr>
          </a:p>
          <a:p>
            <a:pPr algn="l">
              <a:spcAft>
                <a:spcPts val="300"/>
              </a:spcAft>
            </a:pPr>
            <a:r>
              <a:rPr sz="1200" b="0" dirty="0">
                <a:solidFill>
                  <a:srgbClr val="FF8200"/>
                </a:solidFill>
                <a:latin typeface="Nexa Black"/>
              </a:rPr>
              <a:t>●  </a:t>
            </a:r>
            <a:r>
              <a:rPr lang="en-NZ" sz="1200" b="0" dirty="0">
                <a:solidFill>
                  <a:srgbClr val="333333"/>
                </a:solidFill>
                <a:latin typeface="Nexa Black"/>
              </a:rPr>
              <a:t>Enhanced mid-tuition review and assessment. Learner self assessment</a:t>
            </a:r>
            <a:endParaRPr sz="1200" b="0" dirty="0">
              <a:solidFill>
                <a:srgbClr val="333333"/>
              </a:solidFill>
              <a:latin typeface="Nexa Black"/>
            </a:endParaRPr>
          </a:p>
        </p:txBody>
      </p:sp>
      <p:sp>
        <p:nvSpPr>
          <p:cNvPr id="41" name="Rectangle 40"/>
          <p:cNvSpPr/>
          <p:nvPr/>
        </p:nvSpPr>
        <p:spPr>
          <a:xfrm>
            <a:off x="9578340" y="4655974"/>
            <a:ext cx="1341424" cy="749808"/>
          </a:xfrm>
          <a:prstGeom prst="rect">
            <a:avLst/>
          </a:prstGeom>
          <a:pattFill prst="wdUpDiag">
            <a:fgClr>
              <a:srgbClr val="0092BC"/>
            </a:fgClr>
            <a:bgClr>
              <a:srgbClr val="4DB3D3"/>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3" name="Oval 32"/>
          <p:cNvSpPr/>
          <p:nvPr/>
        </p:nvSpPr>
        <p:spPr>
          <a:xfrm>
            <a:off x="768096" y="4994302"/>
            <a:ext cx="109728" cy="109728"/>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4" name="TextBox 33"/>
          <p:cNvSpPr txBox="1"/>
          <p:nvPr/>
        </p:nvSpPr>
        <p:spPr>
          <a:xfrm>
            <a:off x="950976" y="4930294"/>
            <a:ext cx="1280160" cy="640080"/>
          </a:xfrm>
          <a:prstGeom prst="rect">
            <a:avLst/>
          </a:prstGeom>
          <a:noFill/>
        </p:spPr>
        <p:txBody>
          <a:bodyPr wrap="square" lIns="0" tIns="0" rIns="0" bIns="0" anchor="t"/>
          <a:lstStyle/>
          <a:p>
            <a:pPr algn="l">
              <a:spcAft>
                <a:spcPts val="100"/>
              </a:spcAft>
            </a:pPr>
            <a:r>
              <a:rPr lang="en-NZ" sz="1600" b="0" dirty="0">
                <a:solidFill>
                  <a:srgbClr val="333333"/>
                </a:solidFill>
                <a:latin typeface="Nexa Black"/>
              </a:rPr>
              <a:t>Learner Engagements </a:t>
            </a:r>
            <a:endParaRPr sz="1600" b="0" dirty="0">
              <a:solidFill>
                <a:srgbClr val="5F5F5F"/>
              </a:solidFill>
              <a:latin typeface="Nexa Black"/>
            </a:endParaRPr>
          </a:p>
        </p:txBody>
      </p:sp>
      <p:sp>
        <p:nvSpPr>
          <p:cNvPr id="35" name="Rectangle 34"/>
          <p:cNvSpPr/>
          <p:nvPr/>
        </p:nvSpPr>
        <p:spPr>
          <a:xfrm>
            <a:off x="5224881" y="5266453"/>
            <a:ext cx="1341424" cy="139328"/>
          </a:xfrm>
          <a:prstGeom prst="rect">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6" name="TextBox 35"/>
          <p:cNvSpPr txBox="1"/>
          <p:nvPr/>
        </p:nvSpPr>
        <p:spPr>
          <a:xfrm>
            <a:off x="5224881" y="4882405"/>
            <a:ext cx="1341424" cy="365760"/>
          </a:xfrm>
          <a:prstGeom prst="rect">
            <a:avLst/>
          </a:prstGeom>
          <a:noFill/>
        </p:spPr>
        <p:txBody>
          <a:bodyPr wrap="square" lIns="0" tIns="0" rIns="0" bIns="0" anchor="b"/>
          <a:lstStyle/>
          <a:p>
            <a:pPr algn="l"/>
            <a:r>
              <a:rPr sz="2200" b="0" dirty="0">
                <a:solidFill>
                  <a:srgbClr val="333333"/>
                </a:solidFill>
                <a:latin typeface="Nexa Black"/>
              </a:rPr>
              <a:t>76</a:t>
            </a:r>
          </a:p>
        </p:txBody>
      </p:sp>
      <p:sp>
        <p:nvSpPr>
          <p:cNvPr id="37" name="Rectangle 36"/>
          <p:cNvSpPr/>
          <p:nvPr/>
        </p:nvSpPr>
        <p:spPr>
          <a:xfrm>
            <a:off x="6676034" y="5165623"/>
            <a:ext cx="1341424" cy="240158"/>
          </a:xfrm>
          <a:prstGeom prst="rect">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38" name="TextBox 37"/>
          <p:cNvSpPr txBox="1"/>
          <p:nvPr/>
        </p:nvSpPr>
        <p:spPr>
          <a:xfrm>
            <a:off x="6676034" y="4781575"/>
            <a:ext cx="1341424" cy="365760"/>
          </a:xfrm>
          <a:prstGeom prst="rect">
            <a:avLst/>
          </a:prstGeom>
          <a:noFill/>
        </p:spPr>
        <p:txBody>
          <a:bodyPr wrap="square" lIns="0" tIns="0" rIns="0" bIns="0" anchor="b"/>
          <a:lstStyle/>
          <a:p>
            <a:pPr algn="l"/>
            <a:r>
              <a:rPr sz="2200" b="0">
                <a:solidFill>
                  <a:srgbClr val="333333"/>
                </a:solidFill>
                <a:latin typeface="Nexa Black"/>
              </a:rPr>
              <a:t>131</a:t>
            </a:r>
          </a:p>
        </p:txBody>
      </p:sp>
      <p:sp>
        <p:nvSpPr>
          <p:cNvPr id="39" name="Rectangle 38"/>
          <p:cNvSpPr/>
          <p:nvPr/>
        </p:nvSpPr>
        <p:spPr>
          <a:xfrm>
            <a:off x="8127187" y="4780636"/>
            <a:ext cx="1341424" cy="625145"/>
          </a:xfrm>
          <a:prstGeom prst="rect">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exa Black"/>
            </a:endParaRPr>
          </a:p>
        </p:txBody>
      </p:sp>
      <p:sp>
        <p:nvSpPr>
          <p:cNvPr id="40" name="TextBox 39"/>
          <p:cNvSpPr txBox="1"/>
          <p:nvPr/>
        </p:nvSpPr>
        <p:spPr>
          <a:xfrm>
            <a:off x="8127187" y="4396588"/>
            <a:ext cx="1341424" cy="365760"/>
          </a:xfrm>
          <a:prstGeom prst="rect">
            <a:avLst/>
          </a:prstGeom>
          <a:noFill/>
        </p:spPr>
        <p:txBody>
          <a:bodyPr wrap="square" lIns="0" tIns="0" rIns="0" bIns="0" anchor="b"/>
          <a:lstStyle/>
          <a:p>
            <a:pPr algn="l"/>
            <a:r>
              <a:rPr sz="2200" b="0">
                <a:solidFill>
                  <a:srgbClr val="333333"/>
                </a:solidFill>
                <a:latin typeface="Nexa Black"/>
              </a:rPr>
              <a:t>341</a:t>
            </a:r>
          </a:p>
        </p:txBody>
      </p:sp>
      <p:sp>
        <p:nvSpPr>
          <p:cNvPr id="42" name="TextBox 41"/>
          <p:cNvSpPr txBox="1"/>
          <p:nvPr/>
        </p:nvSpPr>
        <p:spPr>
          <a:xfrm>
            <a:off x="9578340" y="4271925"/>
            <a:ext cx="1341424" cy="365760"/>
          </a:xfrm>
          <a:prstGeom prst="rect">
            <a:avLst/>
          </a:prstGeom>
          <a:noFill/>
        </p:spPr>
        <p:txBody>
          <a:bodyPr wrap="square" lIns="0" tIns="0" rIns="0" bIns="0" anchor="b"/>
          <a:lstStyle/>
          <a:p>
            <a:pPr algn="l"/>
            <a:r>
              <a:rPr sz="2200" b="0">
                <a:solidFill>
                  <a:srgbClr val="333333"/>
                </a:solidFill>
                <a:latin typeface="Nexa Black"/>
              </a:rPr>
              <a:t>409</a:t>
            </a:r>
            <a:r>
              <a:rPr sz="900" b="0">
                <a:solidFill>
                  <a:srgbClr val="5F5F5F"/>
                </a:solidFill>
                <a:latin typeface="Nexa Black"/>
              </a:rPr>
              <a:t>  so far</a:t>
            </a:r>
          </a:p>
        </p:txBody>
      </p:sp>
      <p:cxnSp>
        <p:nvCxnSpPr>
          <p:cNvPr id="43" name="Connector 42"/>
          <p:cNvCxnSpPr/>
          <p:nvPr/>
        </p:nvCxnSpPr>
        <p:spPr>
          <a:xfrm>
            <a:off x="2359152" y="5405781"/>
            <a:ext cx="8597188" cy="0"/>
          </a:xfrm>
          <a:prstGeom prst="line">
            <a:avLst/>
          </a:prstGeom>
          <a:ln w="25400">
            <a:solidFill>
              <a:srgbClr val="333333"/>
            </a:solidFill>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79798" y="6473952"/>
            <a:ext cx="2286000" cy="274320"/>
          </a:xfrm>
          <a:prstGeom prst="rect">
            <a:avLst/>
          </a:prstGeom>
          <a:noFill/>
        </p:spPr>
        <p:txBody>
          <a:bodyPr wrap="square" lIns="0" tIns="0" rIns="0" bIns="0" anchor="t"/>
          <a:lstStyle/>
          <a:p>
            <a:pPr algn="r"/>
            <a:r>
              <a:rPr lang="en-NZ" sz="1400" b="0" i="1">
                <a:solidFill>
                  <a:srgbClr val="FFFFFF"/>
                </a:solidFill>
                <a:latin typeface="Nexa Heavy"/>
              </a:rPr>
              <a:t>*</a:t>
            </a:r>
            <a:r>
              <a:rPr sz="1400" b="0" i="1">
                <a:solidFill>
                  <a:srgbClr val="FFFFFF"/>
                </a:solidFill>
                <a:latin typeface="Nexa Heavy"/>
              </a:rPr>
              <a:t>2026 figure is year to date</a:t>
            </a:r>
          </a:p>
        </p:txBody>
      </p:sp>
      <p:sp>
        <p:nvSpPr>
          <p:cNvPr id="50" name="TextBox 49">
            <a:extLst>
              <a:ext uri="{FF2B5EF4-FFF2-40B4-BE49-F238E27FC236}">
                <a16:creationId xmlns:a16="http://schemas.microsoft.com/office/drawing/2014/main" id="{CFE7052E-0F88-AFE4-57D0-00733CA4EEE4}"/>
              </a:ext>
            </a:extLst>
          </p:cNvPr>
          <p:cNvSpPr txBox="1"/>
          <p:nvPr/>
        </p:nvSpPr>
        <p:spPr>
          <a:xfrm>
            <a:off x="93268" y="486359"/>
            <a:ext cx="7555323" cy="382092"/>
          </a:xfrm>
          <a:prstGeom prst="rect">
            <a:avLst/>
          </a:prstGeom>
          <a:noFill/>
        </p:spPr>
        <p:txBody>
          <a:bodyPr wrap="square">
            <a:spAutoFit/>
          </a:bodyPr>
          <a:lstStyle/>
          <a:p>
            <a:pPr>
              <a:lnSpc>
                <a:spcPct val="150000"/>
              </a:lnSpc>
            </a:pPr>
            <a:r>
              <a:rPr lang="en-NZ" sz="1400" dirty="0">
                <a:solidFill>
                  <a:schemeClr val="accent1"/>
                </a:solidFill>
                <a:latin typeface="Nexa Heavy"/>
              </a:rPr>
              <a:t>How have BCITO and Education Unlimited undertaken review and improvement?</a:t>
            </a:r>
          </a:p>
        </p:txBody>
      </p:sp>
      <p:pic>
        <p:nvPicPr>
          <p:cNvPr id="47" name="Picture 46">
            <a:extLst>
              <a:ext uri="{FF2B5EF4-FFF2-40B4-BE49-F238E27FC236}">
                <a16:creationId xmlns:a16="http://schemas.microsoft.com/office/drawing/2014/main" id="{2DEC570D-6704-1F7B-ECC8-B4EE8140EB71}"/>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371851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5" grpId="0" animBg="1"/>
      <p:bldP spid="16" grpId="0" animBg="1"/>
      <p:bldP spid="17" grpId="0" animBg="1"/>
      <p:bldP spid="18" grpId="0" animBg="1"/>
      <p:bldP spid="19" grpId="0" animBg="1"/>
      <p:bldP spid="20" grpId="0" animBg="1"/>
      <p:bldP spid="22" grpId="0"/>
      <p:bldP spid="24" grpId="0"/>
      <p:bldP spid="26" grpId="0"/>
      <p:bldP spid="28" grpId="0"/>
      <p:bldP spid="30" grpId="0"/>
      <p:bldP spid="32" grpId="0"/>
      <p:bldP spid="36" grpId="0"/>
      <p:bldP spid="38" grpId="0"/>
      <p:bldP spid="40"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322" y="35419"/>
            <a:ext cx="10515600" cy="594360"/>
          </a:xfrm>
          <a:prstGeom prst="rect">
            <a:avLst/>
          </a:prstGeom>
          <a:noFill/>
        </p:spPr>
        <p:txBody>
          <a:bodyPr wrap="square" lIns="0" tIns="0" rIns="0" bIns="0" anchor="b"/>
          <a:lstStyle/>
          <a:p>
            <a:pPr algn="l"/>
            <a:r>
              <a:rPr lang="en-NZ" sz="3200" b="0">
                <a:solidFill>
                  <a:srgbClr val="333333"/>
                </a:solidFill>
                <a:latin typeface="Nexa Black"/>
              </a:rPr>
              <a:t>The support loop</a:t>
            </a:r>
            <a:endParaRPr sz="3200" b="0">
              <a:solidFill>
                <a:srgbClr val="333333"/>
              </a:solidFill>
              <a:latin typeface="Nexa Black"/>
            </a:endParaRPr>
          </a:p>
        </p:txBody>
      </p:sp>
      <p:sp>
        <p:nvSpPr>
          <p:cNvPr id="3" name="Rounded Rectangle 2"/>
          <p:cNvSpPr/>
          <p:nvPr/>
        </p:nvSpPr>
        <p:spPr>
          <a:xfrm>
            <a:off x="1663892" y="1967953"/>
            <a:ext cx="8869680" cy="3108960"/>
          </a:xfrm>
          <a:prstGeom prst="roundRect">
            <a:avLst>
              <a:gd name="adj" fmla="val 50000"/>
            </a:avLst>
          </a:prstGeom>
          <a:noFill/>
          <a:ln w="25400">
            <a:solidFill>
              <a:srgbClr val="333333"/>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63" name="Group 62">
            <a:extLst>
              <a:ext uri="{FF2B5EF4-FFF2-40B4-BE49-F238E27FC236}">
                <a16:creationId xmlns:a16="http://schemas.microsoft.com/office/drawing/2014/main" id="{30C6762F-9114-836D-664E-DABB35CC8E63}"/>
              </a:ext>
            </a:extLst>
          </p:cNvPr>
          <p:cNvGrpSpPr/>
          <p:nvPr/>
        </p:nvGrpSpPr>
        <p:grpSpPr>
          <a:xfrm>
            <a:off x="618906" y="2602805"/>
            <a:ext cx="2148840" cy="868680"/>
            <a:chOff x="8915399" y="2800350"/>
            <a:chExt cx="2148840" cy="868680"/>
          </a:xfrm>
        </p:grpSpPr>
        <p:sp>
          <p:nvSpPr>
            <p:cNvPr id="64" name="Rounded Rectangle 15">
              <a:extLst>
                <a:ext uri="{FF2B5EF4-FFF2-40B4-BE49-F238E27FC236}">
                  <a16:creationId xmlns:a16="http://schemas.microsoft.com/office/drawing/2014/main" id="{8B7F4D3D-4F4D-3A9D-6EBF-06A3187AE6F2}"/>
                </a:ext>
              </a:extLst>
            </p:cNvPr>
            <p:cNvSpPr/>
            <p:nvPr/>
          </p:nvSpPr>
          <p:spPr>
            <a:xfrm>
              <a:off x="8915399" y="280035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5" name="Oval 64">
              <a:extLst>
                <a:ext uri="{FF2B5EF4-FFF2-40B4-BE49-F238E27FC236}">
                  <a16:creationId xmlns:a16="http://schemas.microsoft.com/office/drawing/2014/main" id="{62406323-0E3F-BA39-9EFB-0DD61D5B8D11}"/>
                </a:ext>
              </a:extLst>
            </p:cNvPr>
            <p:cNvSpPr/>
            <p:nvPr/>
          </p:nvSpPr>
          <p:spPr>
            <a:xfrm>
              <a:off x="9025127" y="2884932"/>
              <a:ext cx="329184" cy="329184"/>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NZ" sz="1600" b="1" dirty="0">
                  <a:solidFill>
                    <a:srgbClr val="FFFFFF"/>
                  </a:solidFill>
                  <a:latin typeface="Nexa Black"/>
                </a:rPr>
                <a:t>11</a:t>
              </a:r>
              <a:endParaRPr sz="1600" b="1" dirty="0">
                <a:solidFill>
                  <a:srgbClr val="FFFFFF"/>
                </a:solidFill>
                <a:latin typeface="Nexa Black"/>
              </a:endParaRPr>
            </a:p>
          </p:txBody>
        </p:sp>
        <p:sp>
          <p:nvSpPr>
            <p:cNvPr id="66" name="TextBox 65">
              <a:extLst>
                <a:ext uri="{FF2B5EF4-FFF2-40B4-BE49-F238E27FC236}">
                  <a16:creationId xmlns:a16="http://schemas.microsoft.com/office/drawing/2014/main" id="{3E17770C-616A-694B-6C40-9B42EFCE050B}"/>
                </a:ext>
              </a:extLst>
            </p:cNvPr>
            <p:cNvSpPr txBox="1"/>
            <p:nvPr/>
          </p:nvSpPr>
          <p:spPr>
            <a:xfrm>
              <a:off x="9421693" y="2891790"/>
              <a:ext cx="1527048" cy="731519"/>
            </a:xfrm>
            <a:prstGeom prst="rect">
              <a:avLst/>
            </a:prstGeom>
            <a:noFill/>
          </p:spPr>
          <p:txBody>
            <a:bodyPr wrap="square" lIns="0" tIns="0" rIns="0" bIns="0" anchor="t"/>
            <a:lstStyle/>
            <a:p>
              <a:pPr>
                <a:spcAft>
                  <a:spcPts val="200"/>
                </a:spcAft>
              </a:pPr>
              <a:r>
                <a:rPr sz="750" b="0">
                  <a:solidFill>
                    <a:srgbClr val="0092BC"/>
                  </a:solidFill>
                  <a:latin typeface="Nexa Heavy"/>
                </a:rPr>
                <a:t>BCITO</a:t>
              </a:r>
              <a:r>
                <a:rPr lang="en-NZ" sz="750" b="0">
                  <a:solidFill>
                    <a:srgbClr val="0092BC"/>
                  </a:solidFill>
                  <a:latin typeface="Nexa Heavy"/>
                </a:rPr>
                <a:t> + </a:t>
              </a:r>
              <a:r>
                <a:rPr lang="en-NZ" sz="750">
                  <a:solidFill>
                    <a:srgbClr val="A85600"/>
                  </a:solidFill>
                  <a:latin typeface="Nexa Heavy"/>
                </a:rPr>
                <a:t>EDUCATION UNLIMITED</a:t>
              </a:r>
              <a:endParaRPr sz="750" b="0">
                <a:solidFill>
                  <a:srgbClr val="0092BC"/>
                </a:solidFill>
                <a:latin typeface="Nexa Heavy"/>
              </a:endParaRPr>
            </a:p>
            <a:p>
              <a:pPr algn="l"/>
              <a:r>
                <a:rPr lang="en-NZ" sz="1000" b="0">
                  <a:solidFill>
                    <a:srgbClr val="333333"/>
                  </a:solidFill>
                  <a:latin typeface="Nexa Heavy"/>
                </a:rPr>
                <a:t>Learner gains the skills required to independently complete their qualification.</a:t>
              </a:r>
              <a:endParaRPr sz="1000" b="0">
                <a:solidFill>
                  <a:srgbClr val="333333"/>
                </a:solidFill>
                <a:latin typeface="Nexa Heavy"/>
              </a:endParaRPr>
            </a:p>
          </p:txBody>
        </p:sp>
      </p:grpSp>
      <p:grpSp>
        <p:nvGrpSpPr>
          <p:cNvPr id="68" name="Group 67">
            <a:extLst>
              <a:ext uri="{FF2B5EF4-FFF2-40B4-BE49-F238E27FC236}">
                <a16:creationId xmlns:a16="http://schemas.microsoft.com/office/drawing/2014/main" id="{799C26C8-FBD5-2FF5-5FCB-38AB0600310F}"/>
              </a:ext>
            </a:extLst>
          </p:cNvPr>
          <p:cNvGrpSpPr/>
          <p:nvPr/>
        </p:nvGrpSpPr>
        <p:grpSpPr>
          <a:xfrm>
            <a:off x="1370200" y="1464501"/>
            <a:ext cx="2148840" cy="924808"/>
            <a:chOff x="685800" y="1211580"/>
            <a:chExt cx="2148840" cy="868680"/>
          </a:xfrm>
        </p:grpSpPr>
        <p:sp>
          <p:nvSpPr>
            <p:cNvPr id="4" name="Rounded Rectangle 3"/>
            <p:cNvSpPr/>
            <p:nvPr/>
          </p:nvSpPr>
          <p:spPr>
            <a:xfrm>
              <a:off x="685800" y="121158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95528" y="1330452"/>
              <a:ext cx="329184" cy="329184"/>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exa Black"/>
                </a:rPr>
                <a:t>1</a:t>
              </a:r>
            </a:p>
          </p:txBody>
        </p:sp>
        <p:sp>
          <p:nvSpPr>
            <p:cNvPr id="6" name="TextBox 5"/>
            <p:cNvSpPr txBox="1"/>
            <p:nvPr/>
          </p:nvSpPr>
          <p:spPr>
            <a:xfrm>
              <a:off x="1183822" y="1240535"/>
              <a:ext cx="1527048" cy="731519"/>
            </a:xfrm>
            <a:prstGeom prst="rect">
              <a:avLst/>
            </a:prstGeom>
            <a:noFill/>
          </p:spPr>
          <p:txBody>
            <a:bodyPr wrap="square" lIns="0" tIns="0" rIns="0" bIns="0" anchor="t"/>
            <a:lstStyle/>
            <a:p>
              <a:pPr algn="l">
                <a:spcAft>
                  <a:spcPts val="200"/>
                </a:spcAft>
              </a:pPr>
              <a:r>
                <a:rPr sz="750" b="0" dirty="0">
                  <a:solidFill>
                    <a:srgbClr val="0092BC"/>
                  </a:solidFill>
                  <a:latin typeface="Nexa Heavy"/>
                </a:rPr>
                <a:t>BCITO</a:t>
              </a:r>
              <a:endParaRPr lang="en-NZ" sz="750" b="0" dirty="0">
                <a:solidFill>
                  <a:srgbClr val="0092BC"/>
                </a:solidFill>
                <a:latin typeface="Nexa Heavy"/>
              </a:endParaRPr>
            </a:p>
            <a:p>
              <a:pPr algn="l">
                <a:spcAft>
                  <a:spcPts val="200"/>
                </a:spcAft>
              </a:pPr>
              <a:r>
                <a:rPr lang="en-NZ" sz="1100" b="0" dirty="0">
                  <a:latin typeface="Nexa Heavy"/>
                </a:rPr>
                <a:t>The learner indicates at sign up that they have a learning barrier and would like support. </a:t>
              </a:r>
              <a:endParaRPr sz="1100" b="0" dirty="0">
                <a:latin typeface="Nexa Heavy"/>
              </a:endParaRPr>
            </a:p>
            <a:p>
              <a:pPr algn="l"/>
              <a:endParaRPr sz="1000" b="0" dirty="0">
                <a:solidFill>
                  <a:srgbClr val="333333"/>
                </a:solidFill>
                <a:latin typeface="Nexa Heavy"/>
              </a:endParaRPr>
            </a:p>
          </p:txBody>
        </p:sp>
      </p:grpSp>
      <p:grpSp>
        <p:nvGrpSpPr>
          <p:cNvPr id="89" name="Group 88">
            <a:extLst>
              <a:ext uri="{FF2B5EF4-FFF2-40B4-BE49-F238E27FC236}">
                <a16:creationId xmlns:a16="http://schemas.microsoft.com/office/drawing/2014/main" id="{3CD0D946-7793-9761-39C3-7803DCC3FD05}"/>
              </a:ext>
            </a:extLst>
          </p:cNvPr>
          <p:cNvGrpSpPr/>
          <p:nvPr/>
        </p:nvGrpSpPr>
        <p:grpSpPr>
          <a:xfrm>
            <a:off x="6227790" y="1469033"/>
            <a:ext cx="2148840" cy="924809"/>
            <a:chOff x="5349240" y="1211580"/>
            <a:chExt cx="2148840" cy="868680"/>
          </a:xfrm>
        </p:grpSpPr>
        <p:sp>
          <p:nvSpPr>
            <p:cNvPr id="10" name="Rounded Rectangle 9"/>
            <p:cNvSpPr/>
            <p:nvPr/>
          </p:nvSpPr>
          <p:spPr>
            <a:xfrm>
              <a:off x="5349240" y="121158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5458968" y="1330452"/>
              <a:ext cx="329184" cy="32918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chemeClr val="tx1"/>
                  </a:solidFill>
                  <a:latin typeface="Nexa Black"/>
                </a:rPr>
                <a:t>3</a:t>
              </a:r>
            </a:p>
          </p:txBody>
        </p:sp>
        <p:sp>
          <p:nvSpPr>
            <p:cNvPr id="15" name="TextBox 14"/>
            <p:cNvSpPr txBox="1"/>
            <p:nvPr/>
          </p:nvSpPr>
          <p:spPr>
            <a:xfrm>
              <a:off x="5836166" y="1240006"/>
              <a:ext cx="1527048" cy="731519"/>
            </a:xfrm>
            <a:prstGeom prst="rect">
              <a:avLst/>
            </a:prstGeom>
            <a:noFill/>
          </p:spPr>
          <p:txBody>
            <a:bodyPr wrap="square" lIns="0" tIns="0" rIns="0" bIns="0" anchor="t"/>
            <a:lstStyle/>
            <a:p>
              <a:pPr algn="l">
                <a:spcAft>
                  <a:spcPts val="200"/>
                </a:spcAft>
              </a:pPr>
              <a:r>
                <a:rPr sz="750" b="0" dirty="0">
                  <a:solidFill>
                    <a:srgbClr val="A85600"/>
                  </a:solidFill>
                  <a:latin typeface="Nexa Heavy"/>
                </a:rPr>
                <a:t>EDUCATION UNLIMITED</a:t>
              </a:r>
            </a:p>
            <a:p>
              <a:pPr algn="l"/>
              <a:r>
                <a:rPr lang="en-NZ" sz="1100" b="0" dirty="0">
                  <a:solidFill>
                    <a:srgbClr val="333333"/>
                  </a:solidFill>
                  <a:latin typeface="Nexa Heavy"/>
                </a:rPr>
                <a:t>The learner is matched with an appropriate tutor, who assesses’ the learners LLN levels. </a:t>
              </a:r>
              <a:endParaRPr sz="1100" b="0" dirty="0">
                <a:solidFill>
                  <a:srgbClr val="333333"/>
                </a:solidFill>
                <a:latin typeface="Nexa Heavy"/>
              </a:endParaRPr>
            </a:p>
          </p:txBody>
        </p:sp>
      </p:grpSp>
      <p:grpSp>
        <p:nvGrpSpPr>
          <p:cNvPr id="83" name="Group 82">
            <a:extLst>
              <a:ext uri="{FF2B5EF4-FFF2-40B4-BE49-F238E27FC236}">
                <a16:creationId xmlns:a16="http://schemas.microsoft.com/office/drawing/2014/main" id="{D9CA3B0B-C776-0866-0536-DA85C93708C3}"/>
              </a:ext>
            </a:extLst>
          </p:cNvPr>
          <p:cNvGrpSpPr/>
          <p:nvPr/>
        </p:nvGrpSpPr>
        <p:grpSpPr>
          <a:xfrm>
            <a:off x="7608917" y="4685844"/>
            <a:ext cx="2148840" cy="868680"/>
            <a:chOff x="5349240" y="4320540"/>
            <a:chExt cx="2148840" cy="868680"/>
          </a:xfrm>
        </p:grpSpPr>
        <p:sp>
          <p:nvSpPr>
            <p:cNvPr id="22" name="Rounded Rectangle 21"/>
            <p:cNvSpPr/>
            <p:nvPr/>
          </p:nvSpPr>
          <p:spPr>
            <a:xfrm>
              <a:off x="5349240" y="432054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Oval 22"/>
            <p:cNvSpPr/>
            <p:nvPr/>
          </p:nvSpPr>
          <p:spPr>
            <a:xfrm>
              <a:off x="5458968" y="4439412"/>
              <a:ext cx="329184" cy="329184"/>
            </a:xfrm>
            <a:prstGeom prst="ellipse">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333333"/>
                  </a:solidFill>
                  <a:latin typeface="Nexa Black"/>
                </a:rPr>
                <a:t>7</a:t>
              </a:r>
            </a:p>
          </p:txBody>
        </p:sp>
        <p:sp>
          <p:nvSpPr>
            <p:cNvPr id="24" name="TextBox 23"/>
            <p:cNvSpPr txBox="1"/>
            <p:nvPr/>
          </p:nvSpPr>
          <p:spPr>
            <a:xfrm>
              <a:off x="5879592" y="4411980"/>
              <a:ext cx="1527048" cy="731519"/>
            </a:xfrm>
            <a:prstGeom prst="rect">
              <a:avLst/>
            </a:prstGeom>
            <a:noFill/>
          </p:spPr>
          <p:txBody>
            <a:bodyPr wrap="square" lIns="0" tIns="0" rIns="0" bIns="0" anchor="t"/>
            <a:lstStyle/>
            <a:p>
              <a:pPr algn="l">
                <a:spcAft>
                  <a:spcPts val="200"/>
                </a:spcAft>
              </a:pPr>
              <a:r>
                <a:rPr sz="750" b="0" dirty="0">
                  <a:solidFill>
                    <a:srgbClr val="A85600"/>
                  </a:solidFill>
                  <a:latin typeface="Nexa Heavy"/>
                </a:rPr>
                <a:t>EDUCATION UNLIMITED</a:t>
              </a:r>
            </a:p>
            <a:p>
              <a:pPr algn="l"/>
              <a:r>
                <a:rPr lang="en-NZ" sz="1000" dirty="0">
                  <a:solidFill>
                    <a:srgbClr val="333333"/>
                  </a:solidFill>
                  <a:latin typeface="Nexa Heavy"/>
                </a:rPr>
                <a:t>Before the first 20 hours, the tutor can request further tuition on behalf of the learner. TA input requested. </a:t>
              </a:r>
              <a:endParaRPr sz="1000" b="0" dirty="0">
                <a:solidFill>
                  <a:srgbClr val="333333"/>
                </a:solidFill>
                <a:latin typeface="Nexa Heavy"/>
              </a:endParaRPr>
            </a:p>
          </p:txBody>
        </p:sp>
      </p:grpSp>
      <p:grpSp>
        <p:nvGrpSpPr>
          <p:cNvPr id="86" name="Group 85">
            <a:extLst>
              <a:ext uri="{FF2B5EF4-FFF2-40B4-BE49-F238E27FC236}">
                <a16:creationId xmlns:a16="http://schemas.microsoft.com/office/drawing/2014/main" id="{8CCD65A4-CF82-B5A2-DDD4-298867B6E79D}"/>
              </a:ext>
            </a:extLst>
          </p:cNvPr>
          <p:cNvGrpSpPr/>
          <p:nvPr/>
        </p:nvGrpSpPr>
        <p:grpSpPr>
          <a:xfrm>
            <a:off x="2453231" y="4681958"/>
            <a:ext cx="2148840" cy="868680"/>
            <a:chOff x="685800" y="4320540"/>
            <a:chExt cx="2148840" cy="868680"/>
          </a:xfrm>
        </p:grpSpPr>
        <p:sp>
          <p:nvSpPr>
            <p:cNvPr id="28" name="Rounded Rectangle 27"/>
            <p:cNvSpPr/>
            <p:nvPr/>
          </p:nvSpPr>
          <p:spPr>
            <a:xfrm>
              <a:off x="685800" y="432054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grpSp>
          <p:nvGrpSpPr>
            <p:cNvPr id="85" name="Group 84">
              <a:extLst>
                <a:ext uri="{FF2B5EF4-FFF2-40B4-BE49-F238E27FC236}">
                  <a16:creationId xmlns:a16="http://schemas.microsoft.com/office/drawing/2014/main" id="{BEFDE76A-EAEC-6AA5-7319-127183031560}"/>
                </a:ext>
              </a:extLst>
            </p:cNvPr>
            <p:cNvGrpSpPr/>
            <p:nvPr/>
          </p:nvGrpSpPr>
          <p:grpSpPr>
            <a:xfrm>
              <a:off x="795528" y="4411980"/>
              <a:ext cx="1947672" cy="731519"/>
              <a:chOff x="795528" y="4411980"/>
              <a:chExt cx="1947672" cy="731519"/>
            </a:xfrm>
          </p:grpSpPr>
          <p:sp>
            <p:nvSpPr>
              <p:cNvPr id="29" name="Oval 28"/>
              <p:cNvSpPr/>
              <p:nvPr/>
            </p:nvSpPr>
            <p:spPr>
              <a:xfrm>
                <a:off x="795528" y="4439412"/>
                <a:ext cx="329184" cy="329184"/>
              </a:xfrm>
              <a:prstGeom prst="ellipse">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333333"/>
                    </a:solidFill>
                    <a:latin typeface="Nexa Black"/>
                  </a:rPr>
                  <a:t>9</a:t>
                </a:r>
              </a:p>
            </p:txBody>
          </p:sp>
          <p:sp>
            <p:nvSpPr>
              <p:cNvPr id="30" name="TextBox 29"/>
              <p:cNvSpPr txBox="1"/>
              <p:nvPr/>
            </p:nvSpPr>
            <p:spPr>
              <a:xfrm>
                <a:off x="1216152" y="4411980"/>
                <a:ext cx="1527048" cy="731519"/>
              </a:xfrm>
              <a:prstGeom prst="rect">
                <a:avLst/>
              </a:prstGeom>
              <a:noFill/>
            </p:spPr>
            <p:txBody>
              <a:bodyPr wrap="square" lIns="0" tIns="0" rIns="0" bIns="0" anchor="t"/>
              <a:lstStyle/>
              <a:p>
                <a:pPr algn="l">
                  <a:spcAft>
                    <a:spcPts val="200"/>
                  </a:spcAft>
                </a:pPr>
                <a:r>
                  <a:rPr sz="750" b="0" dirty="0">
                    <a:solidFill>
                      <a:srgbClr val="A85600"/>
                    </a:solidFill>
                    <a:latin typeface="Nexa Heavy"/>
                  </a:rPr>
                  <a:t>EDUCATION UNLIMITED</a:t>
                </a:r>
              </a:p>
              <a:p>
                <a:pPr algn="l"/>
                <a:r>
                  <a:rPr lang="en-NZ" sz="1000" b="0" dirty="0">
                    <a:solidFill>
                      <a:srgbClr val="333333"/>
                    </a:solidFill>
                    <a:latin typeface="Nexa Heavy"/>
                  </a:rPr>
                  <a:t>Learner is assessed post-intervention through the LNAAT. Learners are self assessed on </a:t>
                </a:r>
                <a:r>
                  <a:rPr lang="en-NZ" sz="1000" dirty="0">
                    <a:solidFill>
                      <a:srgbClr val="333333"/>
                    </a:solidFill>
                    <a:latin typeface="Nexa Heavy"/>
                  </a:rPr>
                  <a:t>skills gained. </a:t>
                </a:r>
              </a:p>
              <a:p>
                <a:pPr algn="l"/>
                <a:endParaRPr sz="1000" b="0" dirty="0">
                  <a:solidFill>
                    <a:srgbClr val="333333"/>
                  </a:solidFill>
                  <a:latin typeface="Nexa Heavy"/>
                </a:endParaRPr>
              </a:p>
            </p:txBody>
          </p:sp>
        </p:grpSp>
      </p:grpSp>
      <p:sp>
        <p:nvSpPr>
          <p:cNvPr id="31" name="Isosceles Triangle 30"/>
          <p:cNvSpPr/>
          <p:nvPr/>
        </p:nvSpPr>
        <p:spPr>
          <a:xfrm rot="5400000">
            <a:off x="3628744" y="1897772"/>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Isosceles Triangle 31"/>
          <p:cNvSpPr/>
          <p:nvPr/>
        </p:nvSpPr>
        <p:spPr>
          <a:xfrm rot="16200000">
            <a:off x="4730567" y="4993964"/>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Isosceles Triangle 32"/>
          <p:cNvSpPr/>
          <p:nvPr/>
        </p:nvSpPr>
        <p:spPr>
          <a:xfrm rot="5400000">
            <a:off x="5751260" y="1894801"/>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Isosceles Triangle 33"/>
          <p:cNvSpPr/>
          <p:nvPr/>
        </p:nvSpPr>
        <p:spPr>
          <a:xfrm rot="16200000">
            <a:off x="5751260" y="5003761"/>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Isosceles Triangle 34"/>
          <p:cNvSpPr/>
          <p:nvPr/>
        </p:nvSpPr>
        <p:spPr>
          <a:xfrm rot="5400000">
            <a:off x="8449282" y="1894801"/>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82" name="Group 81">
            <a:extLst>
              <a:ext uri="{FF2B5EF4-FFF2-40B4-BE49-F238E27FC236}">
                <a16:creationId xmlns:a16="http://schemas.microsoft.com/office/drawing/2014/main" id="{9A0944E9-D73B-16B4-4661-B8CF3EB238B0}"/>
              </a:ext>
            </a:extLst>
          </p:cNvPr>
          <p:cNvGrpSpPr/>
          <p:nvPr/>
        </p:nvGrpSpPr>
        <p:grpSpPr>
          <a:xfrm>
            <a:off x="9440911" y="3667319"/>
            <a:ext cx="2159534" cy="868680"/>
            <a:chOff x="7680960" y="4320540"/>
            <a:chExt cx="2159534" cy="868680"/>
          </a:xfrm>
        </p:grpSpPr>
        <p:sp>
          <p:nvSpPr>
            <p:cNvPr id="19" name="Rounded Rectangle 18"/>
            <p:cNvSpPr/>
            <p:nvPr/>
          </p:nvSpPr>
          <p:spPr>
            <a:xfrm>
              <a:off x="7680960" y="432054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7790688" y="4439412"/>
              <a:ext cx="329184" cy="329184"/>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exa Black"/>
                </a:rPr>
                <a:t>6</a:t>
              </a:r>
            </a:p>
          </p:txBody>
        </p:sp>
        <p:sp>
          <p:nvSpPr>
            <p:cNvPr id="21" name="TextBox 20"/>
            <p:cNvSpPr txBox="1"/>
            <p:nvPr/>
          </p:nvSpPr>
          <p:spPr>
            <a:xfrm>
              <a:off x="8200152" y="4379759"/>
              <a:ext cx="1640342" cy="731519"/>
            </a:xfrm>
            <a:prstGeom prst="rect">
              <a:avLst/>
            </a:prstGeom>
            <a:noFill/>
          </p:spPr>
          <p:txBody>
            <a:bodyPr wrap="square" lIns="0" tIns="0" rIns="0" bIns="0" anchor="t"/>
            <a:lstStyle/>
            <a:p>
              <a:pPr algn="l">
                <a:spcAft>
                  <a:spcPts val="200"/>
                </a:spcAft>
              </a:pPr>
              <a:r>
                <a:rPr sz="750" b="0" dirty="0">
                  <a:solidFill>
                    <a:srgbClr val="0092BC"/>
                  </a:solidFill>
                  <a:latin typeface="Nexa Heavy"/>
                </a:rPr>
                <a:t>BCITO</a:t>
              </a:r>
              <a:endParaRPr lang="en-NZ" sz="750" b="0" dirty="0">
                <a:solidFill>
                  <a:srgbClr val="0092BC"/>
                </a:solidFill>
                <a:latin typeface="Nexa Heavy"/>
              </a:endParaRPr>
            </a:p>
            <a:p>
              <a:pPr algn="l"/>
              <a:r>
                <a:rPr lang="en-US" sz="1000" dirty="0">
                  <a:solidFill>
                    <a:srgbClr val="333333"/>
                  </a:solidFill>
                  <a:latin typeface="Nexa Heavy"/>
                </a:rPr>
                <a:t>U</a:t>
              </a:r>
              <a:r>
                <a:rPr lang="en-US" sz="1000" b="0" dirty="0">
                  <a:solidFill>
                    <a:srgbClr val="333333"/>
                  </a:solidFill>
                  <a:latin typeface="Nexa Heavy"/>
                </a:rPr>
                <a:t>pdates are provided to the TA. The TA can communicate with the tutor to further direct learning.</a:t>
              </a:r>
            </a:p>
          </p:txBody>
        </p:sp>
      </p:grpSp>
      <p:sp>
        <p:nvSpPr>
          <p:cNvPr id="37" name="Isosceles Triangle 36"/>
          <p:cNvSpPr/>
          <p:nvPr/>
        </p:nvSpPr>
        <p:spPr>
          <a:xfrm rot="8700000" flipV="1">
            <a:off x="10234640" y="2687478"/>
            <a:ext cx="143266" cy="45719"/>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3455649" y="2604791"/>
            <a:ext cx="5394960" cy="685800"/>
          </a:xfrm>
          <a:prstGeom prst="rect">
            <a:avLst/>
          </a:prstGeom>
          <a:noFill/>
        </p:spPr>
        <p:txBody>
          <a:bodyPr wrap="square" lIns="0" tIns="0" rIns="0" bIns="0" anchor="t"/>
          <a:lstStyle/>
          <a:p>
            <a:pPr algn="ctr"/>
            <a:r>
              <a:rPr sz="2000" b="0">
                <a:solidFill>
                  <a:srgbClr val="333333"/>
                </a:solidFill>
                <a:latin typeface="Nexa Black"/>
              </a:rPr>
              <a:t>Learners can access support</a:t>
            </a:r>
          </a:p>
          <a:p>
            <a:pPr algn="ctr"/>
            <a:r>
              <a:rPr sz="2000" b="0">
                <a:solidFill>
                  <a:srgbClr val="0092BC"/>
                </a:solidFill>
                <a:latin typeface="Nexa Black"/>
              </a:rPr>
              <a:t>at multiple points</a:t>
            </a:r>
          </a:p>
        </p:txBody>
      </p:sp>
      <p:sp>
        <p:nvSpPr>
          <p:cNvPr id="41" name="TextBox 40"/>
          <p:cNvSpPr txBox="1"/>
          <p:nvPr/>
        </p:nvSpPr>
        <p:spPr>
          <a:xfrm>
            <a:off x="3337244" y="3385926"/>
            <a:ext cx="5394960" cy="274320"/>
          </a:xfrm>
          <a:prstGeom prst="rect">
            <a:avLst/>
          </a:prstGeom>
          <a:noFill/>
        </p:spPr>
        <p:txBody>
          <a:bodyPr wrap="square" lIns="0" tIns="0" rIns="0" bIns="0" anchor="t"/>
          <a:lstStyle/>
          <a:p>
            <a:pPr algn="ctr"/>
            <a:r>
              <a:rPr sz="1100" b="0">
                <a:solidFill>
                  <a:srgbClr val="5F5F5F"/>
                </a:solidFill>
                <a:latin typeface="Nexa Heavy"/>
              </a:rPr>
              <a:t>Referrals come from</a:t>
            </a:r>
          </a:p>
        </p:txBody>
      </p:sp>
      <p:sp>
        <p:nvSpPr>
          <p:cNvPr id="42" name="Rounded Rectangle 41"/>
          <p:cNvSpPr/>
          <p:nvPr/>
        </p:nvSpPr>
        <p:spPr>
          <a:xfrm>
            <a:off x="3945320" y="3723601"/>
            <a:ext cx="1417320" cy="292608"/>
          </a:xfrm>
          <a:prstGeom prst="roundRect">
            <a:avLst>
              <a:gd name="adj" fmla="val 50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3945320" y="3723601"/>
            <a:ext cx="1417320" cy="292608"/>
          </a:xfrm>
          <a:prstGeom prst="rect">
            <a:avLst/>
          </a:prstGeom>
          <a:noFill/>
        </p:spPr>
        <p:txBody>
          <a:bodyPr wrap="square" lIns="0" tIns="0" rIns="0" bIns="0" anchor="ctr"/>
          <a:lstStyle/>
          <a:p>
            <a:pPr algn="ctr"/>
            <a:r>
              <a:rPr sz="1000" b="0">
                <a:solidFill>
                  <a:srgbClr val="333333"/>
                </a:solidFill>
                <a:latin typeface="Nexa Heavy"/>
              </a:rPr>
              <a:t>Training Advisor (TA)</a:t>
            </a:r>
          </a:p>
        </p:txBody>
      </p:sp>
      <p:sp>
        <p:nvSpPr>
          <p:cNvPr id="44" name="Rounded Rectangle 43"/>
          <p:cNvSpPr/>
          <p:nvPr/>
        </p:nvSpPr>
        <p:spPr>
          <a:xfrm>
            <a:off x="5472368" y="3723601"/>
            <a:ext cx="548640" cy="292608"/>
          </a:xfrm>
          <a:prstGeom prst="roundRect">
            <a:avLst>
              <a:gd name="adj" fmla="val 50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5472368" y="3723601"/>
            <a:ext cx="548640" cy="292608"/>
          </a:xfrm>
          <a:prstGeom prst="rect">
            <a:avLst/>
          </a:prstGeom>
          <a:noFill/>
        </p:spPr>
        <p:txBody>
          <a:bodyPr wrap="square" lIns="0" tIns="0" rIns="0" bIns="0" anchor="ctr"/>
          <a:lstStyle/>
          <a:p>
            <a:pPr algn="ctr"/>
            <a:r>
              <a:rPr lang="en-NZ" sz="1000" b="0">
                <a:solidFill>
                  <a:srgbClr val="333333"/>
                </a:solidFill>
                <a:latin typeface="Nexa Heavy"/>
              </a:rPr>
              <a:t>At Sign-</a:t>
            </a:r>
            <a:r>
              <a:rPr lang="en-NZ" sz="1000">
                <a:solidFill>
                  <a:srgbClr val="333333"/>
                </a:solidFill>
                <a:latin typeface="Nexa Heavy"/>
              </a:rPr>
              <a:t>up</a:t>
            </a:r>
            <a:endParaRPr sz="1000" b="0">
              <a:solidFill>
                <a:srgbClr val="333333"/>
              </a:solidFill>
              <a:latin typeface="Nexa Heavy"/>
            </a:endParaRPr>
          </a:p>
        </p:txBody>
      </p:sp>
      <p:sp>
        <p:nvSpPr>
          <p:cNvPr id="46" name="Rounded Rectangle 45"/>
          <p:cNvSpPr/>
          <p:nvPr/>
        </p:nvSpPr>
        <p:spPr>
          <a:xfrm>
            <a:off x="6130736" y="3723601"/>
            <a:ext cx="822960" cy="292608"/>
          </a:xfrm>
          <a:prstGeom prst="roundRect">
            <a:avLst>
              <a:gd name="adj" fmla="val 50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130736" y="3723601"/>
            <a:ext cx="822960" cy="292608"/>
          </a:xfrm>
          <a:prstGeom prst="rect">
            <a:avLst/>
          </a:prstGeom>
          <a:noFill/>
        </p:spPr>
        <p:txBody>
          <a:bodyPr wrap="square" lIns="0" tIns="0" rIns="0" bIns="0" anchor="ctr"/>
          <a:lstStyle/>
          <a:p>
            <a:pPr algn="ctr"/>
            <a:r>
              <a:rPr sz="1000" b="0">
                <a:solidFill>
                  <a:srgbClr val="333333"/>
                </a:solidFill>
                <a:latin typeface="Nexa Heavy"/>
              </a:rPr>
              <a:t>Employer</a:t>
            </a:r>
          </a:p>
        </p:txBody>
      </p:sp>
      <p:sp>
        <p:nvSpPr>
          <p:cNvPr id="48" name="Rounded Rectangle 47"/>
          <p:cNvSpPr/>
          <p:nvPr/>
        </p:nvSpPr>
        <p:spPr>
          <a:xfrm>
            <a:off x="7063424" y="3723601"/>
            <a:ext cx="1005840" cy="292608"/>
          </a:xfrm>
          <a:prstGeom prst="roundRect">
            <a:avLst>
              <a:gd name="adj" fmla="val 50000"/>
            </a:avLst>
          </a:prstGeom>
          <a:solidFill>
            <a:srgbClr val="E6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063424" y="3723601"/>
            <a:ext cx="1005840" cy="292608"/>
          </a:xfrm>
          <a:prstGeom prst="rect">
            <a:avLst/>
          </a:prstGeom>
          <a:noFill/>
        </p:spPr>
        <p:txBody>
          <a:bodyPr wrap="square" lIns="0" tIns="0" rIns="0" bIns="0" anchor="ctr"/>
          <a:lstStyle/>
          <a:p>
            <a:pPr algn="ctr"/>
            <a:r>
              <a:rPr sz="1000" b="0">
                <a:solidFill>
                  <a:srgbClr val="333333"/>
                </a:solidFill>
                <a:latin typeface="Nexa Heavy"/>
              </a:rPr>
              <a:t>Self referral</a:t>
            </a:r>
          </a:p>
        </p:txBody>
      </p:sp>
      <p:grpSp>
        <p:nvGrpSpPr>
          <p:cNvPr id="84" name="Group 83">
            <a:extLst>
              <a:ext uri="{FF2B5EF4-FFF2-40B4-BE49-F238E27FC236}">
                <a16:creationId xmlns:a16="http://schemas.microsoft.com/office/drawing/2014/main" id="{732C4B66-E4F5-8001-F2FE-BD5B889CB927}"/>
              </a:ext>
            </a:extLst>
          </p:cNvPr>
          <p:cNvGrpSpPr/>
          <p:nvPr/>
        </p:nvGrpSpPr>
        <p:grpSpPr>
          <a:xfrm>
            <a:off x="5008992" y="4105268"/>
            <a:ext cx="2167763" cy="1445370"/>
            <a:chOff x="2998597" y="3743850"/>
            <a:chExt cx="2167763" cy="1445370"/>
          </a:xfrm>
        </p:grpSpPr>
        <p:sp>
          <p:nvSpPr>
            <p:cNvPr id="25" name="Rounded Rectangle 24"/>
            <p:cNvSpPr/>
            <p:nvPr/>
          </p:nvSpPr>
          <p:spPr>
            <a:xfrm>
              <a:off x="3017520" y="432054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Oval 25"/>
            <p:cNvSpPr/>
            <p:nvPr/>
          </p:nvSpPr>
          <p:spPr>
            <a:xfrm>
              <a:off x="3127248" y="4439412"/>
              <a:ext cx="329184" cy="329184"/>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exa Black"/>
                </a:rPr>
                <a:t>8</a:t>
              </a:r>
            </a:p>
          </p:txBody>
        </p:sp>
        <p:sp>
          <p:nvSpPr>
            <p:cNvPr id="27" name="TextBox 26"/>
            <p:cNvSpPr txBox="1"/>
            <p:nvPr/>
          </p:nvSpPr>
          <p:spPr>
            <a:xfrm>
              <a:off x="3528367" y="4411980"/>
              <a:ext cx="1602370" cy="731519"/>
            </a:xfrm>
            <a:prstGeom prst="rect">
              <a:avLst/>
            </a:prstGeom>
            <a:noFill/>
          </p:spPr>
          <p:txBody>
            <a:bodyPr wrap="square" lIns="0" tIns="0" rIns="0" bIns="0" anchor="t"/>
            <a:lstStyle/>
            <a:p>
              <a:pPr algn="l">
                <a:spcAft>
                  <a:spcPts val="200"/>
                </a:spcAft>
              </a:pPr>
              <a:r>
                <a:rPr sz="750" b="0" dirty="0">
                  <a:solidFill>
                    <a:srgbClr val="0092BC"/>
                  </a:solidFill>
                  <a:latin typeface="Nexa Heavy"/>
                </a:rPr>
                <a:t>BCITO</a:t>
              </a:r>
            </a:p>
            <a:p>
              <a:pPr algn="l"/>
              <a:r>
                <a:rPr lang="en-NZ" sz="1000" b="0" dirty="0">
                  <a:solidFill>
                    <a:srgbClr val="333333"/>
                  </a:solidFill>
                  <a:latin typeface="Nexa Heavy"/>
                </a:rPr>
                <a:t>The request is reviewed with:</a:t>
              </a:r>
            </a:p>
            <a:p>
              <a:pPr algn="l"/>
              <a:r>
                <a:rPr lang="en-NZ" sz="1000" b="0" dirty="0">
                  <a:solidFill>
                    <a:srgbClr val="333333"/>
                  </a:solidFill>
                  <a:latin typeface="Nexa Heavy"/>
                </a:rPr>
                <a:t>- </a:t>
              </a:r>
              <a:r>
                <a:rPr lang="en-NZ" sz="1000" dirty="0">
                  <a:solidFill>
                    <a:srgbClr val="333333"/>
                  </a:solidFill>
                  <a:latin typeface="Nexa Heavy"/>
                </a:rPr>
                <a:t>Tutor comments </a:t>
              </a:r>
            </a:p>
            <a:p>
              <a:pPr algn="l"/>
              <a:r>
                <a:rPr lang="en-NZ" sz="1000" dirty="0">
                  <a:solidFill>
                    <a:srgbClr val="333333"/>
                  </a:solidFill>
                  <a:latin typeface="Nexa Heavy"/>
                </a:rPr>
                <a:t>- Learner voice</a:t>
              </a:r>
            </a:p>
            <a:p>
              <a:pPr algn="l"/>
              <a:r>
                <a:rPr lang="en-NZ" sz="1000" dirty="0">
                  <a:solidFill>
                    <a:srgbClr val="333333"/>
                  </a:solidFill>
                  <a:latin typeface="Nexa Heavy"/>
                </a:rPr>
                <a:t>- TA support</a:t>
              </a:r>
            </a:p>
            <a:p>
              <a:pPr marL="171450" indent="-171450" algn="l">
                <a:buFontTx/>
                <a:buChar char="-"/>
              </a:pPr>
              <a:endParaRPr sz="1000" b="0" dirty="0">
                <a:solidFill>
                  <a:srgbClr val="333333"/>
                </a:solidFill>
                <a:latin typeface="Nexa Heavy"/>
              </a:endParaRPr>
            </a:p>
          </p:txBody>
        </p:sp>
        <p:sp>
          <p:nvSpPr>
            <p:cNvPr id="50" name="Oval 49"/>
            <p:cNvSpPr/>
            <p:nvPr/>
          </p:nvSpPr>
          <p:spPr>
            <a:xfrm>
              <a:off x="2998597" y="3743850"/>
              <a:ext cx="118872" cy="118872"/>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1" name="TextBox 50"/>
          <p:cNvSpPr txBox="1"/>
          <p:nvPr/>
        </p:nvSpPr>
        <p:spPr>
          <a:xfrm>
            <a:off x="5194139" y="4100880"/>
            <a:ext cx="1005840" cy="129376"/>
          </a:xfrm>
          <a:prstGeom prst="rect">
            <a:avLst/>
          </a:prstGeom>
          <a:noFill/>
        </p:spPr>
        <p:txBody>
          <a:bodyPr wrap="square" lIns="0" tIns="0" rIns="0" bIns="0" anchor="t"/>
          <a:lstStyle/>
          <a:p>
            <a:pPr algn="l"/>
            <a:r>
              <a:rPr sz="900" b="0">
                <a:solidFill>
                  <a:srgbClr val="5F5F5F"/>
                </a:solidFill>
                <a:latin typeface="Nexa Heavy"/>
              </a:rPr>
              <a:t>BCITO step</a:t>
            </a:r>
          </a:p>
        </p:txBody>
      </p:sp>
      <p:sp>
        <p:nvSpPr>
          <p:cNvPr id="52" name="Oval 51"/>
          <p:cNvSpPr/>
          <p:nvPr/>
        </p:nvSpPr>
        <p:spPr>
          <a:xfrm>
            <a:off x="6202919" y="4098996"/>
            <a:ext cx="118872" cy="118872"/>
          </a:xfrm>
          <a:prstGeom prst="ellipse">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6379529" y="4092366"/>
            <a:ext cx="1737360" cy="131879"/>
          </a:xfrm>
          <a:prstGeom prst="rect">
            <a:avLst/>
          </a:prstGeom>
          <a:noFill/>
        </p:spPr>
        <p:txBody>
          <a:bodyPr wrap="square" lIns="0" tIns="0" rIns="0" bIns="0" anchor="t"/>
          <a:lstStyle/>
          <a:p>
            <a:pPr algn="l"/>
            <a:r>
              <a:rPr sz="900" b="0">
                <a:solidFill>
                  <a:srgbClr val="5F5F5F"/>
                </a:solidFill>
                <a:latin typeface="Nexa Heavy"/>
              </a:rPr>
              <a:t>Education Unlimited step</a:t>
            </a:r>
          </a:p>
        </p:txBody>
      </p:sp>
      <p:grpSp>
        <p:nvGrpSpPr>
          <p:cNvPr id="69" name="Group 68">
            <a:extLst>
              <a:ext uri="{FF2B5EF4-FFF2-40B4-BE49-F238E27FC236}">
                <a16:creationId xmlns:a16="http://schemas.microsoft.com/office/drawing/2014/main" id="{E43188BA-7DFE-A79B-51A2-EC8A1B3BFB05}"/>
              </a:ext>
            </a:extLst>
          </p:cNvPr>
          <p:cNvGrpSpPr/>
          <p:nvPr/>
        </p:nvGrpSpPr>
        <p:grpSpPr>
          <a:xfrm>
            <a:off x="3872168" y="1464501"/>
            <a:ext cx="2148840" cy="929342"/>
            <a:chOff x="685800" y="1211580"/>
            <a:chExt cx="2148840" cy="868680"/>
          </a:xfrm>
        </p:grpSpPr>
        <p:sp>
          <p:nvSpPr>
            <p:cNvPr id="70" name="Rounded Rectangle 3">
              <a:extLst>
                <a:ext uri="{FF2B5EF4-FFF2-40B4-BE49-F238E27FC236}">
                  <a16:creationId xmlns:a16="http://schemas.microsoft.com/office/drawing/2014/main" id="{7101172C-4A99-E2E8-652D-2DC537ED0576}"/>
                </a:ext>
              </a:extLst>
            </p:cNvPr>
            <p:cNvSpPr/>
            <p:nvPr/>
          </p:nvSpPr>
          <p:spPr>
            <a:xfrm>
              <a:off x="685800" y="121158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1" name="Oval 70">
              <a:extLst>
                <a:ext uri="{FF2B5EF4-FFF2-40B4-BE49-F238E27FC236}">
                  <a16:creationId xmlns:a16="http://schemas.microsoft.com/office/drawing/2014/main" id="{B589B68D-F8E9-F050-1B9D-1FD0FB3762E2}"/>
                </a:ext>
              </a:extLst>
            </p:cNvPr>
            <p:cNvSpPr/>
            <p:nvPr/>
          </p:nvSpPr>
          <p:spPr>
            <a:xfrm>
              <a:off x="795528" y="1330452"/>
              <a:ext cx="329184" cy="329184"/>
            </a:xfrm>
            <a:prstGeom prst="ellipse">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NZ" sz="1600" b="1">
                  <a:solidFill>
                    <a:srgbClr val="FFFFFF"/>
                  </a:solidFill>
                  <a:latin typeface="Nexa Black"/>
                </a:rPr>
                <a:t>2</a:t>
              </a:r>
              <a:endParaRPr sz="1600" b="1">
                <a:solidFill>
                  <a:srgbClr val="FFFFFF"/>
                </a:solidFill>
                <a:latin typeface="Nexa Black"/>
              </a:endParaRPr>
            </a:p>
          </p:txBody>
        </p:sp>
        <p:sp>
          <p:nvSpPr>
            <p:cNvPr id="72" name="TextBox 71">
              <a:extLst>
                <a:ext uri="{FF2B5EF4-FFF2-40B4-BE49-F238E27FC236}">
                  <a16:creationId xmlns:a16="http://schemas.microsoft.com/office/drawing/2014/main" id="{D3743CD2-3EE5-6717-699E-7753BE1CA37A}"/>
                </a:ext>
              </a:extLst>
            </p:cNvPr>
            <p:cNvSpPr txBox="1"/>
            <p:nvPr/>
          </p:nvSpPr>
          <p:spPr>
            <a:xfrm>
              <a:off x="1183822" y="1240535"/>
              <a:ext cx="1527048" cy="731519"/>
            </a:xfrm>
            <a:prstGeom prst="rect">
              <a:avLst/>
            </a:prstGeom>
            <a:noFill/>
          </p:spPr>
          <p:txBody>
            <a:bodyPr wrap="square" lIns="0" tIns="0" rIns="0" bIns="0" anchor="t"/>
            <a:lstStyle/>
            <a:p>
              <a:pPr algn="l">
                <a:spcAft>
                  <a:spcPts val="200"/>
                </a:spcAft>
              </a:pPr>
              <a:r>
                <a:rPr sz="750" b="0" dirty="0">
                  <a:solidFill>
                    <a:srgbClr val="0092BC"/>
                  </a:solidFill>
                  <a:latin typeface="Nexa Heavy"/>
                </a:rPr>
                <a:t>BCITO</a:t>
              </a:r>
              <a:endParaRPr lang="en-NZ" sz="750" b="0" dirty="0">
                <a:solidFill>
                  <a:srgbClr val="0092BC"/>
                </a:solidFill>
                <a:latin typeface="Nexa Heavy"/>
              </a:endParaRPr>
            </a:p>
            <a:p>
              <a:pPr algn="l">
                <a:spcAft>
                  <a:spcPts val="200"/>
                </a:spcAft>
              </a:pPr>
              <a:r>
                <a:rPr lang="en-NZ" sz="1100" dirty="0">
                  <a:latin typeface="Nexa Heavy"/>
                </a:rPr>
                <a:t>Tuition information is sent to the TA to discuss with the learner at the first meeting. </a:t>
              </a:r>
              <a:r>
                <a:rPr lang="en-NZ" sz="1100" b="1" dirty="0">
                  <a:latin typeface="Nexa Heavy"/>
                </a:rPr>
                <a:t>Referral is made</a:t>
              </a:r>
              <a:r>
                <a:rPr lang="en-NZ" sz="1100" dirty="0">
                  <a:latin typeface="Nexa Heavy"/>
                </a:rPr>
                <a:t>. </a:t>
              </a:r>
              <a:endParaRPr sz="1100" b="0" dirty="0">
                <a:latin typeface="Nexa Heavy"/>
              </a:endParaRPr>
            </a:p>
            <a:p>
              <a:pPr algn="l"/>
              <a:endParaRPr sz="1000" b="0" dirty="0">
                <a:solidFill>
                  <a:srgbClr val="333333"/>
                </a:solidFill>
                <a:latin typeface="Nexa Heavy"/>
              </a:endParaRPr>
            </a:p>
          </p:txBody>
        </p:sp>
      </p:grpSp>
      <p:grpSp>
        <p:nvGrpSpPr>
          <p:cNvPr id="88" name="Group 87">
            <a:extLst>
              <a:ext uri="{FF2B5EF4-FFF2-40B4-BE49-F238E27FC236}">
                <a16:creationId xmlns:a16="http://schemas.microsoft.com/office/drawing/2014/main" id="{EA4CB0BB-5E2D-4997-B407-9FF8989F2F3C}"/>
              </a:ext>
            </a:extLst>
          </p:cNvPr>
          <p:cNvGrpSpPr/>
          <p:nvPr/>
        </p:nvGrpSpPr>
        <p:grpSpPr>
          <a:xfrm>
            <a:off x="8678424" y="1472951"/>
            <a:ext cx="2148840" cy="929342"/>
            <a:chOff x="7680960" y="1211580"/>
            <a:chExt cx="2148840" cy="868680"/>
          </a:xfrm>
        </p:grpSpPr>
        <p:sp>
          <p:nvSpPr>
            <p:cNvPr id="13" name="Rounded Rectangle 12"/>
            <p:cNvSpPr/>
            <p:nvPr/>
          </p:nvSpPr>
          <p:spPr>
            <a:xfrm>
              <a:off x="7680960" y="121158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grpSp>
          <p:nvGrpSpPr>
            <p:cNvPr id="87" name="Group 86">
              <a:extLst>
                <a:ext uri="{FF2B5EF4-FFF2-40B4-BE49-F238E27FC236}">
                  <a16:creationId xmlns:a16="http://schemas.microsoft.com/office/drawing/2014/main" id="{AA919D9F-D1C3-FA1B-ABB9-2C524DF42A3B}"/>
                </a:ext>
              </a:extLst>
            </p:cNvPr>
            <p:cNvGrpSpPr/>
            <p:nvPr/>
          </p:nvGrpSpPr>
          <p:grpSpPr>
            <a:xfrm>
              <a:off x="7818120" y="1274063"/>
              <a:ext cx="1933956" cy="731519"/>
              <a:chOff x="7818120" y="1274063"/>
              <a:chExt cx="1933956" cy="731519"/>
            </a:xfrm>
          </p:grpSpPr>
          <p:sp>
            <p:nvSpPr>
              <p:cNvPr id="14" name="Oval 13"/>
              <p:cNvSpPr/>
              <p:nvPr/>
            </p:nvSpPr>
            <p:spPr>
              <a:xfrm>
                <a:off x="7818120" y="1330452"/>
                <a:ext cx="329184" cy="32918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chemeClr val="bg1"/>
                    </a:solidFill>
                    <a:latin typeface="Nexa Black"/>
                  </a:rPr>
                  <a:t>4</a:t>
                </a:r>
              </a:p>
            </p:txBody>
          </p:sp>
          <p:sp>
            <p:nvSpPr>
              <p:cNvPr id="74" name="TextBox 73">
                <a:extLst>
                  <a:ext uri="{FF2B5EF4-FFF2-40B4-BE49-F238E27FC236}">
                    <a16:creationId xmlns:a16="http://schemas.microsoft.com/office/drawing/2014/main" id="{E25E8538-5AD2-28EA-56A6-7091E38D0C5F}"/>
                  </a:ext>
                </a:extLst>
              </p:cNvPr>
              <p:cNvSpPr txBox="1"/>
              <p:nvPr/>
            </p:nvSpPr>
            <p:spPr>
              <a:xfrm>
                <a:off x="8225028" y="1274063"/>
                <a:ext cx="1527048" cy="731519"/>
              </a:xfrm>
              <a:prstGeom prst="rect">
                <a:avLst/>
              </a:prstGeom>
              <a:noFill/>
            </p:spPr>
            <p:txBody>
              <a:bodyPr wrap="square" lIns="0" tIns="0" rIns="0" bIns="0" anchor="t"/>
              <a:lstStyle/>
              <a:p>
                <a:r>
                  <a:rPr lang="en-NZ" sz="800">
                    <a:solidFill>
                      <a:srgbClr val="0092BC"/>
                    </a:solidFill>
                    <a:latin typeface="Nexa Heavy"/>
                  </a:rPr>
                  <a:t>BCITO</a:t>
                </a:r>
                <a:endParaRPr lang="en-NZ" sz="1000" b="0">
                  <a:solidFill>
                    <a:srgbClr val="333333"/>
                  </a:solidFill>
                  <a:latin typeface="Nexa Heavy"/>
                </a:endParaRPr>
              </a:p>
              <a:p>
                <a:pPr algn="l"/>
                <a:r>
                  <a:rPr lang="en-NZ" sz="1100">
                    <a:solidFill>
                      <a:srgbClr val="333333"/>
                    </a:solidFill>
                    <a:latin typeface="Nexa Heavy"/>
                  </a:rPr>
                  <a:t>The tutor is l</a:t>
                </a:r>
                <a:r>
                  <a:rPr lang="en-NZ" sz="1100" b="0">
                    <a:solidFill>
                      <a:srgbClr val="333333"/>
                    </a:solidFill>
                    <a:latin typeface="Nexa Heavy"/>
                  </a:rPr>
                  <a:t>inked to the learners MyBCITO account.  </a:t>
                </a:r>
                <a:endParaRPr sz="1100" b="0">
                  <a:solidFill>
                    <a:srgbClr val="333333"/>
                  </a:solidFill>
                  <a:latin typeface="Nexa Heavy"/>
                </a:endParaRPr>
              </a:p>
            </p:txBody>
          </p:sp>
        </p:grpSp>
      </p:grpSp>
      <p:grpSp>
        <p:nvGrpSpPr>
          <p:cNvPr id="77" name="Group 76">
            <a:extLst>
              <a:ext uri="{FF2B5EF4-FFF2-40B4-BE49-F238E27FC236}">
                <a16:creationId xmlns:a16="http://schemas.microsoft.com/office/drawing/2014/main" id="{B39171C8-A48B-AB24-BB1D-762BE3A38AEE}"/>
              </a:ext>
            </a:extLst>
          </p:cNvPr>
          <p:cNvGrpSpPr/>
          <p:nvPr/>
        </p:nvGrpSpPr>
        <p:grpSpPr>
          <a:xfrm>
            <a:off x="9569707" y="2597577"/>
            <a:ext cx="2148840" cy="868680"/>
            <a:chOff x="8945880" y="2800350"/>
            <a:chExt cx="2148840" cy="868680"/>
          </a:xfrm>
        </p:grpSpPr>
        <p:sp>
          <p:nvSpPr>
            <p:cNvPr id="16" name="Rounded Rectangle 15"/>
            <p:cNvSpPr/>
            <p:nvPr/>
          </p:nvSpPr>
          <p:spPr>
            <a:xfrm>
              <a:off x="8945880" y="280035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9025127" y="2884932"/>
              <a:ext cx="329184" cy="32918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chemeClr val="tx1"/>
                  </a:solidFill>
                  <a:latin typeface="Nexa Black"/>
                </a:rPr>
                <a:t>5</a:t>
              </a:r>
            </a:p>
          </p:txBody>
        </p:sp>
        <p:sp>
          <p:nvSpPr>
            <p:cNvPr id="76" name="TextBox 75">
              <a:extLst>
                <a:ext uri="{FF2B5EF4-FFF2-40B4-BE49-F238E27FC236}">
                  <a16:creationId xmlns:a16="http://schemas.microsoft.com/office/drawing/2014/main" id="{DFD8EC4D-201F-C340-62BD-305E4CB76977}"/>
                </a:ext>
              </a:extLst>
            </p:cNvPr>
            <p:cNvSpPr txBox="1"/>
            <p:nvPr/>
          </p:nvSpPr>
          <p:spPr>
            <a:xfrm>
              <a:off x="9405256" y="2884932"/>
              <a:ext cx="1527048" cy="731519"/>
            </a:xfrm>
            <a:prstGeom prst="rect">
              <a:avLst/>
            </a:prstGeom>
            <a:noFill/>
          </p:spPr>
          <p:txBody>
            <a:bodyPr wrap="square" lIns="0" tIns="0" rIns="0" bIns="0" anchor="t"/>
            <a:lstStyle/>
            <a:p>
              <a:pPr algn="l">
                <a:spcAft>
                  <a:spcPts val="200"/>
                </a:spcAft>
              </a:pPr>
              <a:r>
                <a:rPr sz="750" b="0">
                  <a:solidFill>
                    <a:srgbClr val="A85600"/>
                  </a:solidFill>
                  <a:latin typeface="Nexa Heavy"/>
                </a:rPr>
                <a:t>EDUCATION UNLIMITED</a:t>
              </a:r>
            </a:p>
            <a:p>
              <a:pPr algn="l"/>
              <a:r>
                <a:rPr lang="en-NZ" sz="1000" b="0">
                  <a:solidFill>
                    <a:srgbClr val="333333"/>
                  </a:solidFill>
                  <a:latin typeface="Nexa Heavy"/>
                </a:rPr>
                <a:t>The tutor provides monthly updates of tuition, progress and engagement</a:t>
              </a:r>
              <a:endParaRPr sz="1000" b="0">
                <a:solidFill>
                  <a:srgbClr val="333333"/>
                </a:solidFill>
                <a:latin typeface="Nexa Heavy"/>
              </a:endParaRPr>
            </a:p>
          </p:txBody>
        </p:sp>
      </p:grpSp>
      <p:grpSp>
        <p:nvGrpSpPr>
          <p:cNvPr id="78" name="Group 77">
            <a:extLst>
              <a:ext uri="{FF2B5EF4-FFF2-40B4-BE49-F238E27FC236}">
                <a16:creationId xmlns:a16="http://schemas.microsoft.com/office/drawing/2014/main" id="{911070EA-8DDC-8441-C201-0FD48BDD3BBD}"/>
              </a:ext>
            </a:extLst>
          </p:cNvPr>
          <p:cNvGrpSpPr/>
          <p:nvPr/>
        </p:nvGrpSpPr>
        <p:grpSpPr>
          <a:xfrm>
            <a:off x="852354" y="3667319"/>
            <a:ext cx="2148840" cy="868680"/>
            <a:chOff x="8945880" y="2800350"/>
            <a:chExt cx="2148840" cy="868680"/>
          </a:xfrm>
        </p:grpSpPr>
        <p:sp>
          <p:nvSpPr>
            <p:cNvPr id="79" name="Rounded Rectangle 15">
              <a:extLst>
                <a:ext uri="{FF2B5EF4-FFF2-40B4-BE49-F238E27FC236}">
                  <a16:creationId xmlns:a16="http://schemas.microsoft.com/office/drawing/2014/main" id="{CF6AACE0-B789-C399-3FA1-1C25EC24C2EA}"/>
                </a:ext>
              </a:extLst>
            </p:cNvPr>
            <p:cNvSpPr/>
            <p:nvPr/>
          </p:nvSpPr>
          <p:spPr>
            <a:xfrm>
              <a:off x="8945880" y="2800350"/>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0" name="Oval 79">
              <a:extLst>
                <a:ext uri="{FF2B5EF4-FFF2-40B4-BE49-F238E27FC236}">
                  <a16:creationId xmlns:a16="http://schemas.microsoft.com/office/drawing/2014/main" id="{9FC88F92-EF91-6F66-081E-0A5D740F44C5}"/>
                </a:ext>
              </a:extLst>
            </p:cNvPr>
            <p:cNvSpPr/>
            <p:nvPr/>
          </p:nvSpPr>
          <p:spPr>
            <a:xfrm>
              <a:off x="9025127" y="2884932"/>
              <a:ext cx="329184" cy="32918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NZ" sz="1600" b="1">
                  <a:solidFill>
                    <a:schemeClr val="tx1"/>
                  </a:solidFill>
                  <a:latin typeface="Nexa Black"/>
                </a:rPr>
                <a:t>10</a:t>
              </a:r>
              <a:endParaRPr sz="1600" b="1">
                <a:solidFill>
                  <a:schemeClr val="tx1"/>
                </a:solidFill>
                <a:latin typeface="Nexa Black"/>
              </a:endParaRPr>
            </a:p>
          </p:txBody>
        </p:sp>
        <p:sp>
          <p:nvSpPr>
            <p:cNvPr id="81" name="TextBox 80">
              <a:extLst>
                <a:ext uri="{FF2B5EF4-FFF2-40B4-BE49-F238E27FC236}">
                  <a16:creationId xmlns:a16="http://schemas.microsoft.com/office/drawing/2014/main" id="{341D1592-7DF2-6315-9379-627FA917AA22}"/>
                </a:ext>
              </a:extLst>
            </p:cNvPr>
            <p:cNvSpPr txBox="1"/>
            <p:nvPr/>
          </p:nvSpPr>
          <p:spPr>
            <a:xfrm>
              <a:off x="9405256" y="2884932"/>
              <a:ext cx="1527048" cy="731519"/>
            </a:xfrm>
            <a:prstGeom prst="rect">
              <a:avLst/>
            </a:prstGeom>
            <a:noFill/>
          </p:spPr>
          <p:txBody>
            <a:bodyPr wrap="square" lIns="0" tIns="0" rIns="0" bIns="0" anchor="t"/>
            <a:lstStyle/>
            <a:p>
              <a:pPr algn="l">
                <a:spcAft>
                  <a:spcPts val="200"/>
                </a:spcAft>
              </a:pPr>
              <a:r>
                <a:rPr sz="750" b="0" dirty="0">
                  <a:solidFill>
                    <a:srgbClr val="A85600"/>
                  </a:solidFill>
                  <a:latin typeface="Nexa Heavy"/>
                </a:rPr>
                <a:t>EDUCATION UNLIMITED</a:t>
              </a:r>
            </a:p>
            <a:p>
              <a:pPr algn="l"/>
              <a:r>
                <a:rPr lang="en-NZ" sz="1000" b="0" dirty="0">
                  <a:solidFill>
                    <a:srgbClr val="333333"/>
                  </a:solidFill>
                  <a:latin typeface="Nexa Heavy"/>
                </a:rPr>
                <a:t>A final report on assessments, outcomes and skills gain is shared with the Learner and Training advisor.</a:t>
              </a:r>
              <a:endParaRPr sz="1000" b="0" dirty="0">
                <a:solidFill>
                  <a:srgbClr val="333333"/>
                </a:solidFill>
                <a:latin typeface="Nexa Heavy"/>
              </a:endParaRPr>
            </a:p>
          </p:txBody>
        </p:sp>
      </p:grpSp>
      <p:sp>
        <p:nvSpPr>
          <p:cNvPr id="92" name="Isosceles Triangle 91">
            <a:extLst>
              <a:ext uri="{FF2B5EF4-FFF2-40B4-BE49-F238E27FC236}">
                <a16:creationId xmlns:a16="http://schemas.microsoft.com/office/drawing/2014/main" id="{7BBCF31A-AD64-7F7B-5DCF-9898B01D80B0}"/>
              </a:ext>
            </a:extLst>
          </p:cNvPr>
          <p:cNvSpPr/>
          <p:nvPr/>
        </p:nvSpPr>
        <p:spPr>
          <a:xfrm rot="16200000">
            <a:off x="7311364" y="4996464"/>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Isosceles Triangle 93">
            <a:extLst>
              <a:ext uri="{FF2B5EF4-FFF2-40B4-BE49-F238E27FC236}">
                <a16:creationId xmlns:a16="http://schemas.microsoft.com/office/drawing/2014/main" id="{7F317393-5EB6-EC6C-DC9C-EBC4884DAEC0}"/>
              </a:ext>
            </a:extLst>
          </p:cNvPr>
          <p:cNvSpPr/>
          <p:nvPr/>
        </p:nvSpPr>
        <p:spPr>
          <a:xfrm rot="13702497">
            <a:off x="9935312" y="4613161"/>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Isosceles Triangle 95">
            <a:extLst>
              <a:ext uri="{FF2B5EF4-FFF2-40B4-BE49-F238E27FC236}">
                <a16:creationId xmlns:a16="http://schemas.microsoft.com/office/drawing/2014/main" id="{B4317A62-DD09-D954-CC10-BFD64870EB06}"/>
              </a:ext>
            </a:extLst>
          </p:cNvPr>
          <p:cNvSpPr/>
          <p:nvPr/>
        </p:nvSpPr>
        <p:spPr>
          <a:xfrm rot="10800000">
            <a:off x="10474822" y="3506140"/>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Isosceles Triangle 97">
            <a:extLst>
              <a:ext uri="{FF2B5EF4-FFF2-40B4-BE49-F238E27FC236}">
                <a16:creationId xmlns:a16="http://schemas.microsoft.com/office/drawing/2014/main" id="{F45A1593-1C24-CDC7-82C5-737D8F9C3091}"/>
              </a:ext>
            </a:extLst>
          </p:cNvPr>
          <p:cNvSpPr/>
          <p:nvPr/>
        </p:nvSpPr>
        <p:spPr>
          <a:xfrm rot="14141837" flipV="1">
            <a:off x="1965681" y="2424235"/>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Isosceles Triangle 99">
            <a:extLst>
              <a:ext uri="{FF2B5EF4-FFF2-40B4-BE49-F238E27FC236}">
                <a16:creationId xmlns:a16="http://schemas.microsoft.com/office/drawing/2014/main" id="{8498F7EC-7792-B9FD-72EF-957B52D963D9}"/>
              </a:ext>
            </a:extLst>
          </p:cNvPr>
          <p:cNvSpPr/>
          <p:nvPr/>
        </p:nvSpPr>
        <p:spPr>
          <a:xfrm rot="19424499">
            <a:off x="2170771" y="4662288"/>
            <a:ext cx="146304" cy="146304"/>
          </a:xfrm>
          <a:prstGeom prst="triangle">
            <a:avLst/>
          </a:prstGeom>
          <a:solidFill>
            <a:srgbClr val="333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TextBox 105">
            <a:extLst>
              <a:ext uri="{FF2B5EF4-FFF2-40B4-BE49-F238E27FC236}">
                <a16:creationId xmlns:a16="http://schemas.microsoft.com/office/drawing/2014/main" id="{5A192816-11DA-C3EE-F3D2-F46C21B8693C}"/>
              </a:ext>
            </a:extLst>
          </p:cNvPr>
          <p:cNvSpPr txBox="1"/>
          <p:nvPr/>
        </p:nvSpPr>
        <p:spPr>
          <a:xfrm>
            <a:off x="204234" y="563021"/>
            <a:ext cx="7555323" cy="382092"/>
          </a:xfrm>
          <a:prstGeom prst="rect">
            <a:avLst/>
          </a:prstGeom>
          <a:noFill/>
        </p:spPr>
        <p:txBody>
          <a:bodyPr wrap="square">
            <a:spAutoFit/>
          </a:bodyPr>
          <a:lstStyle/>
          <a:p>
            <a:pPr>
              <a:lnSpc>
                <a:spcPct val="150000"/>
              </a:lnSpc>
            </a:pPr>
            <a:r>
              <a:rPr lang="en-NZ" sz="1400">
                <a:solidFill>
                  <a:schemeClr val="accent1"/>
                </a:solidFill>
                <a:latin typeface="Nexa Heavy"/>
              </a:rPr>
              <a:t>How have BCITO and Education Unlimited undertaken review and improvement?</a:t>
            </a:r>
          </a:p>
        </p:txBody>
      </p:sp>
      <p:pic>
        <p:nvPicPr>
          <p:cNvPr id="8" name="Picture 7">
            <a:extLst>
              <a:ext uri="{FF2B5EF4-FFF2-40B4-BE49-F238E27FC236}">
                <a16:creationId xmlns:a16="http://schemas.microsoft.com/office/drawing/2014/main" id="{5F6B4C30-2243-5F5B-4A81-91C8ACE42206}"/>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32767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66474-7C7A-B212-4368-BB02641CEB33}"/>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72CF1DF2-F970-B582-DB38-6C52B3324471}"/>
              </a:ext>
            </a:extLst>
          </p:cNvPr>
          <p:cNvSpPr txBox="1"/>
          <p:nvPr/>
        </p:nvSpPr>
        <p:spPr>
          <a:xfrm>
            <a:off x="204234" y="59817"/>
            <a:ext cx="10515600" cy="594360"/>
          </a:xfrm>
          <a:prstGeom prst="rect">
            <a:avLst/>
          </a:prstGeom>
          <a:noFill/>
        </p:spPr>
        <p:txBody>
          <a:bodyPr wrap="square" lIns="0" tIns="0" rIns="0" bIns="0" anchor="b"/>
          <a:lstStyle/>
          <a:p>
            <a:pPr algn="l"/>
            <a:r>
              <a:rPr lang="en-NZ" sz="3200" b="0" dirty="0">
                <a:solidFill>
                  <a:srgbClr val="333333"/>
                </a:solidFill>
                <a:latin typeface="Nexa Black"/>
              </a:rPr>
              <a:t>Measuring impact and learning transfer </a:t>
            </a:r>
            <a:endParaRPr sz="3200" b="0" dirty="0">
              <a:solidFill>
                <a:srgbClr val="333333"/>
              </a:solidFill>
              <a:latin typeface="Nexa Black"/>
            </a:endParaRPr>
          </a:p>
        </p:txBody>
      </p:sp>
      <p:grpSp>
        <p:nvGrpSpPr>
          <p:cNvPr id="36" name="Group 35">
            <a:extLst>
              <a:ext uri="{FF2B5EF4-FFF2-40B4-BE49-F238E27FC236}">
                <a16:creationId xmlns:a16="http://schemas.microsoft.com/office/drawing/2014/main" id="{E0D7D889-B5B1-D773-4086-9427094ADF5F}"/>
              </a:ext>
            </a:extLst>
          </p:cNvPr>
          <p:cNvGrpSpPr/>
          <p:nvPr/>
        </p:nvGrpSpPr>
        <p:grpSpPr>
          <a:xfrm>
            <a:off x="706587" y="1273061"/>
            <a:ext cx="10696348" cy="1367435"/>
            <a:chOff x="393192" y="1294258"/>
            <a:chExt cx="10696348" cy="1367435"/>
          </a:xfrm>
        </p:grpSpPr>
        <p:grpSp>
          <p:nvGrpSpPr>
            <p:cNvPr id="35" name="Group 34">
              <a:extLst>
                <a:ext uri="{FF2B5EF4-FFF2-40B4-BE49-F238E27FC236}">
                  <a16:creationId xmlns:a16="http://schemas.microsoft.com/office/drawing/2014/main" id="{564A7382-829D-BEA8-464B-14A9E81BBA92}"/>
                </a:ext>
              </a:extLst>
            </p:cNvPr>
            <p:cNvGrpSpPr/>
            <p:nvPr/>
          </p:nvGrpSpPr>
          <p:grpSpPr>
            <a:xfrm>
              <a:off x="393192" y="1295795"/>
              <a:ext cx="10671048" cy="1365898"/>
              <a:chOff x="393192" y="1295795"/>
              <a:chExt cx="10671048" cy="1365898"/>
            </a:xfrm>
          </p:grpSpPr>
          <p:sp>
            <p:nvSpPr>
              <p:cNvPr id="42" name="Rounded Rectangle 41">
                <a:extLst>
                  <a:ext uri="{FF2B5EF4-FFF2-40B4-BE49-F238E27FC236}">
                    <a16:creationId xmlns:a16="http://schemas.microsoft.com/office/drawing/2014/main" id="{019C041F-8C9C-AF89-9FB0-9CAAF6511CE0}"/>
                  </a:ext>
                </a:extLst>
              </p:cNvPr>
              <p:cNvSpPr/>
              <p:nvPr/>
            </p:nvSpPr>
            <p:spPr>
              <a:xfrm>
                <a:off x="393192" y="1335813"/>
                <a:ext cx="3383280" cy="1325880"/>
              </a:xfrm>
              <a:prstGeom prst="roundRect">
                <a:avLst>
                  <a:gd name="adj" fmla="val 6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400" b="1" dirty="0">
                  <a:solidFill>
                    <a:schemeClr val="tx2"/>
                  </a:solidFill>
                  <a:latin typeface="Nexa Black"/>
                </a:endParaRPr>
              </a:p>
            </p:txBody>
          </p:sp>
          <p:sp>
            <p:nvSpPr>
              <p:cNvPr id="45" name="Rounded Rectangle 44">
                <a:extLst>
                  <a:ext uri="{FF2B5EF4-FFF2-40B4-BE49-F238E27FC236}">
                    <a16:creationId xmlns:a16="http://schemas.microsoft.com/office/drawing/2014/main" id="{FAD95FC2-5444-82B6-FBF3-00A010E57460}"/>
                  </a:ext>
                </a:extLst>
              </p:cNvPr>
              <p:cNvSpPr/>
              <p:nvPr/>
            </p:nvSpPr>
            <p:spPr>
              <a:xfrm>
                <a:off x="4114800" y="1325880"/>
                <a:ext cx="3383280" cy="1325880"/>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8" name="Rounded Rectangle 47">
                <a:extLst>
                  <a:ext uri="{FF2B5EF4-FFF2-40B4-BE49-F238E27FC236}">
                    <a16:creationId xmlns:a16="http://schemas.microsoft.com/office/drawing/2014/main" id="{FC0F5663-C9FF-2A69-CE23-72F81852656A}"/>
                  </a:ext>
                </a:extLst>
              </p:cNvPr>
              <p:cNvSpPr/>
              <p:nvPr/>
            </p:nvSpPr>
            <p:spPr>
              <a:xfrm>
                <a:off x="7680960" y="1325880"/>
                <a:ext cx="3383280" cy="1325880"/>
              </a:xfrm>
              <a:prstGeom prst="roundRect">
                <a:avLst>
                  <a:gd name="adj" fmla="val 6000"/>
                </a:avLst>
              </a:prstGeom>
              <a:solidFill>
                <a:srgbClr val="FFFFFF"/>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a:extLst>
                  <a:ext uri="{FF2B5EF4-FFF2-40B4-BE49-F238E27FC236}">
                    <a16:creationId xmlns:a16="http://schemas.microsoft.com/office/drawing/2014/main" id="{D4F5ABBB-A325-7B39-45C2-E18053480160}"/>
                  </a:ext>
                </a:extLst>
              </p:cNvPr>
              <p:cNvSpPr txBox="1"/>
              <p:nvPr/>
            </p:nvSpPr>
            <p:spPr>
              <a:xfrm>
                <a:off x="526750" y="1438916"/>
                <a:ext cx="3116164" cy="1099808"/>
              </a:xfrm>
              <a:prstGeom prst="rect">
                <a:avLst/>
              </a:prstGeom>
              <a:noFill/>
            </p:spPr>
            <p:txBody>
              <a:bodyPr wrap="square" lIns="0" tIns="0" rIns="0" bIns="0" anchor="t"/>
              <a:lstStyle/>
              <a:p>
                <a:r>
                  <a:rPr lang="en-NZ" sz="1400" b="1" dirty="0">
                    <a:solidFill>
                      <a:schemeClr val="tx2"/>
                    </a:solidFill>
                    <a:latin typeface="Nexa Black"/>
                  </a:rPr>
                  <a:t>Currently collecting and measuring:</a:t>
                </a:r>
              </a:p>
              <a:p>
                <a:pPr marL="285750" indent="-285750">
                  <a:buFont typeface="Arial" panose="020B0604020202020204" pitchFamily="34" charset="0"/>
                  <a:buChar char="•"/>
                </a:pPr>
                <a:r>
                  <a:rPr lang="en-NZ" sz="1400" dirty="0">
                    <a:solidFill>
                      <a:schemeClr val="tx2"/>
                    </a:solidFill>
                    <a:latin typeface="Nexa Black"/>
                  </a:rPr>
                  <a:t>Starting points/LNAAT assessments</a:t>
                </a:r>
              </a:p>
              <a:p>
                <a:pPr marL="285750" indent="-285750">
                  <a:buFont typeface="Arial" panose="020B0604020202020204" pitchFamily="34" charset="0"/>
                  <a:buChar char="•"/>
                </a:pPr>
                <a:r>
                  <a:rPr lang="en-NZ" sz="1400" dirty="0">
                    <a:solidFill>
                      <a:schemeClr val="tx2"/>
                    </a:solidFill>
                    <a:latin typeface="Nexa Black"/>
                  </a:rPr>
                  <a:t>Learner voice</a:t>
                </a:r>
              </a:p>
              <a:p>
                <a:pPr marL="285750" indent="-285750">
                  <a:buFont typeface="Arial" panose="020B0604020202020204" pitchFamily="34" charset="0"/>
                  <a:buChar char="•"/>
                </a:pPr>
                <a:r>
                  <a:rPr lang="en-NZ" sz="1400" dirty="0">
                    <a:solidFill>
                      <a:schemeClr val="tx2"/>
                    </a:solidFill>
                    <a:latin typeface="Nexa Black"/>
                  </a:rPr>
                  <a:t>Tutor progress updates </a:t>
                </a:r>
              </a:p>
              <a:p>
                <a:pPr marL="285750" indent="-285750">
                  <a:buFont typeface="Arial" panose="020B0604020202020204" pitchFamily="34" charset="0"/>
                  <a:buChar char="•"/>
                </a:pPr>
                <a:r>
                  <a:rPr lang="en-NZ" sz="1400" dirty="0">
                    <a:solidFill>
                      <a:schemeClr val="tx2"/>
                    </a:solidFill>
                    <a:latin typeface="Nexa Black"/>
                  </a:rPr>
                  <a:t>Training advisor comments on progress</a:t>
                </a:r>
              </a:p>
              <a:p>
                <a:endParaRPr lang="en-NZ" sz="1400" dirty="0">
                  <a:solidFill>
                    <a:schemeClr val="tx2"/>
                  </a:solidFill>
                  <a:latin typeface="Nexa Black"/>
                </a:endParaRPr>
              </a:p>
            </p:txBody>
          </p:sp>
          <p:sp>
            <p:nvSpPr>
              <p:cNvPr id="33" name="TextBox 32">
                <a:extLst>
                  <a:ext uri="{FF2B5EF4-FFF2-40B4-BE49-F238E27FC236}">
                    <a16:creationId xmlns:a16="http://schemas.microsoft.com/office/drawing/2014/main" id="{F03DEE36-4424-37B9-479C-4830343C3F05}"/>
                  </a:ext>
                </a:extLst>
              </p:cNvPr>
              <p:cNvSpPr txBox="1"/>
              <p:nvPr/>
            </p:nvSpPr>
            <p:spPr>
              <a:xfrm>
                <a:off x="4244742" y="1295795"/>
                <a:ext cx="3237738" cy="1229051"/>
              </a:xfrm>
              <a:prstGeom prst="rect">
                <a:avLst/>
              </a:prstGeom>
              <a:noFill/>
            </p:spPr>
            <p:txBody>
              <a:bodyPr wrap="square" lIns="0" tIns="0" rIns="0" bIns="0" anchor="t"/>
              <a:lstStyle/>
              <a:p>
                <a:pPr>
                  <a:lnSpc>
                    <a:spcPct val="200000"/>
                  </a:lnSpc>
                  <a:spcAft>
                    <a:spcPts val="200"/>
                  </a:spcAft>
                </a:pPr>
                <a:r>
                  <a:rPr lang="en-NZ" sz="1400" b="1" dirty="0">
                    <a:solidFill>
                      <a:schemeClr val="tx2"/>
                    </a:solidFill>
                    <a:latin typeface="Nexa Black"/>
                  </a:rPr>
                  <a:t>To measure at the end of 2026:</a:t>
                </a:r>
              </a:p>
              <a:p>
                <a:pPr marL="285750" indent="-285750">
                  <a:lnSpc>
                    <a:spcPct val="200000"/>
                  </a:lnSpc>
                  <a:spcAft>
                    <a:spcPts val="200"/>
                  </a:spcAft>
                  <a:buFont typeface="Arial" panose="020B0604020202020204" pitchFamily="34" charset="0"/>
                  <a:buChar char="•"/>
                </a:pPr>
                <a:r>
                  <a:rPr lang="en-NZ" sz="1400" dirty="0">
                    <a:solidFill>
                      <a:srgbClr val="333333"/>
                    </a:solidFill>
                    <a:latin typeface="Nexa Black"/>
                  </a:rPr>
                  <a:t>Pre and post assessment of skills gains</a:t>
                </a:r>
              </a:p>
            </p:txBody>
          </p:sp>
        </p:grpSp>
        <p:sp>
          <p:nvSpPr>
            <p:cNvPr id="50" name="TextBox 49">
              <a:extLst>
                <a:ext uri="{FF2B5EF4-FFF2-40B4-BE49-F238E27FC236}">
                  <a16:creationId xmlns:a16="http://schemas.microsoft.com/office/drawing/2014/main" id="{560C9A4D-F85C-0461-8B2C-B0156F65E1A5}"/>
                </a:ext>
              </a:extLst>
            </p:cNvPr>
            <p:cNvSpPr txBox="1"/>
            <p:nvPr/>
          </p:nvSpPr>
          <p:spPr>
            <a:xfrm>
              <a:off x="7851802" y="1294258"/>
              <a:ext cx="3237738" cy="1229051"/>
            </a:xfrm>
            <a:prstGeom prst="rect">
              <a:avLst/>
            </a:prstGeom>
            <a:noFill/>
          </p:spPr>
          <p:txBody>
            <a:bodyPr wrap="square" lIns="0" tIns="0" rIns="0" bIns="0" anchor="t"/>
            <a:lstStyle/>
            <a:p>
              <a:pPr algn="l">
                <a:lnSpc>
                  <a:spcPct val="200000"/>
                </a:lnSpc>
              </a:pPr>
              <a:r>
                <a:rPr lang="en-NZ" sz="1400" b="1" dirty="0">
                  <a:solidFill>
                    <a:srgbClr val="333333"/>
                  </a:solidFill>
                  <a:latin typeface="Nexa Black"/>
                </a:rPr>
                <a:t>Planned to collect 2027:</a:t>
              </a:r>
            </a:p>
            <a:p>
              <a:pPr marL="285750" indent="-285750" algn="l">
                <a:lnSpc>
                  <a:spcPct val="200000"/>
                </a:lnSpc>
                <a:buFont typeface="Arial" panose="020B0604020202020204" pitchFamily="34" charset="0"/>
                <a:buChar char="•"/>
              </a:pPr>
              <a:r>
                <a:rPr lang="en-NZ" sz="1400" dirty="0">
                  <a:solidFill>
                    <a:srgbClr val="333333"/>
                  </a:solidFill>
                  <a:latin typeface="Nexa Black"/>
                </a:rPr>
                <a:t>Withdrawal and no-show reasons   </a:t>
              </a:r>
              <a:endParaRPr sz="1400" dirty="0">
                <a:solidFill>
                  <a:srgbClr val="333333"/>
                </a:solidFill>
                <a:latin typeface="Nexa Black"/>
              </a:endParaRPr>
            </a:p>
          </p:txBody>
        </p:sp>
      </p:grpSp>
      <p:sp>
        <p:nvSpPr>
          <p:cNvPr id="9" name="TextBox 8">
            <a:extLst>
              <a:ext uri="{FF2B5EF4-FFF2-40B4-BE49-F238E27FC236}">
                <a16:creationId xmlns:a16="http://schemas.microsoft.com/office/drawing/2014/main" id="{497E6279-E602-B959-4A02-4DB22C50F4EA}"/>
              </a:ext>
            </a:extLst>
          </p:cNvPr>
          <p:cNvSpPr txBox="1"/>
          <p:nvPr/>
        </p:nvSpPr>
        <p:spPr>
          <a:xfrm>
            <a:off x="198789" y="586355"/>
            <a:ext cx="7555323" cy="382092"/>
          </a:xfrm>
          <a:prstGeom prst="rect">
            <a:avLst/>
          </a:prstGeom>
          <a:noFill/>
        </p:spPr>
        <p:txBody>
          <a:bodyPr wrap="square">
            <a:spAutoFit/>
          </a:bodyPr>
          <a:lstStyle/>
          <a:p>
            <a:pPr>
              <a:lnSpc>
                <a:spcPct val="150000"/>
              </a:lnSpc>
            </a:pPr>
            <a:r>
              <a:rPr lang="en-NZ" sz="1400">
                <a:solidFill>
                  <a:schemeClr val="accent1"/>
                </a:solidFill>
                <a:latin typeface="Nexa Heavy"/>
              </a:rPr>
              <a:t>How can we begin to measure the impact on learners and key stakeholders?</a:t>
            </a:r>
          </a:p>
        </p:txBody>
      </p:sp>
      <p:grpSp>
        <p:nvGrpSpPr>
          <p:cNvPr id="43" name="Group 42">
            <a:extLst>
              <a:ext uri="{FF2B5EF4-FFF2-40B4-BE49-F238E27FC236}">
                <a16:creationId xmlns:a16="http://schemas.microsoft.com/office/drawing/2014/main" id="{2970E064-ED46-8F60-4FDE-8B3FBD3A0F6D}"/>
              </a:ext>
            </a:extLst>
          </p:cNvPr>
          <p:cNvGrpSpPr/>
          <p:nvPr/>
        </p:nvGrpSpPr>
        <p:grpSpPr>
          <a:xfrm>
            <a:off x="1642700" y="2848281"/>
            <a:ext cx="8906600" cy="3794513"/>
            <a:chOff x="1384394" y="2799235"/>
            <a:chExt cx="8906600" cy="3794513"/>
          </a:xfrm>
        </p:grpSpPr>
        <p:sp>
          <p:nvSpPr>
            <p:cNvPr id="23" name="Rounded Rectangle 41">
              <a:extLst>
                <a:ext uri="{FF2B5EF4-FFF2-40B4-BE49-F238E27FC236}">
                  <a16:creationId xmlns:a16="http://schemas.microsoft.com/office/drawing/2014/main" id="{C6E3B79A-6670-2E68-EF20-CD02236B2517}"/>
                </a:ext>
              </a:extLst>
            </p:cNvPr>
            <p:cNvSpPr/>
            <p:nvPr/>
          </p:nvSpPr>
          <p:spPr>
            <a:xfrm>
              <a:off x="1384394" y="2799235"/>
              <a:ext cx="4375141" cy="3779057"/>
            </a:xfrm>
            <a:prstGeom prst="roundRect">
              <a:avLst>
                <a:gd name="adj" fmla="val 6000"/>
              </a:avLst>
            </a:prstGeom>
            <a:solidFill>
              <a:srgbClr val="FFFFFF"/>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400" b="1" dirty="0">
                <a:solidFill>
                  <a:schemeClr val="tx2"/>
                </a:solidFill>
                <a:latin typeface="Nexa Black"/>
              </a:endParaRPr>
            </a:p>
          </p:txBody>
        </p:sp>
        <p:pic>
          <p:nvPicPr>
            <p:cNvPr id="31" name="Picture 30">
              <a:extLst>
                <a:ext uri="{FF2B5EF4-FFF2-40B4-BE49-F238E27FC236}">
                  <a16:creationId xmlns:a16="http://schemas.microsoft.com/office/drawing/2014/main" id="{93E63A96-C5EE-BE5E-0B5B-51EBB352B169}"/>
                </a:ext>
              </a:extLst>
            </p:cNvPr>
            <p:cNvPicPr>
              <a:picLocks noChangeAspect="1"/>
            </p:cNvPicPr>
            <p:nvPr/>
          </p:nvPicPr>
          <p:blipFill>
            <a:blip r:embed="rId3"/>
            <a:srcRect b="34978"/>
            <a:stretch>
              <a:fillRect/>
            </a:stretch>
          </p:blipFill>
          <p:spPr>
            <a:xfrm>
              <a:off x="1654635" y="2922866"/>
              <a:ext cx="3834658" cy="1229052"/>
            </a:xfrm>
            <a:prstGeom prst="rect">
              <a:avLst/>
            </a:prstGeom>
          </p:spPr>
        </p:pic>
        <p:grpSp>
          <p:nvGrpSpPr>
            <p:cNvPr id="38" name="Group 37">
              <a:extLst>
                <a:ext uri="{FF2B5EF4-FFF2-40B4-BE49-F238E27FC236}">
                  <a16:creationId xmlns:a16="http://schemas.microsoft.com/office/drawing/2014/main" id="{E89484BD-294C-D953-3AFC-0BCB4DAD47B4}"/>
                </a:ext>
              </a:extLst>
            </p:cNvPr>
            <p:cNvGrpSpPr/>
            <p:nvPr/>
          </p:nvGrpSpPr>
          <p:grpSpPr>
            <a:xfrm>
              <a:off x="1606832" y="2814691"/>
              <a:ext cx="8684162" cy="3779057"/>
              <a:chOff x="1606832" y="2814691"/>
              <a:chExt cx="8684162" cy="3779057"/>
            </a:xfrm>
          </p:grpSpPr>
          <p:sp>
            <p:nvSpPr>
              <p:cNvPr id="27" name="Rounded Rectangle 41">
                <a:extLst>
                  <a:ext uri="{FF2B5EF4-FFF2-40B4-BE49-F238E27FC236}">
                    <a16:creationId xmlns:a16="http://schemas.microsoft.com/office/drawing/2014/main" id="{797ECCCC-60BE-93CF-9B62-3BB970324088}"/>
                  </a:ext>
                </a:extLst>
              </p:cNvPr>
              <p:cNvSpPr/>
              <p:nvPr/>
            </p:nvSpPr>
            <p:spPr>
              <a:xfrm>
                <a:off x="5915853" y="2814691"/>
                <a:ext cx="4375141" cy="3779057"/>
              </a:xfrm>
              <a:prstGeom prst="roundRect">
                <a:avLst>
                  <a:gd name="adj" fmla="val 6000"/>
                </a:avLst>
              </a:prstGeom>
              <a:solidFill>
                <a:srgbClr val="FFFFFF"/>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400" b="1" dirty="0">
                  <a:solidFill>
                    <a:schemeClr val="tx2"/>
                  </a:solidFill>
                  <a:latin typeface="Nexa Black"/>
                </a:endParaRPr>
              </a:p>
            </p:txBody>
          </p:sp>
          <p:pic>
            <p:nvPicPr>
              <p:cNvPr id="21" name="Picture 20">
                <a:extLst>
                  <a:ext uri="{FF2B5EF4-FFF2-40B4-BE49-F238E27FC236}">
                    <a16:creationId xmlns:a16="http://schemas.microsoft.com/office/drawing/2014/main" id="{137352A8-978A-BDA7-E91C-35C7E12EB7CC}"/>
                  </a:ext>
                </a:extLst>
              </p:cNvPr>
              <p:cNvPicPr>
                <a:picLocks noChangeAspect="1"/>
              </p:cNvPicPr>
              <p:nvPr/>
            </p:nvPicPr>
            <p:blipFill>
              <a:blip r:embed="rId4"/>
              <a:srcRect l="-709" r="-2230"/>
              <a:stretch>
                <a:fillRect/>
              </a:stretch>
            </p:blipFill>
            <p:spPr>
              <a:xfrm>
                <a:off x="6028844" y="2902065"/>
                <a:ext cx="3881210" cy="1715020"/>
              </a:xfrm>
              <a:prstGeom prst="rect">
                <a:avLst/>
              </a:prstGeom>
            </p:spPr>
          </p:pic>
          <p:grpSp>
            <p:nvGrpSpPr>
              <p:cNvPr id="37" name="Group 36">
                <a:extLst>
                  <a:ext uri="{FF2B5EF4-FFF2-40B4-BE49-F238E27FC236}">
                    <a16:creationId xmlns:a16="http://schemas.microsoft.com/office/drawing/2014/main" id="{FA7B3C3F-E533-D16B-B814-1C8F02568A9A}"/>
                  </a:ext>
                </a:extLst>
              </p:cNvPr>
              <p:cNvGrpSpPr/>
              <p:nvPr/>
            </p:nvGrpSpPr>
            <p:grpSpPr>
              <a:xfrm>
                <a:off x="1606832" y="4147242"/>
                <a:ext cx="4077640" cy="2358949"/>
                <a:chOff x="1606832" y="4147242"/>
                <a:chExt cx="4077640" cy="2358949"/>
              </a:xfrm>
            </p:grpSpPr>
            <p:pic>
              <p:nvPicPr>
                <p:cNvPr id="17" name="Picture 16">
                  <a:extLst>
                    <a:ext uri="{FF2B5EF4-FFF2-40B4-BE49-F238E27FC236}">
                      <a16:creationId xmlns:a16="http://schemas.microsoft.com/office/drawing/2014/main" id="{A9C2A176-9A09-5F42-F1E8-84B5DCA5F7E4}"/>
                    </a:ext>
                  </a:extLst>
                </p:cNvPr>
                <p:cNvPicPr>
                  <a:picLocks noChangeAspect="1"/>
                </p:cNvPicPr>
                <p:nvPr/>
              </p:nvPicPr>
              <p:blipFill>
                <a:blip r:embed="rId3"/>
                <a:srcRect t="77951"/>
                <a:stretch>
                  <a:fillRect/>
                </a:stretch>
              </p:blipFill>
              <p:spPr>
                <a:xfrm>
                  <a:off x="1647638" y="4147242"/>
                  <a:ext cx="3834658" cy="416783"/>
                </a:xfrm>
                <a:prstGeom prst="rect">
                  <a:avLst/>
                </a:prstGeom>
              </p:spPr>
            </p:pic>
            <p:pic>
              <p:nvPicPr>
                <p:cNvPr id="19" name="Picture 18">
                  <a:extLst>
                    <a:ext uri="{FF2B5EF4-FFF2-40B4-BE49-F238E27FC236}">
                      <a16:creationId xmlns:a16="http://schemas.microsoft.com/office/drawing/2014/main" id="{753EC71D-AA7A-DE9F-92DD-9CB578CF82FB}"/>
                    </a:ext>
                  </a:extLst>
                </p:cNvPr>
                <p:cNvPicPr>
                  <a:picLocks noChangeAspect="1"/>
                </p:cNvPicPr>
                <p:nvPr/>
              </p:nvPicPr>
              <p:blipFill>
                <a:blip r:embed="rId5"/>
                <a:srcRect t="-2231" b="21103"/>
                <a:stretch>
                  <a:fillRect/>
                </a:stretch>
              </p:blipFill>
              <p:spPr>
                <a:xfrm>
                  <a:off x="1606832" y="4447783"/>
                  <a:ext cx="3834658" cy="1892944"/>
                </a:xfrm>
                <a:prstGeom prst="rect">
                  <a:avLst/>
                </a:prstGeom>
              </p:spPr>
            </p:pic>
            <p:pic>
              <p:nvPicPr>
                <p:cNvPr id="29" name="Picture 28">
                  <a:extLst>
                    <a:ext uri="{FF2B5EF4-FFF2-40B4-BE49-F238E27FC236}">
                      <a16:creationId xmlns:a16="http://schemas.microsoft.com/office/drawing/2014/main" id="{EFD94374-379D-107F-1F06-10745666AC31}"/>
                    </a:ext>
                  </a:extLst>
                </p:cNvPr>
                <p:cNvPicPr>
                  <a:picLocks noChangeAspect="1"/>
                </p:cNvPicPr>
                <p:nvPr/>
              </p:nvPicPr>
              <p:blipFill>
                <a:blip r:embed="rId5"/>
                <a:srcRect t="89046" b="3852"/>
                <a:stretch>
                  <a:fillRect/>
                </a:stretch>
              </p:blipFill>
              <p:spPr>
                <a:xfrm>
                  <a:off x="1606832" y="6340727"/>
                  <a:ext cx="4077640" cy="165464"/>
                </a:xfrm>
                <a:prstGeom prst="rect">
                  <a:avLst/>
                </a:prstGeom>
              </p:spPr>
            </p:pic>
          </p:grpSp>
        </p:grpSp>
      </p:grpSp>
      <p:pic>
        <p:nvPicPr>
          <p:cNvPr id="13" name="Picture 12">
            <a:extLst>
              <a:ext uri="{FF2B5EF4-FFF2-40B4-BE49-F238E27FC236}">
                <a16:creationId xmlns:a16="http://schemas.microsoft.com/office/drawing/2014/main" id="{C1EDE3F7-0B52-1C6B-2CEC-BEC1489C6CDA}"/>
              </a:ext>
            </a:extLst>
          </p:cNvPr>
          <p:cNvPicPr>
            <a:picLocks noChangeAspect="1"/>
          </p:cNvPicPr>
          <p:nvPr/>
        </p:nvPicPr>
        <p:blipFill>
          <a:blip r:embed="rId6"/>
          <a:srcRect l="-870" t="-741" r="-340" b="741"/>
          <a:stretch>
            <a:fillRect/>
          </a:stretch>
        </p:blipFill>
        <p:spPr>
          <a:xfrm>
            <a:off x="6211079" y="4688414"/>
            <a:ext cx="3806504" cy="1863147"/>
          </a:xfrm>
          <a:prstGeom prst="rect">
            <a:avLst/>
          </a:prstGeom>
        </p:spPr>
      </p:pic>
      <p:pic>
        <p:nvPicPr>
          <p:cNvPr id="5" name="Picture 4">
            <a:extLst>
              <a:ext uri="{FF2B5EF4-FFF2-40B4-BE49-F238E27FC236}">
                <a16:creationId xmlns:a16="http://schemas.microsoft.com/office/drawing/2014/main" id="{79CDE5F6-3880-4D7A-75C3-CF9CF693A7D2}"/>
              </a:ext>
            </a:extLst>
          </p:cNvPr>
          <p:cNvPicPr>
            <a:picLocks noChangeAspect="1"/>
          </p:cNvPicPr>
          <p:nvPr/>
        </p:nvPicPr>
        <p:blipFill>
          <a:blip r:embed="rId7"/>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189642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41" name="TextBox 40"/>
          <p:cNvSpPr txBox="1"/>
          <p:nvPr/>
        </p:nvSpPr>
        <p:spPr>
          <a:xfrm>
            <a:off x="204234" y="-62018"/>
            <a:ext cx="10515600" cy="594360"/>
          </a:xfrm>
          <a:prstGeom prst="rect">
            <a:avLst/>
          </a:prstGeom>
          <a:noFill/>
        </p:spPr>
        <p:txBody>
          <a:bodyPr wrap="square" lIns="0" tIns="0" rIns="0" bIns="0" anchor="b"/>
          <a:lstStyle/>
          <a:p>
            <a:pPr algn="l"/>
            <a:r>
              <a:rPr lang="en-NZ" sz="3200" b="0" dirty="0">
                <a:solidFill>
                  <a:srgbClr val="333333"/>
                </a:solidFill>
                <a:latin typeface="Nexa Black"/>
              </a:rPr>
              <a:t>Quantitative data – </a:t>
            </a:r>
            <a:r>
              <a:rPr lang="en-NZ" sz="3200" b="0">
                <a:solidFill>
                  <a:srgbClr val="333333"/>
                </a:solidFill>
                <a:latin typeface="Nexa Black"/>
              </a:rPr>
              <a:t>Assessment skills gain </a:t>
            </a:r>
            <a:endParaRPr sz="3200" b="0" dirty="0">
              <a:solidFill>
                <a:srgbClr val="333333"/>
              </a:solidFill>
              <a:latin typeface="Nexa Black"/>
            </a:endParaRPr>
          </a:p>
        </p:txBody>
      </p:sp>
      <p:cxnSp>
        <p:nvCxnSpPr>
          <p:cNvPr id="21" name="Straight Arrow Connector 20">
            <a:extLst>
              <a:ext uri="{FF2B5EF4-FFF2-40B4-BE49-F238E27FC236}">
                <a16:creationId xmlns:a16="http://schemas.microsoft.com/office/drawing/2014/main" id="{237C1CD2-DC81-55B9-B901-0E11386B73BD}"/>
              </a:ext>
            </a:extLst>
          </p:cNvPr>
          <p:cNvCxnSpPr>
            <a:cxnSpLocks/>
          </p:cNvCxnSpPr>
          <p:nvPr/>
        </p:nvCxnSpPr>
        <p:spPr>
          <a:xfrm>
            <a:off x="5228118" y="5191591"/>
            <a:ext cx="1335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A5B93E8-153A-B93E-CE0D-8B02B74A051F}"/>
              </a:ext>
            </a:extLst>
          </p:cNvPr>
          <p:cNvSpPr txBox="1"/>
          <p:nvPr/>
        </p:nvSpPr>
        <p:spPr>
          <a:xfrm>
            <a:off x="204234" y="460151"/>
            <a:ext cx="7555323" cy="382092"/>
          </a:xfrm>
          <a:prstGeom prst="rect">
            <a:avLst/>
          </a:prstGeom>
          <a:noFill/>
        </p:spPr>
        <p:txBody>
          <a:bodyPr wrap="square">
            <a:spAutoFit/>
          </a:bodyPr>
          <a:lstStyle/>
          <a:p>
            <a:pPr>
              <a:lnSpc>
                <a:spcPct val="150000"/>
              </a:lnSpc>
            </a:pPr>
            <a:r>
              <a:rPr lang="en-NZ" sz="1400" dirty="0">
                <a:solidFill>
                  <a:schemeClr val="accent1"/>
                </a:solidFill>
                <a:latin typeface="Nexa Heavy"/>
              </a:rPr>
              <a:t>How can we begin to measure the impact on learners and key stakeholders?</a:t>
            </a:r>
          </a:p>
        </p:txBody>
      </p:sp>
      <p:grpSp>
        <p:nvGrpSpPr>
          <p:cNvPr id="46" name="Group 45">
            <a:extLst>
              <a:ext uri="{FF2B5EF4-FFF2-40B4-BE49-F238E27FC236}">
                <a16:creationId xmlns:a16="http://schemas.microsoft.com/office/drawing/2014/main" id="{0CFF83C5-9767-51A9-0DD2-3ABF24939266}"/>
              </a:ext>
            </a:extLst>
          </p:cNvPr>
          <p:cNvGrpSpPr/>
          <p:nvPr/>
        </p:nvGrpSpPr>
        <p:grpSpPr>
          <a:xfrm>
            <a:off x="2923374" y="4716688"/>
            <a:ext cx="2148840" cy="924809"/>
            <a:chOff x="6227790" y="1469033"/>
            <a:chExt cx="2148840" cy="924809"/>
          </a:xfrm>
        </p:grpSpPr>
        <p:sp>
          <p:nvSpPr>
            <p:cNvPr id="33" name="Rounded Rectangle 9">
              <a:extLst>
                <a:ext uri="{FF2B5EF4-FFF2-40B4-BE49-F238E27FC236}">
                  <a16:creationId xmlns:a16="http://schemas.microsoft.com/office/drawing/2014/main" id="{F1EF37D1-6070-8838-B898-4842F56C21E3}"/>
                </a:ext>
              </a:extLst>
            </p:cNvPr>
            <p:cNvSpPr/>
            <p:nvPr/>
          </p:nvSpPr>
          <p:spPr>
            <a:xfrm>
              <a:off x="6227790" y="1469033"/>
              <a:ext cx="2148840" cy="924809"/>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Oval 34">
              <a:extLst>
                <a:ext uri="{FF2B5EF4-FFF2-40B4-BE49-F238E27FC236}">
                  <a16:creationId xmlns:a16="http://schemas.microsoft.com/office/drawing/2014/main" id="{D08942F7-D74B-2E2F-C5C6-596213C22BB0}"/>
                </a:ext>
              </a:extLst>
            </p:cNvPr>
            <p:cNvSpPr/>
            <p:nvPr/>
          </p:nvSpPr>
          <p:spPr>
            <a:xfrm>
              <a:off x="6337518" y="1595586"/>
              <a:ext cx="329184" cy="35045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chemeClr val="tx1"/>
                  </a:solidFill>
                  <a:latin typeface="Nexa Black"/>
                </a:rPr>
                <a:t>3</a:t>
              </a:r>
            </a:p>
          </p:txBody>
        </p:sp>
        <p:sp>
          <p:nvSpPr>
            <p:cNvPr id="37" name="TextBox 36">
              <a:extLst>
                <a:ext uri="{FF2B5EF4-FFF2-40B4-BE49-F238E27FC236}">
                  <a16:creationId xmlns:a16="http://schemas.microsoft.com/office/drawing/2014/main" id="{32E0CE55-4D86-46A4-76D9-C948B88355E9}"/>
                </a:ext>
              </a:extLst>
            </p:cNvPr>
            <p:cNvSpPr txBox="1"/>
            <p:nvPr/>
          </p:nvSpPr>
          <p:spPr>
            <a:xfrm>
              <a:off x="6714716" y="1499296"/>
              <a:ext cx="1527048" cy="778785"/>
            </a:xfrm>
            <a:prstGeom prst="rect">
              <a:avLst/>
            </a:prstGeom>
            <a:noFill/>
          </p:spPr>
          <p:txBody>
            <a:bodyPr wrap="square" lIns="0" tIns="0" rIns="0" bIns="0" anchor="t"/>
            <a:lstStyle/>
            <a:p>
              <a:pPr algn="l">
                <a:spcAft>
                  <a:spcPts val="200"/>
                </a:spcAft>
              </a:pPr>
              <a:r>
                <a:rPr sz="750" b="0">
                  <a:solidFill>
                    <a:srgbClr val="A85600"/>
                  </a:solidFill>
                  <a:latin typeface="Nexa Heavy"/>
                </a:rPr>
                <a:t>EDUCATION UNLIMITED</a:t>
              </a:r>
            </a:p>
            <a:p>
              <a:pPr algn="l"/>
              <a:r>
                <a:rPr lang="en-NZ" sz="1100" b="0">
                  <a:solidFill>
                    <a:srgbClr val="333333"/>
                  </a:solidFill>
                  <a:latin typeface="Nexa Heavy"/>
                </a:rPr>
                <a:t>The learner is matched with an appropriate tutor, who assesses’ the learners LLN levels. </a:t>
              </a:r>
              <a:endParaRPr sz="1100" b="0">
                <a:solidFill>
                  <a:srgbClr val="333333"/>
                </a:solidFill>
                <a:latin typeface="Nexa Heavy"/>
              </a:endParaRPr>
            </a:p>
          </p:txBody>
        </p:sp>
      </p:grpSp>
      <p:grpSp>
        <p:nvGrpSpPr>
          <p:cNvPr id="47" name="Group 46">
            <a:extLst>
              <a:ext uri="{FF2B5EF4-FFF2-40B4-BE49-F238E27FC236}">
                <a16:creationId xmlns:a16="http://schemas.microsoft.com/office/drawing/2014/main" id="{3D54887A-6B06-A9F2-6EDB-29309A49ED9A}"/>
              </a:ext>
            </a:extLst>
          </p:cNvPr>
          <p:cNvGrpSpPr/>
          <p:nvPr/>
        </p:nvGrpSpPr>
        <p:grpSpPr>
          <a:xfrm>
            <a:off x="6719126" y="4718553"/>
            <a:ext cx="2148840" cy="922944"/>
            <a:chOff x="7339556" y="4695674"/>
            <a:chExt cx="2148840" cy="868680"/>
          </a:xfrm>
        </p:grpSpPr>
        <p:sp>
          <p:nvSpPr>
            <p:cNvPr id="39" name="Rounded Rectangle 27">
              <a:extLst>
                <a:ext uri="{FF2B5EF4-FFF2-40B4-BE49-F238E27FC236}">
                  <a16:creationId xmlns:a16="http://schemas.microsoft.com/office/drawing/2014/main" id="{E2F88B6B-9C91-7532-817A-30CAEECEF083}"/>
                </a:ext>
              </a:extLst>
            </p:cNvPr>
            <p:cNvSpPr/>
            <p:nvPr/>
          </p:nvSpPr>
          <p:spPr>
            <a:xfrm>
              <a:off x="7339556" y="4695674"/>
              <a:ext cx="2148840" cy="868680"/>
            </a:xfrm>
            <a:prstGeom prst="roundRect">
              <a:avLst>
                <a:gd name="adj" fmla="val 10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Oval 42">
              <a:extLst>
                <a:ext uri="{FF2B5EF4-FFF2-40B4-BE49-F238E27FC236}">
                  <a16:creationId xmlns:a16="http://schemas.microsoft.com/office/drawing/2014/main" id="{579F6E6B-F5D7-2F45-34AE-2595F343E117}"/>
                </a:ext>
              </a:extLst>
            </p:cNvPr>
            <p:cNvSpPr/>
            <p:nvPr/>
          </p:nvSpPr>
          <p:spPr>
            <a:xfrm>
              <a:off x="7416206" y="4813362"/>
              <a:ext cx="329184" cy="329184"/>
            </a:xfrm>
            <a:prstGeom prst="ellipse">
              <a:avLst/>
            </a:prstGeom>
            <a:solidFill>
              <a:srgbClr val="FF820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dirty="0">
                  <a:solidFill>
                    <a:srgbClr val="333333"/>
                  </a:solidFill>
                  <a:latin typeface="Nexa Black"/>
                </a:rPr>
                <a:t>9</a:t>
              </a:r>
            </a:p>
          </p:txBody>
        </p:sp>
        <p:sp>
          <p:nvSpPr>
            <p:cNvPr id="45" name="TextBox 44">
              <a:extLst>
                <a:ext uri="{FF2B5EF4-FFF2-40B4-BE49-F238E27FC236}">
                  <a16:creationId xmlns:a16="http://schemas.microsoft.com/office/drawing/2014/main" id="{CF086BA9-AE84-A58A-156F-D220BC485D9F}"/>
                </a:ext>
              </a:extLst>
            </p:cNvPr>
            <p:cNvSpPr txBox="1"/>
            <p:nvPr/>
          </p:nvSpPr>
          <p:spPr>
            <a:xfrm>
              <a:off x="7779508" y="4726921"/>
              <a:ext cx="1527048" cy="731519"/>
            </a:xfrm>
            <a:prstGeom prst="rect">
              <a:avLst/>
            </a:prstGeom>
            <a:noFill/>
          </p:spPr>
          <p:txBody>
            <a:bodyPr wrap="square" lIns="0" tIns="0" rIns="0" bIns="0" anchor="t"/>
            <a:lstStyle/>
            <a:p>
              <a:pPr algn="l">
                <a:spcAft>
                  <a:spcPts val="200"/>
                </a:spcAft>
              </a:pPr>
              <a:r>
                <a:rPr sz="750" b="0">
                  <a:solidFill>
                    <a:srgbClr val="A85600"/>
                  </a:solidFill>
                  <a:latin typeface="Nexa Heavy"/>
                </a:rPr>
                <a:t>EDUCATION UNLIMITED</a:t>
              </a:r>
            </a:p>
            <a:p>
              <a:pPr algn="l"/>
              <a:r>
                <a:rPr lang="en-NZ" sz="1100" b="0">
                  <a:solidFill>
                    <a:srgbClr val="333333"/>
                  </a:solidFill>
                  <a:latin typeface="Nexa Heavy"/>
                </a:rPr>
                <a:t>Learner is assessed post-intervention through the LNAAT. Learners are self assessed on </a:t>
              </a:r>
              <a:r>
                <a:rPr lang="en-NZ" sz="1100">
                  <a:solidFill>
                    <a:srgbClr val="333333"/>
                  </a:solidFill>
                  <a:latin typeface="Nexa Heavy"/>
                </a:rPr>
                <a:t>skills gained. </a:t>
              </a:r>
            </a:p>
            <a:p>
              <a:pPr algn="l"/>
              <a:endParaRPr sz="1000" b="0">
                <a:solidFill>
                  <a:srgbClr val="333333"/>
                </a:solidFill>
                <a:latin typeface="Nexa Heavy"/>
              </a:endParaRPr>
            </a:p>
          </p:txBody>
        </p:sp>
      </p:grpSp>
      <p:pic>
        <p:nvPicPr>
          <p:cNvPr id="3" name="Picture 2">
            <a:extLst>
              <a:ext uri="{FF2B5EF4-FFF2-40B4-BE49-F238E27FC236}">
                <a16:creationId xmlns:a16="http://schemas.microsoft.com/office/drawing/2014/main" id="{BAA04AF9-DB80-2DB3-0EAE-535DF537E4B1}"/>
              </a:ext>
            </a:extLst>
          </p:cNvPr>
          <p:cNvPicPr>
            <a:picLocks noChangeAspect="1"/>
          </p:cNvPicPr>
          <p:nvPr/>
        </p:nvPicPr>
        <p:blipFill>
          <a:blip r:embed="rId3"/>
          <a:stretch>
            <a:fillRect/>
          </a:stretch>
        </p:blipFill>
        <p:spPr>
          <a:xfrm>
            <a:off x="895793" y="1288467"/>
            <a:ext cx="10400414" cy="3106617"/>
          </a:xfrm>
          <a:prstGeom prst="rect">
            <a:avLst/>
          </a:prstGeom>
        </p:spPr>
      </p:pic>
      <p:pic>
        <p:nvPicPr>
          <p:cNvPr id="5" name="Picture 4">
            <a:extLst>
              <a:ext uri="{FF2B5EF4-FFF2-40B4-BE49-F238E27FC236}">
                <a16:creationId xmlns:a16="http://schemas.microsoft.com/office/drawing/2014/main" id="{30575782-11AB-27B2-665F-AED59E621D0A}"/>
              </a:ext>
            </a:extLst>
          </p:cNvPr>
          <p:cNvPicPr>
            <a:picLocks noChangeAspect="1"/>
          </p:cNvPicPr>
          <p:nvPr/>
        </p:nvPicPr>
        <p:blipFill>
          <a:blip r:embed="rId4"/>
          <a:srcRect l="895" t="14584" r="940" b="12497"/>
          <a:stretch>
            <a:fillRect/>
          </a:stretch>
        </p:blipFill>
        <p:spPr>
          <a:xfrm>
            <a:off x="3923268" y="6197600"/>
            <a:ext cx="3944804" cy="660400"/>
          </a:xfrm>
          <a:prstGeom prst="rect">
            <a:avLst/>
          </a:prstGeom>
        </p:spPr>
      </p:pic>
      <p:pic>
        <p:nvPicPr>
          <p:cNvPr id="4" name="Picture 3">
            <a:extLst>
              <a:ext uri="{FF2B5EF4-FFF2-40B4-BE49-F238E27FC236}">
                <a16:creationId xmlns:a16="http://schemas.microsoft.com/office/drawing/2014/main" id="{FC310D54-FF19-2A46-5F6C-8619E68FB396}"/>
              </a:ext>
            </a:extLst>
          </p:cNvPr>
          <p:cNvPicPr>
            <a:picLocks noChangeAspect="1"/>
          </p:cNvPicPr>
          <p:nvPr/>
        </p:nvPicPr>
        <p:blipFill>
          <a:blip r:embed="rId5"/>
          <a:stretch>
            <a:fillRect/>
          </a:stretch>
        </p:blipFill>
        <p:spPr>
          <a:xfrm>
            <a:off x="10293681" y="6343331"/>
            <a:ext cx="1426773" cy="42617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24C14A3-12B1-3F5D-857A-0136DC0C671E}"/>
              </a:ext>
            </a:extLst>
          </p:cNvPr>
          <p:cNvPicPr>
            <a:picLocks noChangeAspect="1"/>
          </p:cNvPicPr>
          <p:nvPr/>
        </p:nvPicPr>
        <p:blipFill>
          <a:blip r:embed="rId3"/>
          <a:stretch>
            <a:fillRect/>
          </a:stretch>
        </p:blipFill>
        <p:spPr>
          <a:xfrm>
            <a:off x="0" y="0"/>
            <a:ext cx="12192000" cy="6858000"/>
          </a:xfrm>
          <a:prstGeom prst="rect">
            <a:avLst/>
          </a:prstGeom>
        </p:spPr>
      </p:pic>
      <p:sp>
        <p:nvSpPr>
          <p:cNvPr id="15" name="TextBox 14">
            <a:extLst>
              <a:ext uri="{FF2B5EF4-FFF2-40B4-BE49-F238E27FC236}">
                <a16:creationId xmlns:a16="http://schemas.microsoft.com/office/drawing/2014/main" id="{412A4F36-ED44-BF37-52DA-D6531935F96E}"/>
              </a:ext>
            </a:extLst>
          </p:cNvPr>
          <p:cNvSpPr txBox="1"/>
          <p:nvPr/>
        </p:nvSpPr>
        <p:spPr>
          <a:xfrm>
            <a:off x="213313" y="-19828"/>
            <a:ext cx="10515600" cy="594360"/>
          </a:xfrm>
          <a:prstGeom prst="rect">
            <a:avLst/>
          </a:prstGeom>
          <a:noFill/>
        </p:spPr>
        <p:txBody>
          <a:bodyPr wrap="square" lIns="0" tIns="0" rIns="0" bIns="0" anchor="b"/>
          <a:lstStyle/>
          <a:p>
            <a:pPr algn="l"/>
            <a:r>
              <a:rPr lang="en-NZ" sz="3200" b="0" dirty="0">
                <a:solidFill>
                  <a:srgbClr val="333333"/>
                </a:solidFill>
                <a:latin typeface="Nexa Black"/>
              </a:rPr>
              <a:t>Case study: C</a:t>
            </a:r>
            <a:endParaRPr sz="3200" b="0" dirty="0">
              <a:solidFill>
                <a:srgbClr val="333333"/>
              </a:solidFill>
              <a:latin typeface="Nexa Black"/>
            </a:endParaRPr>
          </a:p>
        </p:txBody>
      </p:sp>
      <p:pic>
        <p:nvPicPr>
          <p:cNvPr id="3" name="Picture 2">
            <a:extLst>
              <a:ext uri="{FF2B5EF4-FFF2-40B4-BE49-F238E27FC236}">
                <a16:creationId xmlns:a16="http://schemas.microsoft.com/office/drawing/2014/main" id="{F1097E61-FDE2-9BEE-4FFD-BB2FCB17B9F9}"/>
              </a:ext>
            </a:extLst>
          </p:cNvPr>
          <p:cNvPicPr>
            <a:picLocks noChangeAspect="1"/>
          </p:cNvPicPr>
          <p:nvPr/>
        </p:nvPicPr>
        <p:blipFill>
          <a:blip r:embed="rId4"/>
          <a:stretch>
            <a:fillRect/>
          </a:stretch>
        </p:blipFill>
        <p:spPr>
          <a:xfrm>
            <a:off x="204233" y="688043"/>
            <a:ext cx="4172938" cy="2526473"/>
          </a:xfrm>
          <a:prstGeom prst="rect">
            <a:avLst/>
          </a:prstGeom>
        </p:spPr>
      </p:pic>
      <p:sp>
        <p:nvSpPr>
          <p:cNvPr id="28" name="TextBox 27">
            <a:extLst>
              <a:ext uri="{FF2B5EF4-FFF2-40B4-BE49-F238E27FC236}">
                <a16:creationId xmlns:a16="http://schemas.microsoft.com/office/drawing/2014/main" id="{B050B907-8B0B-BD90-1FB1-5A1B3BFA3ED4}"/>
              </a:ext>
            </a:extLst>
          </p:cNvPr>
          <p:cNvSpPr txBox="1"/>
          <p:nvPr/>
        </p:nvSpPr>
        <p:spPr>
          <a:xfrm>
            <a:off x="4907586" y="2546141"/>
            <a:ext cx="7080181" cy="769441"/>
          </a:xfrm>
          <a:prstGeom prst="rect">
            <a:avLst/>
          </a:prstGeom>
          <a:noFill/>
        </p:spPr>
        <p:txBody>
          <a:bodyPr wrap="square" rtlCol="0">
            <a:spAutoFit/>
          </a:bodyPr>
          <a:lstStyle/>
          <a:p>
            <a:r>
              <a:rPr lang="en-NZ" sz="1100" b="1" dirty="0">
                <a:solidFill>
                  <a:schemeClr val="accent2"/>
                </a:solidFill>
                <a:latin typeface="Nexa Black"/>
              </a:rPr>
              <a:t>“I’m getting better at putting my thoughts on paper </a:t>
            </a:r>
            <a:r>
              <a:rPr lang="en-NZ" sz="1100" b="1" dirty="0">
                <a:solidFill>
                  <a:schemeClr val="accent6">
                    <a:lumMod val="75000"/>
                  </a:schemeClr>
                </a:solidFill>
                <a:latin typeface="Nexa Black"/>
              </a:rPr>
              <a:t>but I’m still learning how to think of questions I could answer. </a:t>
            </a:r>
            <a:r>
              <a:rPr lang="en-NZ" sz="1100" dirty="0">
                <a:latin typeface="Nexa Black"/>
              </a:rPr>
              <a:t>My tutor </a:t>
            </a:r>
            <a:r>
              <a:rPr lang="en-NZ" sz="1100" b="1" dirty="0">
                <a:solidFill>
                  <a:schemeClr val="accent2"/>
                </a:solidFill>
                <a:latin typeface="Nexa Black"/>
              </a:rPr>
              <a:t>helps by prompting when I get stuck</a:t>
            </a:r>
            <a:r>
              <a:rPr lang="en-NZ" sz="1100" dirty="0">
                <a:latin typeface="Nexa Black"/>
              </a:rPr>
              <a:t>. I find </a:t>
            </a:r>
            <a:r>
              <a:rPr lang="en-NZ" sz="1100" b="1" dirty="0">
                <a:solidFill>
                  <a:schemeClr val="accent2"/>
                </a:solidFill>
                <a:latin typeface="Nexa Black"/>
              </a:rPr>
              <a:t>it much easier to focus on the work when T is there</a:t>
            </a:r>
            <a:r>
              <a:rPr lang="en-NZ" sz="1100" dirty="0">
                <a:latin typeface="Nexa Black"/>
              </a:rPr>
              <a:t>. </a:t>
            </a:r>
            <a:r>
              <a:rPr lang="en-NZ" sz="1100" b="1" dirty="0">
                <a:solidFill>
                  <a:schemeClr val="accent6">
                    <a:lumMod val="75000"/>
                  </a:schemeClr>
                </a:solidFill>
                <a:latin typeface="Nexa Black"/>
              </a:rPr>
              <a:t>I get really distracted by cool information and it’s hard to pull back into doing my entry. </a:t>
            </a:r>
            <a:r>
              <a:rPr lang="en-NZ" sz="1100" dirty="0">
                <a:latin typeface="Nexa Black"/>
              </a:rPr>
              <a:t>She also </a:t>
            </a:r>
            <a:r>
              <a:rPr lang="en-NZ" sz="1100" b="1" dirty="0">
                <a:solidFill>
                  <a:schemeClr val="accent2"/>
                </a:solidFill>
                <a:latin typeface="Nexa Black"/>
              </a:rPr>
              <a:t>helps with understanding spelling and grammar when I get stuck editing.”</a:t>
            </a:r>
          </a:p>
        </p:txBody>
      </p:sp>
      <p:sp>
        <p:nvSpPr>
          <p:cNvPr id="34" name="TextBox 33">
            <a:extLst>
              <a:ext uri="{FF2B5EF4-FFF2-40B4-BE49-F238E27FC236}">
                <a16:creationId xmlns:a16="http://schemas.microsoft.com/office/drawing/2014/main" id="{52C64194-9698-6FC9-08DF-980A6C65FDD8}"/>
              </a:ext>
            </a:extLst>
          </p:cNvPr>
          <p:cNvSpPr txBox="1"/>
          <p:nvPr/>
        </p:nvSpPr>
        <p:spPr>
          <a:xfrm>
            <a:off x="4907586" y="1621250"/>
            <a:ext cx="7080181" cy="600164"/>
          </a:xfrm>
          <a:prstGeom prst="rect">
            <a:avLst/>
          </a:prstGeom>
          <a:noFill/>
        </p:spPr>
        <p:txBody>
          <a:bodyPr wrap="square">
            <a:spAutoFit/>
          </a:bodyPr>
          <a:lstStyle/>
          <a:p>
            <a:r>
              <a:rPr lang="en-NZ" sz="1100" dirty="0">
                <a:latin typeface="Nexa Black"/>
              </a:rPr>
              <a:t>C is confidently </a:t>
            </a:r>
            <a:r>
              <a:rPr lang="en-NZ" sz="1100" b="1" dirty="0">
                <a:solidFill>
                  <a:schemeClr val="accent6">
                    <a:lumMod val="75000"/>
                  </a:schemeClr>
                </a:solidFill>
                <a:latin typeface="Nexa Black"/>
              </a:rPr>
              <a:t>working through course content and learning goals, almost independently. He’s starting to develop habits that help him focus. </a:t>
            </a:r>
            <a:r>
              <a:rPr lang="en-NZ" sz="1100" dirty="0">
                <a:latin typeface="Nexa Black"/>
              </a:rPr>
              <a:t>After this week’s block course, we’ll have </a:t>
            </a:r>
            <a:r>
              <a:rPr lang="en-NZ" sz="1100" b="1" dirty="0">
                <a:solidFill>
                  <a:schemeClr val="accent6">
                    <a:lumMod val="75000"/>
                  </a:schemeClr>
                </a:solidFill>
                <a:latin typeface="Nexa Black"/>
              </a:rPr>
              <a:t>4 sessions left to turn those into habits he can maintain independently.</a:t>
            </a:r>
          </a:p>
        </p:txBody>
      </p:sp>
      <p:sp>
        <p:nvSpPr>
          <p:cNvPr id="36" name="TextBox 35">
            <a:extLst>
              <a:ext uri="{FF2B5EF4-FFF2-40B4-BE49-F238E27FC236}">
                <a16:creationId xmlns:a16="http://schemas.microsoft.com/office/drawing/2014/main" id="{BA7CAEE2-3F75-81B9-5E85-37337BC0245D}"/>
              </a:ext>
            </a:extLst>
          </p:cNvPr>
          <p:cNvSpPr txBox="1"/>
          <p:nvPr/>
        </p:nvSpPr>
        <p:spPr>
          <a:xfrm>
            <a:off x="4924134" y="532034"/>
            <a:ext cx="7080181" cy="769441"/>
          </a:xfrm>
          <a:prstGeom prst="rect">
            <a:avLst/>
          </a:prstGeom>
          <a:noFill/>
        </p:spPr>
        <p:txBody>
          <a:bodyPr wrap="square">
            <a:spAutoFit/>
          </a:bodyPr>
          <a:lstStyle/>
          <a:p>
            <a:r>
              <a:rPr lang="en-NZ" sz="1100" b="1" dirty="0">
                <a:solidFill>
                  <a:schemeClr val="accent2"/>
                </a:solidFill>
                <a:latin typeface="Nexa Black"/>
              </a:rPr>
              <a:t>C got his report from the painting Block Course and he’s feeling really good about it. He reckons it’s the first time since primary school that he hasn’t had an “insufficient” grade in some part of a course. </a:t>
            </a:r>
            <a:r>
              <a:rPr lang="en-NZ" sz="1100" b="1" dirty="0">
                <a:solidFill>
                  <a:schemeClr val="accent6">
                    <a:lumMod val="75000"/>
                  </a:schemeClr>
                </a:solidFill>
                <a:latin typeface="Nexa Black"/>
              </a:rPr>
              <a:t>Out of 24 measures, he got 13 </a:t>
            </a:r>
            <a:r>
              <a:rPr lang="en-NZ" sz="1100" b="1" dirty="0" err="1">
                <a:solidFill>
                  <a:schemeClr val="accent6">
                    <a:lumMod val="75000"/>
                  </a:schemeClr>
                </a:solidFill>
                <a:latin typeface="Nexa Black"/>
              </a:rPr>
              <a:t>excellents</a:t>
            </a:r>
            <a:r>
              <a:rPr lang="en-NZ" sz="1100" b="1" dirty="0">
                <a:solidFill>
                  <a:schemeClr val="accent6">
                    <a:lumMod val="75000"/>
                  </a:schemeClr>
                </a:solidFill>
                <a:latin typeface="Nexa Black"/>
              </a:rPr>
              <a:t> and 11 </a:t>
            </a:r>
            <a:r>
              <a:rPr lang="en-NZ" sz="1100" b="1" dirty="0" err="1">
                <a:solidFill>
                  <a:schemeClr val="accent6">
                    <a:lumMod val="75000"/>
                  </a:schemeClr>
                </a:solidFill>
                <a:latin typeface="Nexa Black"/>
              </a:rPr>
              <a:t>sufficients</a:t>
            </a:r>
            <a:r>
              <a:rPr lang="en-NZ" sz="1100" b="1" dirty="0">
                <a:solidFill>
                  <a:schemeClr val="accent6">
                    <a:lumMod val="75000"/>
                  </a:schemeClr>
                </a:solidFill>
                <a:latin typeface="Nexa Black"/>
              </a:rPr>
              <a:t>, and the </a:t>
            </a:r>
            <a:r>
              <a:rPr lang="en-NZ" sz="1100" b="1" dirty="0" err="1">
                <a:solidFill>
                  <a:schemeClr val="accent6">
                    <a:lumMod val="75000"/>
                  </a:schemeClr>
                </a:solidFill>
                <a:latin typeface="Nexa Black"/>
              </a:rPr>
              <a:t>sufficients</a:t>
            </a:r>
            <a:r>
              <a:rPr lang="en-NZ" sz="1100" b="1" dirty="0">
                <a:solidFill>
                  <a:schemeClr val="accent6">
                    <a:lumMod val="75000"/>
                  </a:schemeClr>
                </a:solidFill>
                <a:latin typeface="Nexa Black"/>
              </a:rPr>
              <a:t> were in things he hadn’t really studied yet. Lovely to see him feeling recognised and agreeing with grades from a place of strength.</a:t>
            </a:r>
          </a:p>
        </p:txBody>
      </p:sp>
      <p:sp>
        <p:nvSpPr>
          <p:cNvPr id="38" name="TextBox 37">
            <a:extLst>
              <a:ext uri="{FF2B5EF4-FFF2-40B4-BE49-F238E27FC236}">
                <a16:creationId xmlns:a16="http://schemas.microsoft.com/office/drawing/2014/main" id="{61F42AAC-BEF8-9AD7-5BEE-EB945982714F}"/>
              </a:ext>
            </a:extLst>
          </p:cNvPr>
          <p:cNvSpPr txBox="1"/>
          <p:nvPr/>
        </p:nvSpPr>
        <p:spPr>
          <a:xfrm rot="10800000" flipV="1">
            <a:off x="581072" y="6201247"/>
            <a:ext cx="4172938" cy="600164"/>
          </a:xfrm>
          <a:prstGeom prst="rect">
            <a:avLst/>
          </a:prstGeom>
          <a:noFill/>
        </p:spPr>
        <p:txBody>
          <a:bodyPr wrap="square">
            <a:spAutoFit/>
          </a:bodyPr>
          <a:lstStyle/>
          <a:p>
            <a:r>
              <a:rPr lang="en-NZ" sz="1100" dirty="0">
                <a:latin typeface="Nexa Black"/>
              </a:rPr>
              <a:t>‘C is getting into the swing of thinking about BCITO as he works so he can take photos and document ideas. During our sessions we find where to enter his knowledge into the portal.’</a:t>
            </a:r>
          </a:p>
        </p:txBody>
      </p:sp>
      <p:sp>
        <p:nvSpPr>
          <p:cNvPr id="40" name="TextBox 39">
            <a:extLst>
              <a:ext uri="{FF2B5EF4-FFF2-40B4-BE49-F238E27FC236}">
                <a16:creationId xmlns:a16="http://schemas.microsoft.com/office/drawing/2014/main" id="{96D6EB55-731E-3331-E0DA-4D0944714A5F}"/>
              </a:ext>
            </a:extLst>
          </p:cNvPr>
          <p:cNvSpPr txBox="1"/>
          <p:nvPr/>
        </p:nvSpPr>
        <p:spPr>
          <a:xfrm>
            <a:off x="581072" y="5454355"/>
            <a:ext cx="7382713" cy="430887"/>
          </a:xfrm>
          <a:prstGeom prst="rect">
            <a:avLst/>
          </a:prstGeom>
          <a:noFill/>
        </p:spPr>
        <p:txBody>
          <a:bodyPr wrap="square">
            <a:spAutoFit/>
          </a:bodyPr>
          <a:lstStyle/>
          <a:p>
            <a:r>
              <a:rPr lang="en-NZ" sz="1100" dirty="0">
                <a:latin typeface="Nexa Black"/>
              </a:rPr>
              <a:t>‘</a:t>
            </a:r>
            <a:r>
              <a:rPr lang="en-NZ" sz="1100" b="1" dirty="0">
                <a:solidFill>
                  <a:schemeClr val="accent2"/>
                </a:solidFill>
                <a:latin typeface="Nexa Black"/>
              </a:rPr>
              <a:t>It's useful to have someone ask questions while I write </a:t>
            </a:r>
            <a:r>
              <a:rPr lang="en-NZ" sz="1100" dirty="0">
                <a:latin typeface="Nexa Black"/>
              </a:rPr>
              <a:t>which helps me find more to write about. </a:t>
            </a:r>
            <a:r>
              <a:rPr lang="en-NZ" sz="1100" b="1" dirty="0">
                <a:solidFill>
                  <a:schemeClr val="accent2"/>
                </a:solidFill>
                <a:latin typeface="Nexa Black"/>
              </a:rPr>
              <a:t>Useful to have T check or explain what Grammarly says</a:t>
            </a:r>
            <a:r>
              <a:rPr lang="en-NZ" sz="1100" dirty="0">
                <a:latin typeface="Nexa Black"/>
              </a:rPr>
              <a:t>, and have </a:t>
            </a:r>
            <a:r>
              <a:rPr lang="en-NZ" sz="1100" b="1" dirty="0">
                <a:latin typeface="Nexa Black"/>
              </a:rPr>
              <a:t>a </a:t>
            </a:r>
            <a:r>
              <a:rPr lang="en-NZ" sz="1100" b="1" dirty="0">
                <a:solidFill>
                  <a:schemeClr val="accent2"/>
                </a:solidFill>
                <a:latin typeface="Nexa Black"/>
              </a:rPr>
              <a:t>set time to do my work</a:t>
            </a:r>
            <a:r>
              <a:rPr lang="en-NZ" sz="1100" dirty="0">
                <a:solidFill>
                  <a:schemeClr val="accent2"/>
                </a:solidFill>
                <a:latin typeface="Nexa Black"/>
              </a:rPr>
              <a:t>. </a:t>
            </a:r>
            <a:r>
              <a:rPr lang="en-NZ" sz="1100" b="1" dirty="0">
                <a:solidFill>
                  <a:schemeClr val="accent2"/>
                </a:solidFill>
                <a:latin typeface="Nexa Black"/>
              </a:rPr>
              <a:t>Without her I don't think I would do the work.’</a:t>
            </a:r>
          </a:p>
        </p:txBody>
      </p:sp>
      <p:sp>
        <p:nvSpPr>
          <p:cNvPr id="52" name="TextBox 51">
            <a:extLst>
              <a:ext uri="{FF2B5EF4-FFF2-40B4-BE49-F238E27FC236}">
                <a16:creationId xmlns:a16="http://schemas.microsoft.com/office/drawing/2014/main" id="{DECF3924-4490-554D-CD09-A713F6575C39}"/>
              </a:ext>
            </a:extLst>
          </p:cNvPr>
          <p:cNvSpPr txBox="1"/>
          <p:nvPr/>
        </p:nvSpPr>
        <p:spPr>
          <a:xfrm>
            <a:off x="581072" y="3753211"/>
            <a:ext cx="2651389" cy="1261884"/>
          </a:xfrm>
          <a:prstGeom prst="rect">
            <a:avLst/>
          </a:prstGeom>
          <a:noFill/>
        </p:spPr>
        <p:txBody>
          <a:bodyPr wrap="square" rtlCol="0">
            <a:spAutoFit/>
          </a:bodyPr>
          <a:lstStyle/>
          <a:p>
            <a:r>
              <a:rPr lang="en-NZ" sz="950" b="1" dirty="0">
                <a:solidFill>
                  <a:schemeClr val="accent1"/>
                </a:solidFill>
                <a:latin typeface="Nexa Black"/>
              </a:rPr>
              <a:t>C is consistently uploading evidence of value most weeks, </a:t>
            </a:r>
            <a:r>
              <a:rPr lang="en-NZ" sz="950" dirty="0">
                <a:latin typeface="Nexa Black"/>
              </a:rPr>
              <a:t>which is really positive to see. I believe this </a:t>
            </a:r>
            <a:r>
              <a:rPr lang="en-NZ" sz="950" b="1" dirty="0">
                <a:solidFill>
                  <a:schemeClr val="accent1"/>
                </a:solidFill>
                <a:latin typeface="Nexa Black"/>
              </a:rPr>
              <a:t>progress is directly linked to the additional assistance he receives. His knowledge retention appears to improve when he can verbally discuss topics during these sessions, and the support in helping him put information into his own words</a:t>
            </a:r>
            <a:r>
              <a:rPr lang="en-NZ" sz="950" dirty="0">
                <a:latin typeface="Nexa Black"/>
              </a:rPr>
              <a:t> is clearly beneficial.</a:t>
            </a:r>
          </a:p>
        </p:txBody>
      </p:sp>
      <p:sp>
        <p:nvSpPr>
          <p:cNvPr id="54" name="TextBox 53">
            <a:extLst>
              <a:ext uri="{FF2B5EF4-FFF2-40B4-BE49-F238E27FC236}">
                <a16:creationId xmlns:a16="http://schemas.microsoft.com/office/drawing/2014/main" id="{530E5130-DE3F-3D10-D056-87CFDFFAA513}"/>
              </a:ext>
            </a:extLst>
          </p:cNvPr>
          <p:cNvSpPr txBox="1"/>
          <p:nvPr/>
        </p:nvSpPr>
        <p:spPr>
          <a:xfrm>
            <a:off x="3345399" y="3753211"/>
            <a:ext cx="5244027" cy="1408078"/>
          </a:xfrm>
          <a:prstGeom prst="rect">
            <a:avLst/>
          </a:prstGeom>
          <a:noFill/>
        </p:spPr>
        <p:txBody>
          <a:bodyPr wrap="square" rtlCol="0">
            <a:spAutoFit/>
          </a:bodyPr>
          <a:lstStyle/>
          <a:p>
            <a:r>
              <a:rPr lang="en-NZ" sz="950" dirty="0">
                <a:latin typeface="Nexa Black"/>
              </a:rPr>
              <a:t>     I would like to see this assistance continue, with </a:t>
            </a:r>
            <a:r>
              <a:rPr lang="en-NZ" sz="950" b="1" dirty="0">
                <a:solidFill>
                  <a:schemeClr val="accent1"/>
                </a:solidFill>
                <a:latin typeface="Nexa Black"/>
              </a:rPr>
              <a:t>a couple of suggestions to further strengthen his </a:t>
            </a:r>
            <a:r>
              <a:rPr lang="en-NZ" sz="950" b="1" dirty="0">
                <a:solidFill>
                  <a:schemeClr val="bg1"/>
                </a:solidFill>
                <a:latin typeface="Nexa Black"/>
              </a:rPr>
              <a:t>…..</a:t>
            </a:r>
            <a:r>
              <a:rPr lang="en-NZ" sz="950" b="1" dirty="0">
                <a:solidFill>
                  <a:schemeClr val="accent1"/>
                </a:solidFill>
                <a:latin typeface="Nexa Black"/>
              </a:rPr>
              <a:t>development:</a:t>
            </a:r>
          </a:p>
          <a:p>
            <a:endParaRPr lang="en-NZ" sz="950" dirty="0">
              <a:latin typeface="Nexa Black"/>
            </a:endParaRPr>
          </a:p>
          <a:p>
            <a:pPr marL="171450" lvl="0" indent="-171450">
              <a:buClr>
                <a:schemeClr val="accent2"/>
              </a:buClr>
              <a:buSzPct val="200000"/>
              <a:buFont typeface="Arial" panose="020B0604020202020204" pitchFamily="34" charset="0"/>
              <a:buChar char="•"/>
            </a:pPr>
            <a:r>
              <a:rPr lang="en-NZ" sz="950" b="1" dirty="0">
                <a:solidFill>
                  <a:schemeClr val="accent6">
                    <a:lumMod val="75000"/>
                  </a:schemeClr>
                </a:solidFill>
                <a:latin typeface="Nexa Black"/>
              </a:rPr>
              <a:t>Increase focus on building C’s learner agency </a:t>
            </a:r>
            <a:r>
              <a:rPr lang="en-NZ" sz="950" dirty="0">
                <a:latin typeface="Nexa Black"/>
              </a:rPr>
              <a:t>- supporting him to recognise his strengths and weaknesses within his apprenticeship, and to take a more active role in directing his learning.</a:t>
            </a:r>
          </a:p>
          <a:p>
            <a:pPr marL="171450" lvl="0" indent="-171450">
              <a:buClr>
                <a:schemeClr val="accent2"/>
              </a:buClr>
              <a:buSzPct val="200000"/>
              <a:buFont typeface="Arial" panose="020B0604020202020204" pitchFamily="34" charset="0"/>
              <a:buChar char="•"/>
            </a:pPr>
            <a:endParaRPr lang="en-NZ" sz="950" dirty="0">
              <a:solidFill>
                <a:schemeClr val="accent6">
                  <a:lumMod val="50000"/>
                </a:schemeClr>
              </a:solidFill>
              <a:latin typeface="Nexa Black"/>
            </a:endParaRPr>
          </a:p>
          <a:p>
            <a:pPr marL="171450" lvl="0" indent="-171450">
              <a:buClr>
                <a:schemeClr val="accent2"/>
              </a:buClr>
              <a:buSzPct val="200000"/>
              <a:buFont typeface="Arial" panose="020B0604020202020204" pitchFamily="34" charset="0"/>
              <a:buChar char="•"/>
            </a:pPr>
            <a:r>
              <a:rPr lang="en-NZ" sz="950" b="1" dirty="0">
                <a:solidFill>
                  <a:schemeClr val="accent6">
                    <a:lumMod val="75000"/>
                  </a:schemeClr>
                </a:solidFill>
                <a:latin typeface="Nexa Black"/>
              </a:rPr>
              <a:t>Goal-setting and preparation for quarterly meetings - </a:t>
            </a:r>
            <a:r>
              <a:rPr lang="en-NZ" sz="950" dirty="0">
                <a:latin typeface="Nexa Black"/>
              </a:rPr>
              <a:t>encouraging C to identify his own goals, plan what he wants to discuss at his face-to-face reviews, consider which milestone movements may need adjusting, and think about key evidence that supports those changes.</a:t>
            </a:r>
          </a:p>
        </p:txBody>
      </p:sp>
      <p:sp>
        <p:nvSpPr>
          <p:cNvPr id="56" name="TextBox 55">
            <a:extLst>
              <a:ext uri="{FF2B5EF4-FFF2-40B4-BE49-F238E27FC236}">
                <a16:creationId xmlns:a16="http://schemas.microsoft.com/office/drawing/2014/main" id="{F378AB5C-F70C-FC6E-8135-F42C35AC9D20}"/>
              </a:ext>
            </a:extLst>
          </p:cNvPr>
          <p:cNvSpPr txBox="1"/>
          <p:nvPr/>
        </p:nvSpPr>
        <p:spPr>
          <a:xfrm>
            <a:off x="8702364" y="3753211"/>
            <a:ext cx="1714500" cy="1115690"/>
          </a:xfrm>
          <a:prstGeom prst="rect">
            <a:avLst/>
          </a:prstGeom>
          <a:noFill/>
        </p:spPr>
        <p:txBody>
          <a:bodyPr wrap="square">
            <a:spAutoFit/>
          </a:bodyPr>
          <a:lstStyle/>
          <a:p>
            <a:r>
              <a:rPr lang="en-NZ" sz="950" dirty="0">
                <a:latin typeface="Nexa Black"/>
              </a:rPr>
              <a:t>Overall, the support is </a:t>
            </a:r>
            <a:r>
              <a:rPr lang="en-NZ" sz="950" b="1" dirty="0">
                <a:solidFill>
                  <a:schemeClr val="accent1"/>
                </a:solidFill>
                <a:latin typeface="Nexa Black"/>
              </a:rPr>
              <a:t>helping C stay engaged and progress through his apprenticeship, </a:t>
            </a:r>
            <a:r>
              <a:rPr lang="en-NZ" sz="950" dirty="0">
                <a:latin typeface="Nexa Black"/>
              </a:rPr>
              <a:t>and I believe continuing this assistance </a:t>
            </a:r>
            <a:r>
              <a:rPr lang="en-NZ" sz="950" b="1" dirty="0">
                <a:solidFill>
                  <a:schemeClr val="accent1"/>
                </a:solidFill>
                <a:latin typeface="Nexa Black"/>
              </a:rPr>
              <a:t>will further strengthen his confidence and independence.</a:t>
            </a:r>
          </a:p>
        </p:txBody>
      </p:sp>
    </p:spTree>
    <p:extLst>
      <p:ext uri="{BB962C8B-B14F-4D97-AF65-F5344CB8AC3E}">
        <p14:creationId xmlns:p14="http://schemas.microsoft.com/office/powerpoint/2010/main" val="727086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25">
            <a:extLst>
              <a:ext uri="{FF2B5EF4-FFF2-40B4-BE49-F238E27FC236}">
                <a16:creationId xmlns:a16="http://schemas.microsoft.com/office/drawing/2014/main" id="{D451D975-5251-0C2A-9500-2B570C99E0F9}"/>
              </a:ext>
            </a:extLst>
          </p:cNvPr>
          <p:cNvSpPr/>
          <p:nvPr/>
        </p:nvSpPr>
        <p:spPr>
          <a:xfrm>
            <a:off x="4484599" y="1092341"/>
            <a:ext cx="7707401" cy="968367"/>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600" dirty="0">
              <a:solidFill>
                <a:schemeClr val="tx1"/>
              </a:solidFill>
              <a:latin typeface="Nexa Black"/>
            </a:endParaRPr>
          </a:p>
          <a:p>
            <a:r>
              <a:rPr lang="en-NZ" sz="1600" i="1" dirty="0">
                <a:solidFill>
                  <a:schemeClr val="tx1"/>
                </a:solidFill>
                <a:latin typeface="Nexa Black"/>
              </a:rPr>
              <a:t>‘Learner </a:t>
            </a:r>
            <a:r>
              <a:rPr lang="en-NZ" sz="1600" dirty="0">
                <a:solidFill>
                  <a:schemeClr val="tx1"/>
                </a:solidFill>
                <a:latin typeface="Nexa Black"/>
              </a:rPr>
              <a:t>has said that ‘having </a:t>
            </a:r>
            <a:r>
              <a:rPr lang="en-NZ" sz="1600" b="1" dirty="0">
                <a:solidFill>
                  <a:schemeClr val="accent2"/>
                </a:solidFill>
                <a:latin typeface="Nexa Black"/>
              </a:rPr>
              <a:t>the</a:t>
            </a:r>
            <a:r>
              <a:rPr lang="en-NZ" sz="1600" dirty="0">
                <a:solidFill>
                  <a:schemeClr val="tx1"/>
                </a:solidFill>
                <a:latin typeface="Nexa Black"/>
              </a:rPr>
              <a:t> </a:t>
            </a:r>
            <a:r>
              <a:rPr lang="en-NZ" sz="1600" b="1" dirty="0">
                <a:solidFill>
                  <a:schemeClr val="accent2"/>
                </a:solidFill>
                <a:latin typeface="Nexa Black"/>
              </a:rPr>
              <a:t>weekly meetings has helped him hugely with the theory side of the apprenticeship.</a:t>
            </a:r>
            <a:r>
              <a:rPr lang="en-NZ" sz="1600" dirty="0">
                <a:solidFill>
                  <a:schemeClr val="tx1"/>
                </a:solidFill>
                <a:latin typeface="Nexa Black"/>
              </a:rPr>
              <a:t> He appreciates having a structure to work to and says that the </a:t>
            </a:r>
            <a:r>
              <a:rPr lang="en-NZ" sz="1600" b="1" dirty="0">
                <a:solidFill>
                  <a:schemeClr val="accent2"/>
                </a:solidFill>
                <a:latin typeface="Nexa Black"/>
              </a:rPr>
              <a:t>meetings are very beneficial in helping him to focus on step-by-step tasks.</a:t>
            </a:r>
            <a:r>
              <a:rPr lang="en-NZ" sz="1600" dirty="0">
                <a:solidFill>
                  <a:schemeClr val="tx1"/>
                </a:solidFill>
                <a:latin typeface="Nexa Black"/>
              </a:rPr>
              <a:t>’</a:t>
            </a:r>
          </a:p>
          <a:p>
            <a:endParaRPr dirty="0">
              <a:solidFill>
                <a:schemeClr val="accent1"/>
              </a:solidFill>
            </a:endParaRPr>
          </a:p>
        </p:txBody>
      </p:sp>
      <p:sp>
        <p:nvSpPr>
          <p:cNvPr id="19" name="Rounded Rectangle 25">
            <a:extLst>
              <a:ext uri="{FF2B5EF4-FFF2-40B4-BE49-F238E27FC236}">
                <a16:creationId xmlns:a16="http://schemas.microsoft.com/office/drawing/2014/main" id="{F0DE8709-B58B-19E9-8CDA-BFCF3E863CC3}"/>
              </a:ext>
            </a:extLst>
          </p:cNvPr>
          <p:cNvSpPr/>
          <p:nvPr/>
        </p:nvSpPr>
        <p:spPr>
          <a:xfrm>
            <a:off x="-2" y="2331484"/>
            <a:ext cx="7707401" cy="864304"/>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NZ" sz="1600" dirty="0">
                <a:solidFill>
                  <a:schemeClr val="tx1"/>
                </a:solidFill>
                <a:latin typeface="Nexa Black"/>
              </a:rPr>
              <a:t>‘</a:t>
            </a:r>
            <a:r>
              <a:rPr lang="en-NZ" sz="1600" i="1" dirty="0">
                <a:solidFill>
                  <a:schemeClr val="tx1"/>
                </a:solidFill>
                <a:latin typeface="Nexa Black"/>
              </a:rPr>
              <a:t>Learner</a:t>
            </a:r>
            <a:r>
              <a:rPr lang="en-NZ" sz="1600" dirty="0">
                <a:solidFill>
                  <a:schemeClr val="tx1"/>
                </a:solidFill>
                <a:latin typeface="Nexa Black"/>
              </a:rPr>
              <a:t> has requested extra hours specifically because he missed some weeks of sessions due to an injury. ‘</a:t>
            </a:r>
            <a:r>
              <a:rPr lang="en-NZ" sz="1600" b="1" dirty="0">
                <a:solidFill>
                  <a:schemeClr val="accent1"/>
                </a:solidFill>
                <a:latin typeface="Nexa Black"/>
              </a:rPr>
              <a:t>He works hard and says his manager is very impressed with his progress in the workplace.</a:t>
            </a:r>
            <a:r>
              <a:rPr lang="en-NZ" sz="1600" dirty="0">
                <a:latin typeface="Nexa Black"/>
              </a:rPr>
              <a:t>’</a:t>
            </a:r>
          </a:p>
        </p:txBody>
      </p:sp>
      <p:grpSp>
        <p:nvGrpSpPr>
          <p:cNvPr id="2" name="Group 1">
            <a:extLst>
              <a:ext uri="{FF2B5EF4-FFF2-40B4-BE49-F238E27FC236}">
                <a16:creationId xmlns:a16="http://schemas.microsoft.com/office/drawing/2014/main" id="{3A21BE6A-B1CA-2A78-B953-E47174B63FB4}"/>
              </a:ext>
            </a:extLst>
          </p:cNvPr>
          <p:cNvGrpSpPr/>
          <p:nvPr/>
        </p:nvGrpSpPr>
        <p:grpSpPr>
          <a:xfrm>
            <a:off x="263910" y="86528"/>
            <a:ext cx="11928090" cy="899124"/>
            <a:chOff x="263910" y="86528"/>
            <a:chExt cx="11928090" cy="899124"/>
          </a:xfrm>
        </p:grpSpPr>
        <p:sp>
          <p:nvSpPr>
            <p:cNvPr id="3" name="TextBox 2">
              <a:extLst>
                <a:ext uri="{FF2B5EF4-FFF2-40B4-BE49-F238E27FC236}">
                  <a16:creationId xmlns:a16="http://schemas.microsoft.com/office/drawing/2014/main" id="{FDE286C3-3588-4D16-F721-5836A2E70C82}"/>
                </a:ext>
              </a:extLst>
            </p:cNvPr>
            <p:cNvSpPr txBox="1"/>
            <p:nvPr/>
          </p:nvSpPr>
          <p:spPr>
            <a:xfrm>
              <a:off x="263910" y="86528"/>
              <a:ext cx="11928090" cy="523472"/>
            </a:xfrm>
            <a:prstGeom prst="rect">
              <a:avLst/>
            </a:prstGeom>
            <a:noFill/>
          </p:spPr>
          <p:txBody>
            <a:bodyPr wrap="square" lIns="0" tIns="0" rIns="0" bIns="0" anchor="b"/>
            <a:lstStyle/>
            <a:p>
              <a:pPr>
                <a:lnSpc>
                  <a:spcPct val="150000"/>
                </a:lnSpc>
              </a:pPr>
              <a:r>
                <a:rPr lang="en-NZ" sz="3200" dirty="0">
                  <a:solidFill>
                    <a:srgbClr val="333333"/>
                  </a:solidFill>
                  <a:latin typeface="Nexa Black"/>
                </a:rPr>
                <a:t>Qualitative measures – Extension request data                             </a:t>
              </a:r>
              <a:r>
                <a:rPr lang="en-NZ" sz="3200" dirty="0">
                  <a:solidFill>
                    <a:schemeClr val="accent1"/>
                  </a:solidFill>
                  <a:latin typeface="Nexa Black"/>
                </a:rPr>
                <a:t>Learners</a:t>
              </a:r>
            </a:p>
          </p:txBody>
        </p:sp>
        <p:sp>
          <p:nvSpPr>
            <p:cNvPr id="4" name="TextBox 3">
              <a:extLst>
                <a:ext uri="{FF2B5EF4-FFF2-40B4-BE49-F238E27FC236}">
                  <a16:creationId xmlns:a16="http://schemas.microsoft.com/office/drawing/2014/main" id="{ED3F8EDF-CE40-A43D-6215-A7094E47E04C}"/>
                </a:ext>
              </a:extLst>
            </p:cNvPr>
            <p:cNvSpPr txBox="1"/>
            <p:nvPr/>
          </p:nvSpPr>
          <p:spPr>
            <a:xfrm>
              <a:off x="263910" y="619892"/>
              <a:ext cx="10515600" cy="365760"/>
            </a:xfrm>
            <a:prstGeom prst="rect">
              <a:avLst/>
            </a:prstGeom>
            <a:noFill/>
          </p:spPr>
          <p:txBody>
            <a:bodyPr wrap="square" lIns="0" tIns="0" rIns="0" bIns="0" anchor="t"/>
            <a:lstStyle/>
            <a:p>
              <a:pPr algn="l"/>
              <a:r>
                <a:rPr lang="en-US" sz="1500" b="0" dirty="0">
                  <a:solidFill>
                    <a:srgbClr val="0092BC"/>
                  </a:solidFill>
                  <a:latin typeface="Nexa Heavy"/>
                </a:rPr>
                <a:t>How can we begin to measure the impact on learners and key stakeholders?</a:t>
              </a:r>
            </a:p>
          </p:txBody>
        </p:sp>
      </p:grpSp>
      <p:grpSp>
        <p:nvGrpSpPr>
          <p:cNvPr id="9" name="Group 8">
            <a:extLst>
              <a:ext uri="{FF2B5EF4-FFF2-40B4-BE49-F238E27FC236}">
                <a16:creationId xmlns:a16="http://schemas.microsoft.com/office/drawing/2014/main" id="{21756FEF-12B7-DA6B-BD1B-D85DE6310452}"/>
              </a:ext>
            </a:extLst>
          </p:cNvPr>
          <p:cNvGrpSpPr/>
          <p:nvPr/>
        </p:nvGrpSpPr>
        <p:grpSpPr>
          <a:xfrm>
            <a:off x="0" y="4816571"/>
            <a:ext cx="7707401" cy="798960"/>
            <a:chOff x="0" y="4816571"/>
            <a:chExt cx="7707401" cy="798960"/>
          </a:xfrm>
        </p:grpSpPr>
        <p:sp>
          <p:nvSpPr>
            <p:cNvPr id="10" name="Rounded Rectangle 25">
              <a:extLst>
                <a:ext uri="{FF2B5EF4-FFF2-40B4-BE49-F238E27FC236}">
                  <a16:creationId xmlns:a16="http://schemas.microsoft.com/office/drawing/2014/main" id="{9856A72D-DE0A-DAD6-8D69-D5F87BE035F7}"/>
                </a:ext>
              </a:extLst>
            </p:cNvPr>
            <p:cNvSpPr/>
            <p:nvPr/>
          </p:nvSpPr>
          <p:spPr>
            <a:xfrm>
              <a:off x="0" y="4816571"/>
              <a:ext cx="7707401" cy="798960"/>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600" dirty="0">
                <a:solidFill>
                  <a:schemeClr val="tx1"/>
                </a:solidFill>
                <a:latin typeface="Nexa Black"/>
              </a:endParaRPr>
            </a:p>
            <a:p>
              <a:endParaRPr dirty="0">
                <a:solidFill>
                  <a:schemeClr val="accent1"/>
                </a:solidFill>
              </a:endParaRPr>
            </a:p>
          </p:txBody>
        </p:sp>
        <p:sp>
          <p:nvSpPr>
            <p:cNvPr id="8" name="TextBox 7">
              <a:extLst>
                <a:ext uri="{FF2B5EF4-FFF2-40B4-BE49-F238E27FC236}">
                  <a16:creationId xmlns:a16="http://schemas.microsoft.com/office/drawing/2014/main" id="{EA1BA157-A121-8EA6-4F21-AD43B883FF5C}"/>
                </a:ext>
              </a:extLst>
            </p:cNvPr>
            <p:cNvSpPr txBox="1"/>
            <p:nvPr/>
          </p:nvSpPr>
          <p:spPr>
            <a:xfrm>
              <a:off x="102360" y="5060214"/>
              <a:ext cx="7605039" cy="555316"/>
            </a:xfrm>
            <a:prstGeom prst="rect">
              <a:avLst/>
            </a:prstGeom>
            <a:solidFill>
              <a:schemeClr val="bg1"/>
            </a:solidFill>
          </p:spPr>
          <p:txBody>
            <a:bodyPr wrap="square" lIns="0" tIns="0" rIns="0" bIns="0" anchor="ctr"/>
            <a:lstStyle/>
            <a:p>
              <a:r>
                <a:rPr lang="en-NZ" sz="1600" dirty="0">
                  <a:latin typeface="Nexa Black"/>
                </a:rPr>
                <a:t>‘I need to continue support with trigonometry and Pythagoras</a:t>
              </a:r>
              <a:r>
                <a:rPr lang="en-NZ" sz="1600" b="1" dirty="0">
                  <a:solidFill>
                    <a:schemeClr val="accent1"/>
                  </a:solidFill>
                  <a:latin typeface="Nexa Black"/>
                </a:rPr>
                <a:t>. I take work my tutor gives me and review it between each session</a:t>
              </a:r>
              <a:r>
                <a:rPr lang="en-NZ" sz="1600" dirty="0">
                  <a:latin typeface="Nexa Black"/>
                </a:rPr>
                <a:t>, I forget the concepts sometimes and have to go over it again.</a:t>
              </a:r>
              <a:r>
                <a:rPr lang="en-NZ" sz="1600" b="1" dirty="0">
                  <a:solidFill>
                    <a:schemeClr val="accent2"/>
                  </a:solidFill>
                  <a:latin typeface="Nexa Black"/>
                </a:rPr>
                <a:t> </a:t>
              </a:r>
              <a:r>
                <a:rPr lang="en-NZ" sz="1600" b="1" dirty="0">
                  <a:solidFill>
                    <a:schemeClr val="accent1"/>
                  </a:solidFill>
                  <a:latin typeface="Nexa Black"/>
                </a:rPr>
                <a:t>I did not learn these at school so it has been hard.</a:t>
              </a:r>
              <a:r>
                <a:rPr lang="en-NZ" sz="1600" dirty="0">
                  <a:latin typeface="Nexa Black"/>
                </a:rPr>
                <a:t>’</a:t>
              </a:r>
            </a:p>
            <a:p>
              <a:endParaRPr lang="en-NZ" dirty="0">
                <a:solidFill>
                  <a:srgbClr val="333333"/>
                </a:solidFill>
                <a:latin typeface="Nexa Black"/>
              </a:endParaRPr>
            </a:p>
          </p:txBody>
        </p:sp>
      </p:grpSp>
      <p:grpSp>
        <p:nvGrpSpPr>
          <p:cNvPr id="7" name="Group 6">
            <a:extLst>
              <a:ext uri="{FF2B5EF4-FFF2-40B4-BE49-F238E27FC236}">
                <a16:creationId xmlns:a16="http://schemas.microsoft.com/office/drawing/2014/main" id="{C1470925-DBB1-DB12-80D1-65CAD6869395}"/>
              </a:ext>
            </a:extLst>
          </p:cNvPr>
          <p:cNvGrpSpPr/>
          <p:nvPr/>
        </p:nvGrpSpPr>
        <p:grpSpPr>
          <a:xfrm>
            <a:off x="4484599" y="3548584"/>
            <a:ext cx="7707401" cy="968367"/>
            <a:chOff x="4484599" y="3548584"/>
            <a:chExt cx="7707401" cy="968367"/>
          </a:xfrm>
        </p:grpSpPr>
        <p:sp>
          <p:nvSpPr>
            <p:cNvPr id="22" name="Rounded Rectangle 25">
              <a:extLst>
                <a:ext uri="{FF2B5EF4-FFF2-40B4-BE49-F238E27FC236}">
                  <a16:creationId xmlns:a16="http://schemas.microsoft.com/office/drawing/2014/main" id="{FC644A52-FADB-4D3D-8E2C-BA19A04050D2}"/>
                </a:ext>
              </a:extLst>
            </p:cNvPr>
            <p:cNvSpPr/>
            <p:nvPr/>
          </p:nvSpPr>
          <p:spPr>
            <a:xfrm>
              <a:off x="4484599" y="3548584"/>
              <a:ext cx="7707401" cy="968367"/>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600" dirty="0">
                <a:solidFill>
                  <a:schemeClr val="tx1"/>
                </a:solidFill>
                <a:latin typeface="Nexa Black"/>
              </a:endParaRPr>
            </a:p>
            <a:p>
              <a:endParaRPr dirty="0">
                <a:solidFill>
                  <a:schemeClr val="accent1"/>
                </a:solidFill>
              </a:endParaRPr>
            </a:p>
          </p:txBody>
        </p:sp>
        <p:sp>
          <p:nvSpPr>
            <p:cNvPr id="18" name="TextBox 17">
              <a:extLst>
                <a:ext uri="{FF2B5EF4-FFF2-40B4-BE49-F238E27FC236}">
                  <a16:creationId xmlns:a16="http://schemas.microsoft.com/office/drawing/2014/main" id="{F9ACC534-F249-D0E3-C95C-EBD0E371F6D3}"/>
                </a:ext>
              </a:extLst>
            </p:cNvPr>
            <p:cNvSpPr txBox="1"/>
            <p:nvPr/>
          </p:nvSpPr>
          <p:spPr>
            <a:xfrm>
              <a:off x="4616682" y="3652225"/>
              <a:ext cx="7443234" cy="830997"/>
            </a:xfrm>
            <a:prstGeom prst="rect">
              <a:avLst/>
            </a:prstGeom>
            <a:noFill/>
            <a:ln>
              <a:noFill/>
            </a:ln>
          </p:spPr>
          <p:txBody>
            <a:bodyPr wrap="square">
              <a:spAutoFit/>
            </a:bodyPr>
            <a:lstStyle/>
            <a:p>
              <a:r>
                <a:rPr lang="en-NZ" sz="1600" b="0" i="1" dirty="0">
                  <a:solidFill>
                    <a:schemeClr val="tx1"/>
                  </a:solidFill>
                  <a:effectLst/>
                  <a:latin typeface="Nexa Black"/>
                </a:rPr>
                <a:t>‘Learner </a:t>
              </a:r>
              <a:r>
                <a:rPr lang="en-NZ" sz="1600" b="0" i="0" dirty="0">
                  <a:solidFill>
                    <a:schemeClr val="tx1"/>
                  </a:solidFill>
                  <a:effectLst/>
                  <a:latin typeface="Nexa Black"/>
                </a:rPr>
                <a:t>mentions that </a:t>
              </a:r>
              <a:r>
                <a:rPr lang="en-NZ" sz="1600" b="1" i="0" dirty="0">
                  <a:solidFill>
                    <a:schemeClr val="accent2"/>
                  </a:solidFill>
                  <a:effectLst/>
                  <a:latin typeface="Nexa Black"/>
                </a:rPr>
                <a:t>he</a:t>
              </a:r>
              <a:r>
                <a:rPr lang="en-NZ" sz="1600" b="0" i="0" dirty="0">
                  <a:solidFill>
                    <a:schemeClr val="tx1"/>
                  </a:solidFill>
                  <a:effectLst/>
                  <a:latin typeface="Nexa Black"/>
                </a:rPr>
                <a:t> </a:t>
              </a:r>
              <a:r>
                <a:rPr lang="en-NZ" sz="1600" b="1" i="0" dirty="0">
                  <a:solidFill>
                    <a:schemeClr val="accent2"/>
                  </a:solidFill>
                  <a:effectLst/>
                  <a:latin typeface="Nexa Black"/>
                </a:rPr>
                <a:t>has improved significantly in his English </a:t>
              </a:r>
              <a:r>
                <a:rPr lang="en-NZ" sz="1600" b="0" i="0" dirty="0">
                  <a:solidFill>
                    <a:schemeClr val="tx1"/>
                  </a:solidFill>
                  <a:effectLst/>
                  <a:latin typeface="Nexa Black"/>
                </a:rPr>
                <a:t>and finds learning English interesting. He </a:t>
              </a:r>
              <a:r>
                <a:rPr lang="en-NZ" sz="1600" b="1" i="0" dirty="0">
                  <a:solidFill>
                    <a:schemeClr val="accent2"/>
                  </a:solidFill>
                  <a:effectLst/>
                  <a:latin typeface="Nexa Black"/>
                </a:rPr>
                <a:t>wants to become more confident when speaking English with his clients and business partners, e.g., suppliers.</a:t>
              </a:r>
              <a:r>
                <a:rPr lang="en-NZ" sz="1600" dirty="0">
                  <a:effectLst/>
                  <a:latin typeface="Nexa Black"/>
                </a:rPr>
                <a:t>’</a:t>
              </a:r>
              <a:endParaRPr lang="en-NZ" sz="1600" dirty="0">
                <a:latin typeface="Nexa Black"/>
              </a:endParaRPr>
            </a:p>
          </p:txBody>
        </p:sp>
      </p:grpSp>
      <p:pic>
        <p:nvPicPr>
          <p:cNvPr id="6" name="Picture 5">
            <a:extLst>
              <a:ext uri="{FF2B5EF4-FFF2-40B4-BE49-F238E27FC236}">
                <a16:creationId xmlns:a16="http://schemas.microsoft.com/office/drawing/2014/main" id="{339509C4-8307-972F-0887-A27266395706}"/>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209238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D6700B-228C-7646-4459-4B31995992F9}"/>
              </a:ext>
            </a:extLst>
          </p:cNvPr>
          <p:cNvGrpSpPr/>
          <p:nvPr/>
        </p:nvGrpSpPr>
        <p:grpSpPr>
          <a:xfrm>
            <a:off x="263910" y="86528"/>
            <a:ext cx="11928090" cy="899124"/>
            <a:chOff x="263910" y="86528"/>
            <a:chExt cx="11928090" cy="899124"/>
          </a:xfrm>
        </p:grpSpPr>
        <p:sp>
          <p:nvSpPr>
            <p:cNvPr id="3" name="TextBox 2">
              <a:extLst>
                <a:ext uri="{FF2B5EF4-FFF2-40B4-BE49-F238E27FC236}">
                  <a16:creationId xmlns:a16="http://schemas.microsoft.com/office/drawing/2014/main" id="{ABC63209-2E6F-B848-89A1-35B9D6BF0220}"/>
                </a:ext>
              </a:extLst>
            </p:cNvPr>
            <p:cNvSpPr txBox="1"/>
            <p:nvPr/>
          </p:nvSpPr>
          <p:spPr>
            <a:xfrm>
              <a:off x="263910" y="86528"/>
              <a:ext cx="11928090" cy="523472"/>
            </a:xfrm>
            <a:prstGeom prst="rect">
              <a:avLst/>
            </a:prstGeom>
            <a:noFill/>
          </p:spPr>
          <p:txBody>
            <a:bodyPr wrap="square" lIns="0" tIns="0" rIns="0" bIns="0" anchor="b"/>
            <a:lstStyle/>
            <a:p>
              <a:pPr>
                <a:lnSpc>
                  <a:spcPct val="150000"/>
                </a:lnSpc>
              </a:pPr>
              <a:r>
                <a:rPr lang="en-NZ" sz="3200" dirty="0">
                  <a:solidFill>
                    <a:srgbClr val="333333"/>
                  </a:solidFill>
                  <a:latin typeface="Nexa Black"/>
                </a:rPr>
                <a:t>Qualitative measures – Extension request data                              </a:t>
              </a:r>
              <a:r>
                <a:rPr lang="en-NZ" sz="3200" dirty="0">
                  <a:solidFill>
                    <a:schemeClr val="accent1"/>
                  </a:solidFill>
                  <a:latin typeface="Nexa Black"/>
                </a:rPr>
                <a:t>Learners</a:t>
              </a:r>
              <a:r>
                <a:rPr lang="en-NZ" sz="3200" dirty="0">
                  <a:solidFill>
                    <a:srgbClr val="333333"/>
                  </a:solidFill>
                  <a:latin typeface="Nexa Black"/>
                </a:rPr>
                <a:t> </a:t>
              </a:r>
            </a:p>
          </p:txBody>
        </p:sp>
        <p:sp>
          <p:nvSpPr>
            <p:cNvPr id="7" name="TextBox 6">
              <a:extLst>
                <a:ext uri="{FF2B5EF4-FFF2-40B4-BE49-F238E27FC236}">
                  <a16:creationId xmlns:a16="http://schemas.microsoft.com/office/drawing/2014/main" id="{36A5BD4B-538B-0B3C-525D-635DE5472AC8}"/>
                </a:ext>
              </a:extLst>
            </p:cNvPr>
            <p:cNvSpPr txBox="1"/>
            <p:nvPr/>
          </p:nvSpPr>
          <p:spPr>
            <a:xfrm>
              <a:off x="263910" y="619892"/>
              <a:ext cx="10515600" cy="365760"/>
            </a:xfrm>
            <a:prstGeom prst="rect">
              <a:avLst/>
            </a:prstGeom>
            <a:noFill/>
          </p:spPr>
          <p:txBody>
            <a:bodyPr wrap="square" lIns="0" tIns="0" rIns="0" bIns="0" anchor="t"/>
            <a:lstStyle/>
            <a:p>
              <a:pPr algn="l"/>
              <a:r>
                <a:rPr lang="en-US" sz="1500" b="0" dirty="0">
                  <a:solidFill>
                    <a:srgbClr val="0092BC"/>
                  </a:solidFill>
                  <a:latin typeface="Nexa Heavy"/>
                </a:rPr>
                <a:t>How can we begin to measure the impact on learners and key stakeholders?</a:t>
              </a:r>
            </a:p>
          </p:txBody>
        </p:sp>
      </p:grpSp>
      <p:grpSp>
        <p:nvGrpSpPr>
          <p:cNvPr id="6" name="Group 5">
            <a:extLst>
              <a:ext uri="{FF2B5EF4-FFF2-40B4-BE49-F238E27FC236}">
                <a16:creationId xmlns:a16="http://schemas.microsoft.com/office/drawing/2014/main" id="{91D3EE97-2BB4-8BC9-8338-1642512F6480}"/>
              </a:ext>
            </a:extLst>
          </p:cNvPr>
          <p:cNvGrpSpPr/>
          <p:nvPr/>
        </p:nvGrpSpPr>
        <p:grpSpPr>
          <a:xfrm>
            <a:off x="0" y="2247878"/>
            <a:ext cx="8791575" cy="1117634"/>
            <a:chOff x="0" y="2247878"/>
            <a:chExt cx="8791575" cy="1117634"/>
          </a:xfrm>
        </p:grpSpPr>
        <p:sp>
          <p:nvSpPr>
            <p:cNvPr id="24" name="Rounded Rectangle 25">
              <a:extLst>
                <a:ext uri="{FF2B5EF4-FFF2-40B4-BE49-F238E27FC236}">
                  <a16:creationId xmlns:a16="http://schemas.microsoft.com/office/drawing/2014/main" id="{B0761C48-D688-BC95-8275-1378258B4341}"/>
                </a:ext>
              </a:extLst>
            </p:cNvPr>
            <p:cNvSpPr/>
            <p:nvPr/>
          </p:nvSpPr>
          <p:spPr>
            <a:xfrm>
              <a:off x="0" y="2247878"/>
              <a:ext cx="8683877" cy="1117634"/>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600" dirty="0">
                <a:solidFill>
                  <a:schemeClr val="tx1"/>
                </a:solidFill>
                <a:latin typeface="Nexa Black"/>
              </a:endParaRPr>
            </a:p>
            <a:p>
              <a:endParaRPr dirty="0">
                <a:solidFill>
                  <a:schemeClr val="accent1"/>
                </a:solidFill>
              </a:endParaRPr>
            </a:p>
          </p:txBody>
        </p:sp>
        <p:sp>
          <p:nvSpPr>
            <p:cNvPr id="22" name="TextBox 21">
              <a:extLst>
                <a:ext uri="{FF2B5EF4-FFF2-40B4-BE49-F238E27FC236}">
                  <a16:creationId xmlns:a16="http://schemas.microsoft.com/office/drawing/2014/main" id="{1ABA03BC-DEDD-2681-9807-E45ECA20EF49}"/>
                </a:ext>
              </a:extLst>
            </p:cNvPr>
            <p:cNvSpPr txBox="1"/>
            <p:nvPr/>
          </p:nvSpPr>
          <p:spPr>
            <a:xfrm>
              <a:off x="0" y="2268086"/>
              <a:ext cx="8791575" cy="1077218"/>
            </a:xfrm>
            <a:prstGeom prst="rect">
              <a:avLst/>
            </a:prstGeom>
            <a:noFill/>
          </p:spPr>
          <p:txBody>
            <a:bodyPr wrap="square">
              <a:spAutoFit/>
            </a:bodyPr>
            <a:lstStyle/>
            <a:p>
              <a:r>
                <a:rPr lang="en-NZ" sz="1600" b="0" i="0" dirty="0">
                  <a:solidFill>
                    <a:schemeClr val="tx1"/>
                  </a:solidFill>
                  <a:effectLst/>
                  <a:latin typeface="Nexa Black"/>
                </a:rPr>
                <a:t>‘He'd attended a school where he was not</a:t>
              </a:r>
              <a:r>
                <a:rPr lang="en-NZ" sz="1600" b="0" i="0" dirty="0">
                  <a:solidFill>
                    <a:schemeClr val="accent1"/>
                  </a:solidFill>
                  <a:effectLst/>
                  <a:latin typeface="Nexa Black"/>
                </a:rPr>
                <a:t> </a:t>
              </a:r>
              <a:r>
                <a:rPr lang="en-NZ" sz="1600" i="0" dirty="0">
                  <a:effectLst/>
                  <a:latin typeface="Nexa Black"/>
                </a:rPr>
                <a:t>supported and left with little knowledge of basic maths, e.g. how to round decimals. </a:t>
              </a:r>
              <a:r>
                <a:rPr lang="en-NZ" sz="1600" b="0" i="0" dirty="0">
                  <a:solidFill>
                    <a:schemeClr val="tx1"/>
                  </a:solidFill>
                  <a:effectLst/>
                  <a:latin typeface="Nexa Black"/>
                </a:rPr>
                <a:t>He's greatly appreciative of the opportunity to have one-to-one support for his maths. He would like as many lessons as possible to maximise his learning during his apprenticeship. </a:t>
              </a:r>
              <a:r>
                <a:rPr lang="en-NZ" sz="1600" b="1" i="0" dirty="0">
                  <a:solidFill>
                    <a:schemeClr val="accent1"/>
                  </a:solidFill>
                  <a:effectLst/>
                  <a:latin typeface="Nexa Black"/>
                </a:rPr>
                <a:t>At work, his boss has praised him for taking maths lessons and applying them to his work.</a:t>
              </a:r>
              <a:r>
                <a:rPr lang="en-NZ" sz="1600" i="0" dirty="0">
                  <a:effectLst/>
                  <a:latin typeface="Nexa Black"/>
                </a:rPr>
                <a:t>’</a:t>
              </a:r>
              <a:endParaRPr lang="en-NZ" sz="1600" dirty="0">
                <a:latin typeface="Nexa Black"/>
              </a:endParaRPr>
            </a:p>
          </p:txBody>
        </p:sp>
      </p:grpSp>
      <p:sp>
        <p:nvSpPr>
          <p:cNvPr id="26" name="Rounded Rectangle 25">
            <a:extLst>
              <a:ext uri="{FF2B5EF4-FFF2-40B4-BE49-F238E27FC236}">
                <a16:creationId xmlns:a16="http://schemas.microsoft.com/office/drawing/2014/main" id="{439755B9-4CB4-8BCC-F635-FD594BBB9775}"/>
              </a:ext>
            </a:extLst>
          </p:cNvPr>
          <p:cNvSpPr/>
          <p:nvPr/>
        </p:nvSpPr>
        <p:spPr>
          <a:xfrm>
            <a:off x="3686175" y="3631397"/>
            <a:ext cx="8505825" cy="968367"/>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NZ" sz="1600" dirty="0">
              <a:solidFill>
                <a:schemeClr val="tx1"/>
              </a:solidFill>
              <a:latin typeface="Nexa Black"/>
            </a:endParaRPr>
          </a:p>
          <a:p>
            <a:r>
              <a:rPr lang="en-NZ" sz="1600" i="1" dirty="0">
                <a:solidFill>
                  <a:schemeClr val="tx1"/>
                </a:solidFill>
                <a:latin typeface="Nexa Black"/>
              </a:rPr>
              <a:t>‘Learner </a:t>
            </a:r>
            <a:r>
              <a:rPr lang="en-NZ" sz="1600" dirty="0">
                <a:solidFill>
                  <a:schemeClr val="tx1"/>
                </a:solidFill>
                <a:latin typeface="Nexa Black"/>
              </a:rPr>
              <a:t>has said that ‘having the </a:t>
            </a:r>
            <a:r>
              <a:rPr lang="en-NZ" sz="1600" b="1" dirty="0">
                <a:solidFill>
                  <a:schemeClr val="accent2"/>
                </a:solidFill>
                <a:latin typeface="Nexa Black"/>
              </a:rPr>
              <a:t>weekly meetings has helped him hugely with the theory side of the apprenticeship.</a:t>
            </a:r>
            <a:r>
              <a:rPr lang="en-NZ" sz="1600" dirty="0">
                <a:solidFill>
                  <a:schemeClr val="tx1"/>
                </a:solidFill>
                <a:latin typeface="Nexa Black"/>
              </a:rPr>
              <a:t> He appreciates having a structure to work to and says that the meetings are </a:t>
            </a:r>
            <a:r>
              <a:rPr lang="en-NZ" sz="1600" b="1" dirty="0">
                <a:solidFill>
                  <a:schemeClr val="accent2"/>
                </a:solidFill>
                <a:latin typeface="Nexa Black"/>
              </a:rPr>
              <a:t>very beneficial in helping him to focus on step-by-step tasks.</a:t>
            </a:r>
            <a:r>
              <a:rPr lang="en-NZ" sz="1600" dirty="0">
                <a:solidFill>
                  <a:schemeClr val="tx1"/>
                </a:solidFill>
                <a:latin typeface="Nexa Black"/>
              </a:rPr>
              <a:t>’</a:t>
            </a:r>
          </a:p>
          <a:p>
            <a:endParaRPr dirty="0">
              <a:solidFill>
                <a:schemeClr val="accent1"/>
              </a:solidFill>
            </a:endParaRPr>
          </a:p>
        </p:txBody>
      </p:sp>
      <p:sp>
        <p:nvSpPr>
          <p:cNvPr id="28" name="Rounded Rectangle 25">
            <a:extLst>
              <a:ext uri="{FF2B5EF4-FFF2-40B4-BE49-F238E27FC236}">
                <a16:creationId xmlns:a16="http://schemas.microsoft.com/office/drawing/2014/main" id="{61F3D969-718D-A618-6FF3-A6A821F822AC}"/>
              </a:ext>
            </a:extLst>
          </p:cNvPr>
          <p:cNvSpPr/>
          <p:nvPr/>
        </p:nvSpPr>
        <p:spPr>
          <a:xfrm>
            <a:off x="3686175" y="985652"/>
            <a:ext cx="8505825" cy="968367"/>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600" b="0" i="1" u="none" strike="noStrike" kern="1200" cap="none" spc="0" normalizeH="0" baseline="0" noProof="0" dirty="0">
              <a:ln>
                <a:noFill/>
              </a:ln>
              <a:solidFill>
                <a:srgbClr val="000000"/>
              </a:solidFill>
              <a:effectLst/>
              <a:uLnTx/>
              <a:uFillTx/>
              <a:latin typeface="Nexa 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1" u="none" strike="noStrike" kern="1200" cap="none" spc="0" normalizeH="0" baseline="0" noProof="0" dirty="0">
                <a:ln>
                  <a:noFill/>
                </a:ln>
                <a:solidFill>
                  <a:srgbClr val="000000"/>
                </a:solidFill>
                <a:effectLst/>
                <a:uLnTx/>
                <a:uFillTx/>
                <a:latin typeface="Nexa Black"/>
                <a:ea typeface="+mn-ea"/>
                <a:cs typeface="+mn-cs"/>
              </a:rPr>
              <a:t>‘Learner</a:t>
            </a:r>
            <a:r>
              <a:rPr kumimoji="0" lang="en-NZ" sz="1600" b="0" i="0" u="none" strike="noStrike" kern="1200" cap="none" spc="0" normalizeH="0" baseline="0" noProof="0" dirty="0">
                <a:ln>
                  <a:noFill/>
                </a:ln>
                <a:solidFill>
                  <a:srgbClr val="000000"/>
                </a:solidFill>
                <a:effectLst/>
                <a:uLnTx/>
                <a:uFillTx/>
                <a:latin typeface="Nexa Black"/>
                <a:ea typeface="+mn-ea"/>
                <a:cs typeface="+mn-cs"/>
              </a:rPr>
              <a:t> has told me these lessons have really helped him. "</a:t>
            </a:r>
            <a:r>
              <a:rPr kumimoji="0" lang="en-NZ" sz="1600" b="1" i="0" u="none" strike="noStrike" kern="1200" cap="none" spc="0" normalizeH="0" baseline="0" noProof="0" dirty="0">
                <a:ln>
                  <a:noFill/>
                </a:ln>
                <a:solidFill>
                  <a:srgbClr val="FF8200"/>
                </a:solidFill>
                <a:effectLst/>
                <a:uLnTx/>
                <a:uFillTx/>
                <a:latin typeface="Nexa Black"/>
                <a:ea typeface="+mn-ea"/>
                <a:cs typeface="+mn-cs"/>
              </a:rPr>
              <a:t>Because my BCITO TA was very happy last time because I could talk with him and I learn more.</a:t>
            </a:r>
            <a:r>
              <a:rPr kumimoji="0" lang="en-NZ" sz="1600" b="0" i="0" u="none" strike="noStrike" kern="1200" cap="none" spc="0" normalizeH="0" baseline="0" noProof="0" dirty="0">
                <a:ln>
                  <a:noFill/>
                </a:ln>
                <a:solidFill>
                  <a:srgbClr val="000000"/>
                </a:solidFill>
                <a:effectLst/>
                <a:uLnTx/>
                <a:uFillTx/>
                <a:latin typeface="Nexa Black"/>
                <a:ea typeface="+mn-ea"/>
                <a:cs typeface="+mn-cs"/>
              </a:rPr>
              <a:t> Now I can speak when I'm talking to other people, especially my workmates. They are very happy. </a:t>
            </a:r>
            <a:r>
              <a:rPr kumimoji="0" lang="en-NZ" sz="1600" b="1" i="0" u="none" strike="noStrike" kern="1200" cap="none" spc="0" normalizeH="0" baseline="0" noProof="0" dirty="0">
                <a:ln>
                  <a:noFill/>
                </a:ln>
                <a:solidFill>
                  <a:srgbClr val="FF8200"/>
                </a:solidFill>
                <a:effectLst/>
                <a:uLnTx/>
                <a:uFillTx/>
                <a:latin typeface="Nexa Black"/>
                <a:ea typeface="+mn-ea"/>
                <a:cs typeface="+mn-cs"/>
              </a:rPr>
              <a:t>So I want to continue to get better and understand more.</a:t>
            </a:r>
            <a:r>
              <a:rPr kumimoji="0" lang="en-NZ" sz="1600" i="0" u="none" strike="noStrike" kern="1200" cap="none" spc="0" normalizeH="0" baseline="0" noProof="0" dirty="0">
                <a:ln>
                  <a:noFill/>
                </a:ln>
                <a:solidFill>
                  <a:schemeClr val="tx1"/>
                </a:solidFill>
                <a:effectLst/>
                <a:uLnTx/>
                <a:uFillTx/>
                <a:latin typeface="Nexa Black"/>
                <a:ea typeface="+mn-ea"/>
                <a:cs typeface="+mn-cs"/>
              </a:rPr>
              <a:t>’</a:t>
            </a:r>
          </a:p>
          <a:p>
            <a:endParaRPr dirty="0">
              <a:solidFill>
                <a:schemeClr val="accent1"/>
              </a:solidFill>
            </a:endParaRPr>
          </a:p>
        </p:txBody>
      </p:sp>
      <p:sp>
        <p:nvSpPr>
          <p:cNvPr id="32" name="Rounded Rectangle 25">
            <a:extLst>
              <a:ext uri="{FF2B5EF4-FFF2-40B4-BE49-F238E27FC236}">
                <a16:creationId xmlns:a16="http://schemas.microsoft.com/office/drawing/2014/main" id="{3D831BEC-E650-9E39-5C80-90EF43091A44}"/>
              </a:ext>
            </a:extLst>
          </p:cNvPr>
          <p:cNvSpPr/>
          <p:nvPr/>
        </p:nvSpPr>
        <p:spPr>
          <a:xfrm>
            <a:off x="0" y="4845441"/>
            <a:ext cx="8683877" cy="1081157"/>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NZ" sz="1600" dirty="0">
                <a:solidFill>
                  <a:schemeClr val="tx1"/>
                </a:solidFill>
                <a:latin typeface="Nexa Black"/>
              </a:rPr>
              <a:t>‘It </a:t>
            </a:r>
            <a:r>
              <a:rPr lang="en-NZ" sz="1600" b="1" dirty="0">
                <a:solidFill>
                  <a:schemeClr val="accent1"/>
                </a:solidFill>
                <a:latin typeface="Nexa Black"/>
              </a:rPr>
              <a:t>helps me a lot in so many ways like the terminologies and mathematics</a:t>
            </a:r>
            <a:r>
              <a:rPr lang="en-NZ" sz="1600" dirty="0">
                <a:solidFill>
                  <a:schemeClr val="accent1"/>
                </a:solidFill>
                <a:latin typeface="Nexa Black"/>
              </a:rPr>
              <a:t> </a:t>
            </a:r>
            <a:r>
              <a:rPr lang="en-NZ" sz="1600" dirty="0">
                <a:solidFill>
                  <a:schemeClr val="tx1"/>
                </a:solidFill>
                <a:latin typeface="Nexa Black"/>
              </a:rPr>
              <a:t>and </a:t>
            </a:r>
            <a:r>
              <a:rPr lang="en-NZ" sz="1600" b="1" dirty="0">
                <a:solidFill>
                  <a:schemeClr val="accent1"/>
                </a:solidFill>
                <a:latin typeface="Nexa Black"/>
              </a:rPr>
              <a:t>I learn more from the books</a:t>
            </a:r>
            <a:r>
              <a:rPr lang="en-NZ" sz="1600" dirty="0">
                <a:solidFill>
                  <a:schemeClr val="tx1"/>
                </a:solidFill>
                <a:latin typeface="Nexa Black"/>
              </a:rPr>
              <a:t>. I find it </a:t>
            </a:r>
            <a:r>
              <a:rPr lang="en-NZ" sz="1600" b="1" dirty="0">
                <a:solidFill>
                  <a:schemeClr val="accent1"/>
                </a:solidFill>
                <a:latin typeface="Nexa Black"/>
              </a:rPr>
              <a:t>useful practicing conversations and develop the communication</a:t>
            </a:r>
            <a:r>
              <a:rPr lang="en-NZ" sz="1600" dirty="0">
                <a:solidFill>
                  <a:schemeClr val="tx1"/>
                </a:solidFill>
                <a:latin typeface="Nexa Black"/>
              </a:rPr>
              <a:t>. I find it </a:t>
            </a:r>
            <a:r>
              <a:rPr lang="en-NZ" sz="1600" b="1" dirty="0">
                <a:solidFill>
                  <a:schemeClr val="accent1"/>
                </a:solidFill>
                <a:latin typeface="Nexa Black"/>
              </a:rPr>
              <a:t>easier to remember the technical terms</a:t>
            </a:r>
            <a:r>
              <a:rPr lang="en-NZ" sz="1600" dirty="0">
                <a:solidFill>
                  <a:schemeClr val="tx1"/>
                </a:solidFill>
                <a:latin typeface="Nexa Black"/>
              </a:rPr>
              <a:t> when I have practiced speaking. I remember easier when I teach T about the work.</a:t>
            </a:r>
            <a:r>
              <a:rPr lang="en-NZ" sz="1600" b="1" dirty="0">
                <a:solidFill>
                  <a:schemeClr val="accent1"/>
                </a:solidFill>
                <a:latin typeface="Nexa Black"/>
              </a:rPr>
              <a:t> The time together gives me confidence to try uploads.</a:t>
            </a:r>
            <a:r>
              <a:rPr lang="en-NZ" sz="1600" dirty="0">
                <a:solidFill>
                  <a:schemeClr val="tx1"/>
                </a:solidFill>
                <a:latin typeface="Nexa Black"/>
              </a:rPr>
              <a:t>’</a:t>
            </a:r>
          </a:p>
        </p:txBody>
      </p:sp>
      <p:pic>
        <p:nvPicPr>
          <p:cNvPr id="5" name="Picture 4">
            <a:extLst>
              <a:ext uri="{FF2B5EF4-FFF2-40B4-BE49-F238E27FC236}">
                <a16:creationId xmlns:a16="http://schemas.microsoft.com/office/drawing/2014/main" id="{5B40B53F-52C0-2F50-D5E8-329FA81211DE}"/>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1963402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B300A-8715-794D-0391-1AEB856FB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23987-2CA6-0009-93A2-2235F1A8B2D6}"/>
              </a:ext>
            </a:extLst>
          </p:cNvPr>
          <p:cNvSpPr>
            <a:spLocks noGrp="1"/>
          </p:cNvSpPr>
          <p:nvPr>
            <p:ph type="title"/>
          </p:nvPr>
        </p:nvSpPr>
        <p:spPr>
          <a:xfrm>
            <a:off x="766763" y="425302"/>
            <a:ext cx="10658475" cy="375378"/>
          </a:xfrm>
        </p:spPr>
        <p:txBody>
          <a:bodyPr>
            <a:normAutofit fontScale="90000"/>
          </a:bodyPr>
          <a:lstStyle/>
          <a:p>
            <a:r>
              <a:rPr lang="en-NZ"/>
              <a:t> </a:t>
            </a:r>
          </a:p>
        </p:txBody>
      </p:sp>
      <p:sp>
        <p:nvSpPr>
          <p:cNvPr id="5" name="Rounded Rectangle 25">
            <a:extLst>
              <a:ext uri="{FF2B5EF4-FFF2-40B4-BE49-F238E27FC236}">
                <a16:creationId xmlns:a16="http://schemas.microsoft.com/office/drawing/2014/main" id="{2C127EB5-CF94-E442-9A7A-D0E34D2D627C}"/>
              </a:ext>
            </a:extLst>
          </p:cNvPr>
          <p:cNvSpPr/>
          <p:nvPr/>
        </p:nvSpPr>
        <p:spPr>
          <a:xfrm>
            <a:off x="0" y="2235874"/>
            <a:ext cx="8318115" cy="986047"/>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rgbClr val="000000"/>
                </a:solidFill>
                <a:effectLst/>
                <a:uLnTx/>
                <a:uFillTx/>
                <a:latin typeface="Nexa Black"/>
                <a:ea typeface="+mn-ea"/>
                <a:cs typeface="+mn-cs"/>
              </a:rPr>
              <a:t>‘When visiting him at our last site meeting</a:t>
            </a:r>
            <a:r>
              <a:rPr kumimoji="0" lang="en-NZ" sz="1600" b="1" i="0" u="none" strike="noStrike" kern="1200" cap="none" spc="0" normalizeH="0" baseline="0" noProof="0" dirty="0">
                <a:ln>
                  <a:noFill/>
                </a:ln>
                <a:solidFill>
                  <a:srgbClr val="00A8D5"/>
                </a:solidFill>
                <a:effectLst/>
                <a:uLnTx/>
                <a:uFillTx/>
                <a:latin typeface="Nexa Black"/>
                <a:ea typeface="+mn-ea"/>
                <a:cs typeface="+mn-cs"/>
              </a:rPr>
              <a:t>, I couldn't believe the improvement with his English overall,</a:t>
            </a:r>
            <a:r>
              <a:rPr kumimoji="0" lang="en-NZ" sz="1600" b="0" i="0" u="none" strike="noStrike" kern="1200" cap="none" spc="0" normalizeH="0" baseline="0" noProof="0" dirty="0">
                <a:ln>
                  <a:noFill/>
                </a:ln>
                <a:solidFill>
                  <a:srgbClr val="000000"/>
                </a:solidFill>
                <a:effectLst/>
                <a:uLnTx/>
                <a:uFillTx/>
                <a:latin typeface="Nexa Black"/>
                <a:ea typeface="+mn-ea"/>
                <a:cs typeface="+mn-cs"/>
              </a:rPr>
              <a:t> and </a:t>
            </a:r>
            <a:r>
              <a:rPr kumimoji="0" lang="en-NZ" sz="1600" b="1" i="0" u="none" strike="noStrike" kern="1200" cap="none" spc="0" normalizeH="0" baseline="0" noProof="0" dirty="0">
                <a:ln>
                  <a:noFill/>
                </a:ln>
                <a:solidFill>
                  <a:srgbClr val="00A8D5"/>
                </a:solidFill>
                <a:effectLst/>
                <a:uLnTx/>
                <a:uFillTx/>
                <a:latin typeface="Nexa Black"/>
                <a:ea typeface="+mn-ea"/>
                <a:cs typeface="+mn-cs"/>
              </a:rPr>
              <a:t>it was so much easier for the both of us to communicate effectively. </a:t>
            </a:r>
            <a:r>
              <a:rPr kumimoji="0" lang="en-NZ" sz="1600" b="0" i="0" u="none" strike="noStrike" kern="1200" cap="none" spc="0" normalizeH="0" baseline="0" noProof="0" dirty="0">
                <a:ln>
                  <a:noFill/>
                </a:ln>
                <a:solidFill>
                  <a:srgbClr val="000000"/>
                </a:solidFill>
                <a:effectLst/>
                <a:uLnTx/>
                <a:uFillTx/>
                <a:latin typeface="Nexa Black"/>
                <a:ea typeface="+mn-ea"/>
                <a:cs typeface="+mn-cs"/>
              </a:rPr>
              <a:t>I believe that further support would only help with a successful apprenticeship in the future.’</a:t>
            </a:r>
          </a:p>
        </p:txBody>
      </p:sp>
      <p:grpSp>
        <p:nvGrpSpPr>
          <p:cNvPr id="10" name="Group 9">
            <a:extLst>
              <a:ext uri="{FF2B5EF4-FFF2-40B4-BE49-F238E27FC236}">
                <a16:creationId xmlns:a16="http://schemas.microsoft.com/office/drawing/2014/main" id="{5B83F8A2-83CE-73DA-0477-A0091C9245AF}"/>
              </a:ext>
            </a:extLst>
          </p:cNvPr>
          <p:cNvGrpSpPr/>
          <p:nvPr/>
        </p:nvGrpSpPr>
        <p:grpSpPr>
          <a:xfrm>
            <a:off x="2342487" y="3353093"/>
            <a:ext cx="10278138" cy="1337500"/>
            <a:chOff x="2342487" y="3353093"/>
            <a:chExt cx="10278138" cy="1337500"/>
          </a:xfrm>
        </p:grpSpPr>
        <p:sp>
          <p:nvSpPr>
            <p:cNvPr id="22" name="Rounded Rectangle 25">
              <a:extLst>
                <a:ext uri="{FF2B5EF4-FFF2-40B4-BE49-F238E27FC236}">
                  <a16:creationId xmlns:a16="http://schemas.microsoft.com/office/drawing/2014/main" id="{9C8E45FF-D5E6-4954-B921-41E3FDC70DD1}"/>
                </a:ext>
              </a:extLst>
            </p:cNvPr>
            <p:cNvSpPr/>
            <p:nvPr/>
          </p:nvSpPr>
          <p:spPr>
            <a:xfrm>
              <a:off x="2342487" y="3353093"/>
              <a:ext cx="9830245" cy="1337500"/>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35" name="TextBox 34">
              <a:extLst>
                <a:ext uri="{FF2B5EF4-FFF2-40B4-BE49-F238E27FC236}">
                  <a16:creationId xmlns:a16="http://schemas.microsoft.com/office/drawing/2014/main" id="{55BFE020-C953-8227-818B-9C608CCB3492}"/>
                </a:ext>
              </a:extLst>
            </p:cNvPr>
            <p:cNvSpPr txBox="1"/>
            <p:nvPr/>
          </p:nvSpPr>
          <p:spPr>
            <a:xfrm>
              <a:off x="2342487" y="3457902"/>
              <a:ext cx="10278138" cy="1077218"/>
            </a:xfrm>
            <a:prstGeom prst="rect">
              <a:avLst/>
            </a:prstGeom>
            <a:noFill/>
            <a:ln>
              <a:noFill/>
            </a:ln>
          </p:spPr>
          <p:txBody>
            <a:bodyPr wrap="square">
              <a:spAutoFit/>
            </a:bodyPr>
            <a:lstStyle/>
            <a:p>
              <a:r>
                <a:rPr lang="en-NZ" sz="1600" dirty="0">
                  <a:latin typeface="Nexa Black"/>
                </a:rPr>
                <a:t>‘I believe the additional tuition hours will continue to make a real difference to his progress. The extra </a:t>
              </a:r>
              <a:r>
                <a:rPr lang="en-NZ" sz="1600" b="1" dirty="0">
                  <a:solidFill>
                    <a:schemeClr val="accent2"/>
                  </a:solidFill>
                  <a:latin typeface="Nexa Black"/>
                </a:rPr>
                <a:t>support helps bridge the gap between what he knows and what he is able to demonstrate in an assessment environment. </a:t>
              </a:r>
              <a:r>
                <a:rPr lang="en-NZ" sz="1600" dirty="0">
                  <a:latin typeface="Nexa Black"/>
                </a:rPr>
                <a:t>I fully support this request for additional hours. </a:t>
              </a:r>
              <a:r>
                <a:rPr lang="en-NZ" sz="1600" i="1" dirty="0">
                  <a:latin typeface="Nexa Black"/>
                </a:rPr>
                <a:t>Learner </a:t>
              </a:r>
              <a:r>
                <a:rPr lang="en-NZ" sz="1600" dirty="0">
                  <a:latin typeface="Nexa Black"/>
                </a:rPr>
                <a:t>is committed to completing his apprenticeship and the </a:t>
              </a:r>
              <a:r>
                <a:rPr lang="en-NZ" sz="1600" b="1" dirty="0">
                  <a:solidFill>
                    <a:schemeClr val="accent2"/>
                  </a:solidFill>
                  <a:latin typeface="Nexa Black"/>
                </a:rPr>
                <a:t>continued language support will give him the best opportunity to successfully complete his qualification.’</a:t>
              </a:r>
            </a:p>
          </p:txBody>
        </p:sp>
      </p:grpSp>
      <p:grpSp>
        <p:nvGrpSpPr>
          <p:cNvPr id="9" name="Group 8">
            <a:extLst>
              <a:ext uri="{FF2B5EF4-FFF2-40B4-BE49-F238E27FC236}">
                <a16:creationId xmlns:a16="http://schemas.microsoft.com/office/drawing/2014/main" id="{637C2986-A082-55AD-196F-0A00659A8CA5}"/>
              </a:ext>
            </a:extLst>
          </p:cNvPr>
          <p:cNvGrpSpPr/>
          <p:nvPr/>
        </p:nvGrpSpPr>
        <p:grpSpPr>
          <a:xfrm>
            <a:off x="2342487" y="974343"/>
            <a:ext cx="9849513" cy="1118317"/>
            <a:chOff x="2342487" y="974343"/>
            <a:chExt cx="9849513" cy="1118317"/>
          </a:xfrm>
        </p:grpSpPr>
        <p:sp>
          <p:nvSpPr>
            <p:cNvPr id="19" name="Rounded Rectangle 25">
              <a:extLst>
                <a:ext uri="{FF2B5EF4-FFF2-40B4-BE49-F238E27FC236}">
                  <a16:creationId xmlns:a16="http://schemas.microsoft.com/office/drawing/2014/main" id="{4840F63F-903B-54BA-EDC8-E545C9E109A7}"/>
                </a:ext>
              </a:extLst>
            </p:cNvPr>
            <p:cNvSpPr/>
            <p:nvPr/>
          </p:nvSpPr>
          <p:spPr>
            <a:xfrm>
              <a:off x="2342488" y="974343"/>
              <a:ext cx="9849512" cy="1118317"/>
            </a:xfrm>
            <a:prstGeom prst="roundRect">
              <a:avLst>
                <a:gd name="adj" fmla="val 5000"/>
              </a:avLst>
            </a:prstGeom>
            <a:solidFill>
              <a:schemeClr val="accent5">
                <a:lumMod val="20000"/>
                <a:lumOff val="80000"/>
              </a:schemeClr>
            </a:solidFill>
            <a:ln>
              <a:solidFill>
                <a:schemeClr val="accent2"/>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7" name="TextBox 6">
              <a:extLst>
                <a:ext uri="{FF2B5EF4-FFF2-40B4-BE49-F238E27FC236}">
                  <a16:creationId xmlns:a16="http://schemas.microsoft.com/office/drawing/2014/main" id="{1A69F653-85E2-8D69-F364-FEEF72F1250F}"/>
                </a:ext>
              </a:extLst>
            </p:cNvPr>
            <p:cNvSpPr txBox="1"/>
            <p:nvPr/>
          </p:nvSpPr>
          <p:spPr>
            <a:xfrm>
              <a:off x="2342487" y="1070243"/>
              <a:ext cx="9811620" cy="830997"/>
            </a:xfrm>
            <a:prstGeom prst="rect">
              <a:avLst/>
            </a:prstGeom>
            <a:noFill/>
          </p:spPr>
          <p:txBody>
            <a:bodyPr wrap="square">
              <a:spAutoFit/>
            </a:bodyPr>
            <a:lstStyle/>
            <a:p>
              <a:r>
                <a:rPr lang="en-NZ" sz="1600" b="0" i="0" dirty="0">
                  <a:solidFill>
                    <a:schemeClr val="tx1"/>
                  </a:solidFill>
                  <a:effectLst/>
                  <a:latin typeface="Nexa Black"/>
                </a:rPr>
                <a:t>‘Thank you for the detailed update about </a:t>
              </a:r>
              <a:r>
                <a:rPr lang="en-NZ" sz="1600" b="0" i="1" dirty="0">
                  <a:solidFill>
                    <a:schemeClr val="tx1"/>
                  </a:solidFill>
                  <a:effectLst/>
                  <a:latin typeface="Nexa Black"/>
                </a:rPr>
                <a:t>Learner</a:t>
              </a:r>
              <a:r>
                <a:rPr lang="en-NZ" sz="1600" b="0" i="0" dirty="0">
                  <a:solidFill>
                    <a:schemeClr val="tx1"/>
                  </a:solidFill>
                  <a:effectLst/>
                  <a:latin typeface="Nexa Black"/>
                </a:rPr>
                <a:t> and how he's getting on. </a:t>
              </a:r>
              <a:r>
                <a:rPr lang="en-NZ" sz="1600" b="1" i="0" dirty="0">
                  <a:solidFill>
                    <a:schemeClr val="accent2"/>
                  </a:solidFill>
                  <a:effectLst/>
                  <a:latin typeface="Nexa Black"/>
                </a:rPr>
                <a:t>He's struggling more than I realised so I will spend some more time with him to help him through his apprenticeship expectations. </a:t>
              </a:r>
              <a:r>
                <a:rPr lang="en-NZ" sz="1600" b="0" i="0" dirty="0">
                  <a:solidFill>
                    <a:schemeClr val="tx1"/>
                  </a:solidFill>
                  <a:effectLst/>
                  <a:latin typeface="Nexa Black"/>
                </a:rPr>
                <a:t>I fully support any extra assistance available that </a:t>
              </a:r>
              <a:r>
                <a:rPr lang="en-NZ" sz="1600" i="1" dirty="0">
                  <a:latin typeface="Nexa Black"/>
                </a:rPr>
                <a:t>Learner</a:t>
              </a:r>
              <a:r>
                <a:rPr lang="en-NZ" sz="1600" b="0" i="0" dirty="0">
                  <a:solidFill>
                    <a:schemeClr val="tx1"/>
                  </a:solidFill>
                  <a:effectLst/>
                  <a:latin typeface="Nexa Black"/>
                </a:rPr>
                <a:t> requires.’</a:t>
              </a:r>
              <a:endParaRPr lang="en-NZ" sz="1600" dirty="0">
                <a:latin typeface="Nexa Black"/>
              </a:endParaRPr>
            </a:p>
          </p:txBody>
        </p:sp>
      </p:grpSp>
      <p:grpSp>
        <p:nvGrpSpPr>
          <p:cNvPr id="13" name="Group 12">
            <a:extLst>
              <a:ext uri="{FF2B5EF4-FFF2-40B4-BE49-F238E27FC236}">
                <a16:creationId xmlns:a16="http://schemas.microsoft.com/office/drawing/2014/main" id="{8F971F87-1B6F-EDD4-5A93-58F0A258F2C9}"/>
              </a:ext>
            </a:extLst>
          </p:cNvPr>
          <p:cNvGrpSpPr/>
          <p:nvPr/>
        </p:nvGrpSpPr>
        <p:grpSpPr>
          <a:xfrm>
            <a:off x="0" y="4847795"/>
            <a:ext cx="8318115" cy="1207359"/>
            <a:chOff x="0" y="4847795"/>
            <a:chExt cx="8318115" cy="1207359"/>
          </a:xfrm>
        </p:grpSpPr>
        <p:sp>
          <p:nvSpPr>
            <p:cNvPr id="25" name="Rounded Rectangle 25">
              <a:extLst>
                <a:ext uri="{FF2B5EF4-FFF2-40B4-BE49-F238E27FC236}">
                  <a16:creationId xmlns:a16="http://schemas.microsoft.com/office/drawing/2014/main" id="{1CDC5CEF-B523-CD78-91FA-8EEB4E314308}"/>
                </a:ext>
              </a:extLst>
            </p:cNvPr>
            <p:cNvSpPr/>
            <p:nvPr/>
          </p:nvSpPr>
          <p:spPr>
            <a:xfrm>
              <a:off x="0" y="4847795"/>
              <a:ext cx="8318115" cy="1207359"/>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11" name="TextBox 10">
              <a:extLst>
                <a:ext uri="{FF2B5EF4-FFF2-40B4-BE49-F238E27FC236}">
                  <a16:creationId xmlns:a16="http://schemas.microsoft.com/office/drawing/2014/main" id="{9B9C0EEA-FA33-A347-20FC-31D1950D6A8C}"/>
                </a:ext>
              </a:extLst>
            </p:cNvPr>
            <p:cNvSpPr txBox="1"/>
            <p:nvPr/>
          </p:nvSpPr>
          <p:spPr>
            <a:xfrm>
              <a:off x="0" y="4912865"/>
              <a:ext cx="8210550" cy="1077218"/>
            </a:xfrm>
            <a:prstGeom prst="rect">
              <a:avLst/>
            </a:prstGeom>
            <a:noFill/>
          </p:spPr>
          <p:txBody>
            <a:bodyPr wrap="square">
              <a:spAutoFit/>
            </a:bodyPr>
            <a:lstStyle/>
            <a:p>
              <a:r>
                <a:rPr lang="en-NZ" sz="1600" b="0" i="0" dirty="0">
                  <a:solidFill>
                    <a:schemeClr val="tx1"/>
                  </a:solidFill>
                  <a:effectLst/>
                  <a:latin typeface="Nexa Black"/>
                </a:rPr>
                <a:t>‘I can confirm that </a:t>
              </a:r>
              <a:r>
                <a:rPr lang="en-NZ" sz="1600" i="1" dirty="0">
                  <a:latin typeface="Nexa Black"/>
                </a:rPr>
                <a:t>Learner</a:t>
              </a:r>
              <a:r>
                <a:rPr lang="en-NZ" sz="1600" b="0" i="0" dirty="0">
                  <a:solidFill>
                    <a:schemeClr val="tx1"/>
                  </a:solidFill>
                  <a:effectLst/>
                  <a:latin typeface="Nexa Black"/>
                </a:rPr>
                <a:t> has shown a </a:t>
              </a:r>
              <a:r>
                <a:rPr lang="en-NZ" sz="1600" b="1" i="0" dirty="0">
                  <a:solidFill>
                    <a:schemeClr val="accent1"/>
                  </a:solidFill>
                  <a:effectLst/>
                  <a:latin typeface="Nexa Black"/>
                </a:rPr>
                <a:t>huge improvement </a:t>
              </a:r>
              <a:r>
                <a:rPr lang="en-NZ" sz="1600" b="0" i="0" dirty="0">
                  <a:solidFill>
                    <a:schemeClr val="tx1"/>
                  </a:solidFill>
                  <a:effectLst/>
                  <a:latin typeface="Nexa Black"/>
                </a:rPr>
                <a:t>since starting the additional support with you. </a:t>
              </a:r>
              <a:r>
                <a:rPr lang="en-NZ" sz="1600" b="1" i="0" dirty="0">
                  <a:solidFill>
                    <a:schemeClr val="accent1"/>
                  </a:solidFill>
                  <a:effectLst/>
                  <a:latin typeface="Nexa Black"/>
                </a:rPr>
                <a:t>He is more engaged and has shown a better understanding of his theory work. </a:t>
              </a:r>
              <a:r>
                <a:rPr lang="en-NZ" sz="1600" b="0" i="0" dirty="0">
                  <a:solidFill>
                    <a:schemeClr val="tx1"/>
                  </a:solidFill>
                  <a:effectLst/>
                  <a:latin typeface="Nexa Black"/>
                </a:rPr>
                <a:t>I would definitely support an extension to his sessions if this is possible to help him through his apprenticeship.’</a:t>
              </a:r>
              <a:endParaRPr lang="en-NZ" sz="1600" dirty="0">
                <a:latin typeface="Nexa Black"/>
              </a:endParaRPr>
            </a:p>
          </p:txBody>
        </p:sp>
      </p:grpSp>
      <p:grpSp>
        <p:nvGrpSpPr>
          <p:cNvPr id="6" name="Group 5">
            <a:extLst>
              <a:ext uri="{FF2B5EF4-FFF2-40B4-BE49-F238E27FC236}">
                <a16:creationId xmlns:a16="http://schemas.microsoft.com/office/drawing/2014/main" id="{26B54B8F-D224-3CC9-8D5A-B15B286A7D4B}"/>
              </a:ext>
            </a:extLst>
          </p:cNvPr>
          <p:cNvGrpSpPr/>
          <p:nvPr/>
        </p:nvGrpSpPr>
        <p:grpSpPr>
          <a:xfrm>
            <a:off x="263910" y="17831"/>
            <a:ext cx="11963532" cy="967821"/>
            <a:chOff x="263910" y="17831"/>
            <a:chExt cx="11963532" cy="967821"/>
          </a:xfrm>
        </p:grpSpPr>
        <p:sp>
          <p:nvSpPr>
            <p:cNvPr id="12" name="TextBox 11">
              <a:extLst>
                <a:ext uri="{FF2B5EF4-FFF2-40B4-BE49-F238E27FC236}">
                  <a16:creationId xmlns:a16="http://schemas.microsoft.com/office/drawing/2014/main" id="{5EA4CCB8-F164-CE9E-3798-D64E3922C20D}"/>
                </a:ext>
              </a:extLst>
            </p:cNvPr>
            <p:cNvSpPr txBox="1"/>
            <p:nvPr/>
          </p:nvSpPr>
          <p:spPr>
            <a:xfrm>
              <a:off x="263910" y="86528"/>
              <a:ext cx="10134732" cy="523472"/>
            </a:xfrm>
            <a:prstGeom prst="rect">
              <a:avLst/>
            </a:prstGeom>
            <a:noFill/>
          </p:spPr>
          <p:txBody>
            <a:bodyPr wrap="square" lIns="0" tIns="0" rIns="0" bIns="0" anchor="b"/>
            <a:lstStyle/>
            <a:p>
              <a:pPr>
                <a:lnSpc>
                  <a:spcPct val="150000"/>
                </a:lnSpc>
              </a:pPr>
              <a:r>
                <a:rPr lang="en-NZ" sz="3200" dirty="0">
                  <a:solidFill>
                    <a:srgbClr val="333333"/>
                  </a:solidFill>
                  <a:latin typeface="Nexa Black"/>
                </a:rPr>
                <a:t>Qualitative measures – Extension request data</a:t>
              </a:r>
            </a:p>
          </p:txBody>
        </p:sp>
        <p:sp>
          <p:nvSpPr>
            <p:cNvPr id="14" name="TextBox 13">
              <a:extLst>
                <a:ext uri="{FF2B5EF4-FFF2-40B4-BE49-F238E27FC236}">
                  <a16:creationId xmlns:a16="http://schemas.microsoft.com/office/drawing/2014/main" id="{17A394F0-42D4-6028-35BA-71B9BAD92D4C}"/>
                </a:ext>
              </a:extLst>
            </p:cNvPr>
            <p:cNvSpPr txBox="1"/>
            <p:nvPr/>
          </p:nvSpPr>
          <p:spPr>
            <a:xfrm>
              <a:off x="263910" y="619892"/>
              <a:ext cx="10515600" cy="365760"/>
            </a:xfrm>
            <a:prstGeom prst="rect">
              <a:avLst/>
            </a:prstGeom>
            <a:noFill/>
          </p:spPr>
          <p:txBody>
            <a:bodyPr wrap="square" lIns="0" tIns="0" rIns="0" bIns="0" anchor="t"/>
            <a:lstStyle/>
            <a:p>
              <a:pPr algn="l"/>
              <a:r>
                <a:rPr lang="en-US" sz="1500" b="0" dirty="0">
                  <a:solidFill>
                    <a:srgbClr val="0092BC"/>
                  </a:solidFill>
                  <a:latin typeface="Nexa Heavy"/>
                </a:rPr>
                <a:t>How can we begin to measure the impact on learners and key stakeholders?</a:t>
              </a:r>
            </a:p>
          </p:txBody>
        </p:sp>
        <p:sp>
          <p:nvSpPr>
            <p:cNvPr id="4" name="TextBox 3">
              <a:extLst>
                <a:ext uri="{FF2B5EF4-FFF2-40B4-BE49-F238E27FC236}">
                  <a16:creationId xmlns:a16="http://schemas.microsoft.com/office/drawing/2014/main" id="{EF1E9BBF-3E50-846C-47C4-859407600B6A}"/>
                </a:ext>
              </a:extLst>
            </p:cNvPr>
            <p:cNvSpPr txBox="1"/>
            <p:nvPr/>
          </p:nvSpPr>
          <p:spPr>
            <a:xfrm>
              <a:off x="9303267" y="17831"/>
              <a:ext cx="2924175" cy="584775"/>
            </a:xfrm>
            <a:prstGeom prst="rect">
              <a:avLst/>
            </a:prstGeom>
            <a:noFill/>
          </p:spPr>
          <p:txBody>
            <a:bodyPr wrap="square" rtlCol="0">
              <a:spAutoFit/>
            </a:bodyPr>
            <a:lstStyle/>
            <a:p>
              <a:r>
                <a:rPr lang="en-NZ" sz="3200" dirty="0">
                  <a:solidFill>
                    <a:schemeClr val="accent2"/>
                  </a:solidFill>
                  <a:latin typeface="Nexa Black"/>
                </a:rPr>
                <a:t>Training Advisor</a:t>
              </a:r>
            </a:p>
          </p:txBody>
        </p:sp>
      </p:grpSp>
      <p:pic>
        <p:nvPicPr>
          <p:cNvPr id="8" name="Picture 7">
            <a:extLst>
              <a:ext uri="{FF2B5EF4-FFF2-40B4-BE49-F238E27FC236}">
                <a16:creationId xmlns:a16="http://schemas.microsoft.com/office/drawing/2014/main" id="{AF4BF02C-EC20-B003-17BC-C364096F37B9}"/>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269271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F5419-5E45-711F-AF99-D5BB0DAFE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580363-0255-A33F-E3E8-1044D3FD69DF}"/>
              </a:ext>
            </a:extLst>
          </p:cNvPr>
          <p:cNvSpPr>
            <a:spLocks noGrp="1"/>
          </p:cNvSpPr>
          <p:nvPr>
            <p:ph type="title"/>
          </p:nvPr>
        </p:nvSpPr>
        <p:spPr>
          <a:xfrm>
            <a:off x="766763" y="425302"/>
            <a:ext cx="10658475" cy="375378"/>
          </a:xfrm>
        </p:spPr>
        <p:txBody>
          <a:bodyPr>
            <a:normAutofit fontScale="90000"/>
          </a:bodyPr>
          <a:lstStyle/>
          <a:p>
            <a:r>
              <a:rPr lang="en-NZ"/>
              <a:t> </a:t>
            </a:r>
          </a:p>
        </p:txBody>
      </p:sp>
      <p:sp>
        <p:nvSpPr>
          <p:cNvPr id="5" name="Rounded Rectangle 25">
            <a:extLst>
              <a:ext uri="{FF2B5EF4-FFF2-40B4-BE49-F238E27FC236}">
                <a16:creationId xmlns:a16="http://schemas.microsoft.com/office/drawing/2014/main" id="{F320798A-7430-4CFA-6D39-9F4C725E0B07}"/>
              </a:ext>
            </a:extLst>
          </p:cNvPr>
          <p:cNvSpPr/>
          <p:nvPr/>
        </p:nvSpPr>
        <p:spPr>
          <a:xfrm>
            <a:off x="0" y="2274168"/>
            <a:ext cx="9553575" cy="988492"/>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600" b="0" i="0" u="none" strike="noStrike" kern="1200" cap="none" spc="0" normalizeH="0" baseline="0" noProof="0" dirty="0">
              <a:ln>
                <a:noFill/>
              </a:ln>
              <a:solidFill>
                <a:srgbClr val="000000"/>
              </a:solidFill>
              <a:effectLst/>
              <a:uLnTx/>
              <a:uFillTx/>
              <a:latin typeface="Nexa 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dirty="0">
                <a:ln>
                  <a:noFill/>
                </a:ln>
                <a:solidFill>
                  <a:srgbClr val="000000"/>
                </a:solidFill>
                <a:effectLst/>
                <a:uLnTx/>
                <a:uFillTx/>
                <a:latin typeface="Nexa Black"/>
                <a:ea typeface="+mn-ea"/>
                <a:cs typeface="+mn-cs"/>
              </a:rPr>
              <a:t>‘</a:t>
            </a:r>
            <a:r>
              <a:rPr kumimoji="0" lang="en-US" sz="1600" b="0" i="0" u="none" strike="noStrike" kern="1200" cap="none" spc="0" normalizeH="0" baseline="0" noProof="0" dirty="0">
                <a:ln>
                  <a:noFill/>
                </a:ln>
                <a:solidFill>
                  <a:srgbClr val="000000"/>
                </a:solidFill>
                <a:effectLst/>
                <a:uLnTx/>
                <a:uFillTx/>
                <a:latin typeface="Nexa Black"/>
                <a:ea typeface="+mn-ea"/>
                <a:cs typeface="+mn-cs"/>
              </a:rPr>
              <a:t>Thanks for the update. I conduct regular visits with </a:t>
            </a:r>
            <a:r>
              <a:rPr kumimoji="0" lang="en-US" sz="1600" b="0" i="1" u="none" strike="noStrike" kern="1200" cap="none" spc="0" normalizeH="0" baseline="0" noProof="0" dirty="0">
                <a:ln>
                  <a:noFill/>
                </a:ln>
                <a:solidFill>
                  <a:srgbClr val="000000"/>
                </a:solidFill>
                <a:effectLst/>
                <a:uLnTx/>
                <a:uFillTx/>
                <a:latin typeface="Nexa Black"/>
                <a:ea typeface="+mn-ea"/>
                <a:cs typeface="+mn-cs"/>
              </a:rPr>
              <a:t>Learner</a:t>
            </a:r>
            <a:r>
              <a:rPr kumimoji="0" lang="en-US" sz="1600" b="0" i="0" u="none" strike="noStrike" kern="1200" cap="none" spc="0" normalizeH="0" baseline="0" noProof="0" dirty="0">
                <a:ln>
                  <a:noFill/>
                </a:ln>
                <a:solidFill>
                  <a:srgbClr val="000000"/>
                </a:solidFill>
                <a:effectLst/>
                <a:uLnTx/>
                <a:uFillTx/>
                <a:latin typeface="Nexa Black"/>
                <a:ea typeface="+mn-ea"/>
                <a:cs typeface="+mn-cs"/>
              </a:rPr>
              <a:t>, and he came into the office the other day for a quick chat. He mentioned the tuition and how it is helping him. </a:t>
            </a:r>
            <a:r>
              <a:rPr kumimoji="0" lang="en-US" sz="1600" b="1" i="0" u="none" strike="noStrike" kern="1200" cap="none" spc="0" normalizeH="0" baseline="0" noProof="0" dirty="0">
                <a:ln>
                  <a:noFill/>
                </a:ln>
                <a:solidFill>
                  <a:schemeClr val="accent1"/>
                </a:solidFill>
                <a:effectLst/>
                <a:uLnTx/>
                <a:uFillTx/>
                <a:latin typeface="Nexa Black"/>
                <a:ea typeface="+mn-ea"/>
                <a:cs typeface="+mn-cs"/>
              </a:rPr>
              <a:t>He is doing better, and his confidence, and with that his decision-making, is growing. </a:t>
            </a:r>
            <a:r>
              <a:rPr kumimoji="0" lang="en-US" sz="1600" b="0" i="0" u="none" strike="noStrike" kern="1200" cap="none" spc="0" normalizeH="0" baseline="0" noProof="0" dirty="0">
                <a:ln>
                  <a:noFill/>
                </a:ln>
                <a:solidFill>
                  <a:srgbClr val="000000"/>
                </a:solidFill>
                <a:effectLst/>
                <a:uLnTx/>
                <a:uFillTx/>
                <a:latin typeface="Nexa Black"/>
                <a:ea typeface="+mn-ea"/>
                <a:cs typeface="+mn-cs"/>
              </a:rPr>
              <a:t>He is now </a:t>
            </a:r>
            <a:r>
              <a:rPr kumimoji="0" lang="en-US" sz="1600" b="1" i="0" u="none" strike="noStrike" kern="1200" cap="none" spc="0" normalizeH="0" baseline="0" noProof="0" dirty="0">
                <a:ln>
                  <a:noFill/>
                </a:ln>
                <a:solidFill>
                  <a:schemeClr val="accent1"/>
                </a:solidFill>
                <a:effectLst/>
                <a:uLnTx/>
                <a:uFillTx/>
                <a:latin typeface="Nexa Black"/>
                <a:ea typeface="+mn-ea"/>
                <a:cs typeface="+mn-cs"/>
              </a:rPr>
              <a:t>on the way to being qualified, and the extra tuition will be a significant contributor to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600" b="0" i="0" u="none" strike="noStrike" kern="1200" cap="none" spc="0" normalizeH="0" baseline="0" noProof="0" dirty="0">
              <a:ln>
                <a:noFill/>
              </a:ln>
              <a:solidFill>
                <a:srgbClr val="000000"/>
              </a:solidFill>
              <a:effectLst/>
              <a:uLnTx/>
              <a:uFillTx/>
              <a:latin typeface="Nexa Black"/>
              <a:ea typeface="+mn-ea"/>
              <a:cs typeface="+mn-cs"/>
            </a:endParaRPr>
          </a:p>
        </p:txBody>
      </p:sp>
      <p:grpSp>
        <p:nvGrpSpPr>
          <p:cNvPr id="13" name="Group 12">
            <a:extLst>
              <a:ext uri="{FF2B5EF4-FFF2-40B4-BE49-F238E27FC236}">
                <a16:creationId xmlns:a16="http://schemas.microsoft.com/office/drawing/2014/main" id="{DC66CA47-0603-5B5D-1E22-475E9E8BFF71}"/>
              </a:ext>
            </a:extLst>
          </p:cNvPr>
          <p:cNvGrpSpPr/>
          <p:nvPr/>
        </p:nvGrpSpPr>
        <p:grpSpPr>
          <a:xfrm>
            <a:off x="2361755" y="3445365"/>
            <a:ext cx="10278138" cy="1090448"/>
            <a:chOff x="2361755" y="3445365"/>
            <a:chExt cx="10278138" cy="1090448"/>
          </a:xfrm>
        </p:grpSpPr>
        <p:sp>
          <p:nvSpPr>
            <p:cNvPr id="22" name="Rounded Rectangle 25">
              <a:extLst>
                <a:ext uri="{FF2B5EF4-FFF2-40B4-BE49-F238E27FC236}">
                  <a16:creationId xmlns:a16="http://schemas.microsoft.com/office/drawing/2014/main" id="{686A4DC8-EA13-8E64-1DE1-A9D8E5B31D57}"/>
                </a:ext>
              </a:extLst>
            </p:cNvPr>
            <p:cNvSpPr/>
            <p:nvPr/>
          </p:nvSpPr>
          <p:spPr>
            <a:xfrm>
              <a:off x="2361755" y="3458595"/>
              <a:ext cx="9830245" cy="1077218"/>
            </a:xfrm>
            <a:prstGeom prst="roundRect">
              <a:avLst>
                <a:gd name="adj" fmla="val 5000"/>
              </a:avLst>
            </a:prstGeom>
            <a:solidFill>
              <a:schemeClr val="accent5">
                <a:lumMod val="20000"/>
                <a:lumOff val="80000"/>
              </a:schemeClr>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35" name="TextBox 34">
              <a:extLst>
                <a:ext uri="{FF2B5EF4-FFF2-40B4-BE49-F238E27FC236}">
                  <a16:creationId xmlns:a16="http://schemas.microsoft.com/office/drawing/2014/main" id="{05F1521F-8E01-DB89-E239-126C35BE9EF7}"/>
                </a:ext>
              </a:extLst>
            </p:cNvPr>
            <p:cNvSpPr txBox="1"/>
            <p:nvPr/>
          </p:nvSpPr>
          <p:spPr>
            <a:xfrm>
              <a:off x="2361755" y="3445365"/>
              <a:ext cx="10278138" cy="1077218"/>
            </a:xfrm>
            <a:prstGeom prst="rect">
              <a:avLst/>
            </a:prstGeom>
            <a:noFill/>
            <a:ln>
              <a:noFill/>
            </a:ln>
          </p:spPr>
          <p:txBody>
            <a:bodyPr wrap="square">
              <a:spAutoFit/>
            </a:bodyPr>
            <a:lstStyle/>
            <a:p>
              <a:r>
                <a:rPr lang="en-NZ" sz="1600" dirty="0">
                  <a:latin typeface="Nexa Black"/>
                </a:rPr>
                <a:t>‘I believe the additional tuition hours will continue to make a real difference to his progress. The </a:t>
              </a:r>
              <a:r>
                <a:rPr lang="en-NZ" sz="1600" b="1" dirty="0">
                  <a:solidFill>
                    <a:schemeClr val="accent2"/>
                  </a:solidFill>
                  <a:latin typeface="Nexa Black"/>
                </a:rPr>
                <a:t>extra support helps bridge the gap between what he knows and what he is able to demonstrate in an assessment environment. </a:t>
              </a:r>
              <a:r>
                <a:rPr lang="en-NZ" sz="1600" dirty="0">
                  <a:latin typeface="Nexa Black"/>
                </a:rPr>
                <a:t>I fully support this request for additional hours. </a:t>
              </a:r>
              <a:r>
                <a:rPr lang="en-NZ" sz="1600" i="1" dirty="0">
                  <a:latin typeface="Nexa Black"/>
                </a:rPr>
                <a:t>Learner </a:t>
              </a:r>
              <a:r>
                <a:rPr lang="en-NZ" sz="1600" dirty="0">
                  <a:latin typeface="Nexa Black"/>
                </a:rPr>
                <a:t>is </a:t>
              </a:r>
              <a:r>
                <a:rPr lang="en-NZ" sz="1600" b="1" dirty="0">
                  <a:solidFill>
                    <a:schemeClr val="accent2"/>
                  </a:solidFill>
                  <a:latin typeface="Nexa Black"/>
                </a:rPr>
                <a:t>committed to completing his apprenticeship </a:t>
              </a:r>
              <a:r>
                <a:rPr lang="en-NZ" sz="1600" dirty="0">
                  <a:latin typeface="Nexa Black"/>
                </a:rPr>
                <a:t>and the </a:t>
              </a:r>
              <a:r>
                <a:rPr lang="en-NZ" sz="1600" b="1" dirty="0">
                  <a:solidFill>
                    <a:schemeClr val="accent2"/>
                  </a:solidFill>
                  <a:latin typeface="Nexa Black"/>
                </a:rPr>
                <a:t>continued language support will give him the best opportunity to successfully complete his qualification</a:t>
              </a:r>
              <a:r>
                <a:rPr lang="en-NZ" sz="1600" dirty="0">
                  <a:latin typeface="Nexa Black"/>
                </a:rPr>
                <a:t>.’</a:t>
              </a:r>
            </a:p>
          </p:txBody>
        </p:sp>
      </p:grpSp>
      <p:grpSp>
        <p:nvGrpSpPr>
          <p:cNvPr id="12" name="Group 11">
            <a:extLst>
              <a:ext uri="{FF2B5EF4-FFF2-40B4-BE49-F238E27FC236}">
                <a16:creationId xmlns:a16="http://schemas.microsoft.com/office/drawing/2014/main" id="{3660F2F8-CAC6-AD26-6094-3EC6BB128127}"/>
              </a:ext>
            </a:extLst>
          </p:cNvPr>
          <p:cNvGrpSpPr/>
          <p:nvPr/>
        </p:nvGrpSpPr>
        <p:grpSpPr>
          <a:xfrm>
            <a:off x="2342487" y="974343"/>
            <a:ext cx="9849513" cy="1118317"/>
            <a:chOff x="2342487" y="974343"/>
            <a:chExt cx="9849513" cy="1118317"/>
          </a:xfrm>
        </p:grpSpPr>
        <p:sp>
          <p:nvSpPr>
            <p:cNvPr id="19" name="Rounded Rectangle 25">
              <a:extLst>
                <a:ext uri="{FF2B5EF4-FFF2-40B4-BE49-F238E27FC236}">
                  <a16:creationId xmlns:a16="http://schemas.microsoft.com/office/drawing/2014/main" id="{0633151D-A923-A0A7-84F3-4377F4CB48E4}"/>
                </a:ext>
              </a:extLst>
            </p:cNvPr>
            <p:cNvSpPr/>
            <p:nvPr/>
          </p:nvSpPr>
          <p:spPr>
            <a:xfrm>
              <a:off x="2342488" y="974343"/>
              <a:ext cx="9849512" cy="1118317"/>
            </a:xfrm>
            <a:prstGeom prst="roundRect">
              <a:avLst>
                <a:gd name="adj" fmla="val 5000"/>
              </a:avLst>
            </a:prstGeom>
            <a:solidFill>
              <a:schemeClr val="accent5">
                <a:lumMod val="20000"/>
                <a:lumOff val="80000"/>
              </a:schemeClr>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7" name="TextBox 6">
              <a:extLst>
                <a:ext uri="{FF2B5EF4-FFF2-40B4-BE49-F238E27FC236}">
                  <a16:creationId xmlns:a16="http://schemas.microsoft.com/office/drawing/2014/main" id="{4FD8DBF3-01E4-3E3D-0E48-96382D2D77E4}"/>
                </a:ext>
              </a:extLst>
            </p:cNvPr>
            <p:cNvSpPr txBox="1"/>
            <p:nvPr/>
          </p:nvSpPr>
          <p:spPr>
            <a:xfrm>
              <a:off x="2342487" y="1006553"/>
              <a:ext cx="9811620" cy="1077218"/>
            </a:xfrm>
            <a:prstGeom prst="rect">
              <a:avLst/>
            </a:prstGeom>
            <a:noFill/>
          </p:spPr>
          <p:txBody>
            <a:bodyPr wrap="square">
              <a:spAutoFit/>
            </a:bodyPr>
            <a:lstStyle/>
            <a:p>
              <a:r>
                <a:rPr lang="en-NZ" sz="1600" dirty="0">
                  <a:latin typeface="Nexa Black"/>
                </a:rPr>
                <a:t>‘Thanks for your tuition with </a:t>
              </a:r>
              <a:r>
                <a:rPr lang="en-NZ" sz="1600" i="1" dirty="0">
                  <a:latin typeface="Nexa Black"/>
                </a:rPr>
                <a:t>Learner, Learner</a:t>
              </a:r>
              <a:r>
                <a:rPr lang="en-NZ" sz="1600" dirty="0">
                  <a:latin typeface="Nexa Black"/>
                </a:rPr>
                <a:t> has been a slow shy learner, but </a:t>
              </a:r>
              <a:r>
                <a:rPr lang="en-NZ" sz="1600" b="1" dirty="0">
                  <a:solidFill>
                    <a:schemeClr val="accent2"/>
                  </a:solidFill>
                  <a:latin typeface="Nexa Black"/>
                </a:rPr>
                <a:t>I have seen some good recent progress</a:t>
              </a:r>
              <a:r>
                <a:rPr lang="en-NZ" sz="1600" dirty="0">
                  <a:latin typeface="Nexa Black"/>
                </a:rPr>
                <a:t> </a:t>
              </a:r>
              <a:r>
                <a:rPr lang="en-NZ" sz="1600" b="1" dirty="0">
                  <a:solidFill>
                    <a:schemeClr val="accent2"/>
                  </a:solidFill>
                  <a:latin typeface="Nexa Black"/>
                </a:rPr>
                <a:t>which has been great, I have passed this on to his employer, </a:t>
              </a:r>
              <a:r>
                <a:rPr lang="en-NZ" sz="1600" i="1" dirty="0">
                  <a:latin typeface="Nexa Black"/>
                </a:rPr>
                <a:t>Learner </a:t>
              </a:r>
              <a:r>
                <a:rPr lang="en-NZ" sz="1600" dirty="0">
                  <a:latin typeface="Nexa Black"/>
                </a:rPr>
                <a:t>is a shy learner even on site says his boss, </a:t>
              </a:r>
              <a:r>
                <a:rPr lang="en-NZ" sz="1600" i="1" dirty="0">
                  <a:latin typeface="Nexa Black"/>
                </a:rPr>
                <a:t>Learner </a:t>
              </a:r>
              <a:r>
                <a:rPr lang="en-NZ" sz="1600" dirty="0">
                  <a:latin typeface="Nexa Black"/>
                </a:rPr>
                <a:t>finds your tuition very helpful and is</a:t>
              </a:r>
              <a:r>
                <a:rPr lang="en-NZ" sz="1600" b="1" dirty="0">
                  <a:solidFill>
                    <a:schemeClr val="accent2"/>
                  </a:solidFill>
                  <a:latin typeface="Nexa Black"/>
                </a:rPr>
                <a:t> gaining a great learning structure</a:t>
              </a:r>
              <a:r>
                <a:rPr lang="en-NZ" sz="1600" dirty="0">
                  <a:latin typeface="Nexa Black"/>
                </a:rPr>
                <a:t>, </a:t>
              </a:r>
              <a:r>
                <a:rPr lang="en-NZ" sz="1600" b="1" dirty="0">
                  <a:solidFill>
                    <a:schemeClr val="accent2"/>
                  </a:solidFill>
                  <a:latin typeface="Nexa Black"/>
                </a:rPr>
                <a:t>which is what he needs to continue with to gain his qualification.’</a:t>
              </a:r>
            </a:p>
          </p:txBody>
        </p:sp>
      </p:grpSp>
      <p:grpSp>
        <p:nvGrpSpPr>
          <p:cNvPr id="14" name="Group 13">
            <a:extLst>
              <a:ext uri="{FF2B5EF4-FFF2-40B4-BE49-F238E27FC236}">
                <a16:creationId xmlns:a16="http://schemas.microsoft.com/office/drawing/2014/main" id="{FE357BAA-A39B-DB6C-410B-97E0DF3B8D8E}"/>
              </a:ext>
            </a:extLst>
          </p:cNvPr>
          <p:cNvGrpSpPr/>
          <p:nvPr/>
        </p:nvGrpSpPr>
        <p:grpSpPr>
          <a:xfrm>
            <a:off x="0" y="4847796"/>
            <a:ext cx="9553575" cy="896067"/>
            <a:chOff x="0" y="4847796"/>
            <a:chExt cx="9553575" cy="896067"/>
          </a:xfrm>
        </p:grpSpPr>
        <p:sp>
          <p:nvSpPr>
            <p:cNvPr id="25" name="Rounded Rectangle 25">
              <a:extLst>
                <a:ext uri="{FF2B5EF4-FFF2-40B4-BE49-F238E27FC236}">
                  <a16:creationId xmlns:a16="http://schemas.microsoft.com/office/drawing/2014/main" id="{28CEF3A9-D3CD-D334-E86C-67911D2B7206}"/>
                </a:ext>
              </a:extLst>
            </p:cNvPr>
            <p:cNvSpPr/>
            <p:nvPr/>
          </p:nvSpPr>
          <p:spPr>
            <a:xfrm>
              <a:off x="0" y="4847796"/>
              <a:ext cx="9553575" cy="896067"/>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11" name="TextBox 10">
              <a:extLst>
                <a:ext uri="{FF2B5EF4-FFF2-40B4-BE49-F238E27FC236}">
                  <a16:creationId xmlns:a16="http://schemas.microsoft.com/office/drawing/2014/main" id="{A3CE3F72-9559-C6BA-FA54-D88A56AEAA40}"/>
                </a:ext>
              </a:extLst>
            </p:cNvPr>
            <p:cNvSpPr txBox="1"/>
            <p:nvPr/>
          </p:nvSpPr>
          <p:spPr>
            <a:xfrm>
              <a:off x="0" y="4862224"/>
              <a:ext cx="9553574" cy="830997"/>
            </a:xfrm>
            <a:prstGeom prst="rect">
              <a:avLst/>
            </a:prstGeom>
            <a:noFill/>
          </p:spPr>
          <p:txBody>
            <a:bodyPr wrap="square">
              <a:spAutoFit/>
            </a:bodyPr>
            <a:lstStyle/>
            <a:p>
              <a:r>
                <a:rPr lang="en-NZ" sz="1600" b="0" i="0" dirty="0">
                  <a:solidFill>
                    <a:schemeClr val="tx1"/>
                  </a:solidFill>
                  <a:effectLst/>
                  <a:latin typeface="Nexa Black"/>
                </a:rPr>
                <a:t>‘I can confirm that </a:t>
              </a:r>
              <a:r>
                <a:rPr lang="en-NZ" sz="1600" i="1" dirty="0">
                  <a:latin typeface="Nexa Black"/>
                </a:rPr>
                <a:t>Learner</a:t>
              </a:r>
              <a:r>
                <a:rPr lang="en-NZ" sz="1600" b="0" i="0" dirty="0">
                  <a:solidFill>
                    <a:schemeClr val="tx1"/>
                  </a:solidFill>
                  <a:effectLst/>
                  <a:latin typeface="Nexa Black"/>
                </a:rPr>
                <a:t> has shown a </a:t>
              </a:r>
              <a:r>
                <a:rPr lang="en-NZ" sz="1600" b="1" i="0" dirty="0">
                  <a:solidFill>
                    <a:schemeClr val="accent1"/>
                  </a:solidFill>
                  <a:effectLst/>
                  <a:latin typeface="Nexa Black"/>
                </a:rPr>
                <a:t>huge improvement </a:t>
              </a:r>
              <a:r>
                <a:rPr lang="en-NZ" sz="1600" b="0" i="0" dirty="0">
                  <a:solidFill>
                    <a:schemeClr val="tx1"/>
                  </a:solidFill>
                  <a:effectLst/>
                  <a:latin typeface="Nexa Black"/>
                </a:rPr>
                <a:t>since starting the additional support with you. </a:t>
              </a:r>
              <a:r>
                <a:rPr lang="en-NZ" sz="1600" b="1" i="0" dirty="0">
                  <a:solidFill>
                    <a:schemeClr val="accent1"/>
                  </a:solidFill>
                  <a:effectLst/>
                  <a:latin typeface="Nexa Black"/>
                </a:rPr>
                <a:t>He is more engaged and has shown a better understanding of his theory work. </a:t>
              </a:r>
              <a:r>
                <a:rPr lang="en-NZ" sz="1600" b="0" i="0" dirty="0">
                  <a:solidFill>
                    <a:schemeClr val="tx1"/>
                  </a:solidFill>
                  <a:effectLst/>
                  <a:latin typeface="Nexa Black"/>
                </a:rPr>
                <a:t>I would definitely support an extension to his sessions if this is possible to help him through his apprenticeship.’</a:t>
              </a:r>
              <a:endParaRPr lang="en-NZ" sz="1600" dirty="0">
                <a:latin typeface="Nexa Black"/>
              </a:endParaRPr>
            </a:p>
          </p:txBody>
        </p:sp>
      </p:grpSp>
      <p:grpSp>
        <p:nvGrpSpPr>
          <p:cNvPr id="4" name="Group 3">
            <a:extLst>
              <a:ext uri="{FF2B5EF4-FFF2-40B4-BE49-F238E27FC236}">
                <a16:creationId xmlns:a16="http://schemas.microsoft.com/office/drawing/2014/main" id="{6796BE7D-2907-6CCC-BE56-730BD2B5B476}"/>
              </a:ext>
            </a:extLst>
          </p:cNvPr>
          <p:cNvGrpSpPr/>
          <p:nvPr/>
        </p:nvGrpSpPr>
        <p:grpSpPr>
          <a:xfrm>
            <a:off x="254113" y="54065"/>
            <a:ext cx="10515600" cy="899124"/>
            <a:chOff x="263910" y="86528"/>
            <a:chExt cx="10515600" cy="899124"/>
          </a:xfrm>
        </p:grpSpPr>
        <p:sp>
          <p:nvSpPr>
            <p:cNvPr id="6" name="TextBox 5">
              <a:extLst>
                <a:ext uri="{FF2B5EF4-FFF2-40B4-BE49-F238E27FC236}">
                  <a16:creationId xmlns:a16="http://schemas.microsoft.com/office/drawing/2014/main" id="{D5030B86-D978-1922-84BB-94DB61638303}"/>
                </a:ext>
              </a:extLst>
            </p:cNvPr>
            <p:cNvSpPr txBox="1"/>
            <p:nvPr/>
          </p:nvSpPr>
          <p:spPr>
            <a:xfrm>
              <a:off x="263910" y="86528"/>
              <a:ext cx="10134732" cy="523472"/>
            </a:xfrm>
            <a:prstGeom prst="rect">
              <a:avLst/>
            </a:prstGeom>
            <a:noFill/>
          </p:spPr>
          <p:txBody>
            <a:bodyPr wrap="square" lIns="0" tIns="0" rIns="0" bIns="0" anchor="b"/>
            <a:lstStyle/>
            <a:p>
              <a:pPr>
                <a:lnSpc>
                  <a:spcPct val="150000"/>
                </a:lnSpc>
              </a:pPr>
              <a:r>
                <a:rPr lang="en-NZ" sz="3200" dirty="0">
                  <a:solidFill>
                    <a:srgbClr val="333333"/>
                  </a:solidFill>
                  <a:latin typeface="Nexa Black"/>
                </a:rPr>
                <a:t>Qualitative measures – Extension request data</a:t>
              </a:r>
            </a:p>
          </p:txBody>
        </p:sp>
        <p:sp>
          <p:nvSpPr>
            <p:cNvPr id="8" name="TextBox 7">
              <a:extLst>
                <a:ext uri="{FF2B5EF4-FFF2-40B4-BE49-F238E27FC236}">
                  <a16:creationId xmlns:a16="http://schemas.microsoft.com/office/drawing/2014/main" id="{B60C1E0C-FE82-D8BF-93E0-2F9F9CBAB1D5}"/>
                </a:ext>
              </a:extLst>
            </p:cNvPr>
            <p:cNvSpPr txBox="1"/>
            <p:nvPr/>
          </p:nvSpPr>
          <p:spPr>
            <a:xfrm>
              <a:off x="263910" y="619892"/>
              <a:ext cx="10515600" cy="365760"/>
            </a:xfrm>
            <a:prstGeom prst="rect">
              <a:avLst/>
            </a:prstGeom>
            <a:noFill/>
          </p:spPr>
          <p:txBody>
            <a:bodyPr wrap="square" lIns="0" tIns="0" rIns="0" bIns="0" anchor="t"/>
            <a:lstStyle/>
            <a:p>
              <a:r>
                <a:rPr lang="en-US" sz="1500" dirty="0">
                  <a:solidFill>
                    <a:srgbClr val="0092BC"/>
                  </a:solidFill>
                  <a:latin typeface="Nexa Heavy"/>
                </a:rPr>
                <a:t>How can we begin to measure the impact on learners and key stakeholders?</a:t>
              </a:r>
            </a:p>
          </p:txBody>
        </p:sp>
      </p:grpSp>
      <p:sp>
        <p:nvSpPr>
          <p:cNvPr id="9" name="TextBox 8">
            <a:extLst>
              <a:ext uri="{FF2B5EF4-FFF2-40B4-BE49-F238E27FC236}">
                <a16:creationId xmlns:a16="http://schemas.microsoft.com/office/drawing/2014/main" id="{FA4503B0-1187-7A71-130B-275461BE01AA}"/>
              </a:ext>
            </a:extLst>
          </p:cNvPr>
          <p:cNvSpPr txBox="1"/>
          <p:nvPr/>
        </p:nvSpPr>
        <p:spPr>
          <a:xfrm>
            <a:off x="9303267" y="17831"/>
            <a:ext cx="2924175" cy="584775"/>
          </a:xfrm>
          <a:prstGeom prst="rect">
            <a:avLst/>
          </a:prstGeom>
          <a:noFill/>
        </p:spPr>
        <p:txBody>
          <a:bodyPr wrap="square" rtlCol="0">
            <a:spAutoFit/>
          </a:bodyPr>
          <a:lstStyle/>
          <a:p>
            <a:r>
              <a:rPr lang="en-NZ" sz="3200" dirty="0">
                <a:solidFill>
                  <a:schemeClr val="accent2"/>
                </a:solidFill>
                <a:latin typeface="Nexa Black"/>
              </a:rPr>
              <a:t>Training Advisor</a:t>
            </a:r>
          </a:p>
        </p:txBody>
      </p:sp>
      <p:pic>
        <p:nvPicPr>
          <p:cNvPr id="10" name="Picture 9">
            <a:extLst>
              <a:ext uri="{FF2B5EF4-FFF2-40B4-BE49-F238E27FC236}">
                <a16:creationId xmlns:a16="http://schemas.microsoft.com/office/drawing/2014/main" id="{B0920D64-541C-5716-77AF-928D622C109E}"/>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49958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0A4E5-7F38-6619-40EA-06E53F71B73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A740345C-4659-9C27-1F1E-BDCF03E8F5A5}"/>
              </a:ext>
            </a:extLst>
          </p:cNvPr>
          <p:cNvGrpSpPr/>
          <p:nvPr/>
        </p:nvGrpSpPr>
        <p:grpSpPr>
          <a:xfrm>
            <a:off x="263910" y="86528"/>
            <a:ext cx="11928090" cy="899124"/>
            <a:chOff x="263910" y="86528"/>
            <a:chExt cx="10515600" cy="899124"/>
          </a:xfrm>
        </p:grpSpPr>
        <p:sp>
          <p:nvSpPr>
            <p:cNvPr id="15" name="TextBox 14">
              <a:extLst>
                <a:ext uri="{FF2B5EF4-FFF2-40B4-BE49-F238E27FC236}">
                  <a16:creationId xmlns:a16="http://schemas.microsoft.com/office/drawing/2014/main" id="{CA7C5AF5-DD7B-6D6B-42A4-CEED29EB4AA8}"/>
                </a:ext>
              </a:extLst>
            </p:cNvPr>
            <p:cNvSpPr txBox="1"/>
            <p:nvPr/>
          </p:nvSpPr>
          <p:spPr>
            <a:xfrm>
              <a:off x="263910" y="86528"/>
              <a:ext cx="7181960" cy="523472"/>
            </a:xfrm>
            <a:prstGeom prst="rect">
              <a:avLst/>
            </a:prstGeom>
            <a:noFill/>
          </p:spPr>
          <p:txBody>
            <a:bodyPr wrap="square" lIns="0" tIns="0" rIns="0" bIns="0" anchor="b"/>
            <a:lstStyle/>
            <a:p>
              <a:pPr>
                <a:lnSpc>
                  <a:spcPct val="150000"/>
                </a:lnSpc>
              </a:pPr>
              <a:r>
                <a:rPr lang="en-NZ" sz="3200" dirty="0">
                  <a:solidFill>
                    <a:srgbClr val="333333"/>
                  </a:solidFill>
                  <a:latin typeface="Nexa Black"/>
                </a:rPr>
                <a:t>Qualitative measures – Extension request data</a:t>
              </a:r>
            </a:p>
          </p:txBody>
        </p:sp>
        <p:sp>
          <p:nvSpPr>
            <p:cNvPr id="16" name="TextBox 15">
              <a:extLst>
                <a:ext uri="{FF2B5EF4-FFF2-40B4-BE49-F238E27FC236}">
                  <a16:creationId xmlns:a16="http://schemas.microsoft.com/office/drawing/2014/main" id="{D82E8947-2ED3-8B2B-80CC-E8C7E6A263FE}"/>
                </a:ext>
              </a:extLst>
            </p:cNvPr>
            <p:cNvSpPr txBox="1"/>
            <p:nvPr/>
          </p:nvSpPr>
          <p:spPr>
            <a:xfrm>
              <a:off x="263910" y="619892"/>
              <a:ext cx="10515600" cy="365760"/>
            </a:xfrm>
            <a:prstGeom prst="rect">
              <a:avLst/>
            </a:prstGeom>
            <a:noFill/>
          </p:spPr>
          <p:txBody>
            <a:bodyPr wrap="square" lIns="0" tIns="0" rIns="0" bIns="0" anchor="t"/>
            <a:lstStyle/>
            <a:p>
              <a:r>
                <a:rPr lang="en-US" sz="1500" dirty="0">
                  <a:solidFill>
                    <a:srgbClr val="0092BC"/>
                  </a:solidFill>
                  <a:latin typeface="Nexa Heavy"/>
                </a:rPr>
                <a:t>How can we begin to measure the impact on learners and key stakeholders?</a:t>
              </a:r>
            </a:p>
          </p:txBody>
        </p:sp>
      </p:grpSp>
      <p:grpSp>
        <p:nvGrpSpPr>
          <p:cNvPr id="4" name="Group 3">
            <a:extLst>
              <a:ext uri="{FF2B5EF4-FFF2-40B4-BE49-F238E27FC236}">
                <a16:creationId xmlns:a16="http://schemas.microsoft.com/office/drawing/2014/main" id="{0D3AF3FB-6458-6D83-D8FD-EFE2B097154A}"/>
              </a:ext>
            </a:extLst>
          </p:cNvPr>
          <p:cNvGrpSpPr/>
          <p:nvPr/>
        </p:nvGrpSpPr>
        <p:grpSpPr>
          <a:xfrm>
            <a:off x="2114550" y="1630886"/>
            <a:ext cx="10077450" cy="1423814"/>
            <a:chOff x="2114550" y="1630886"/>
            <a:chExt cx="10077450" cy="1423814"/>
          </a:xfrm>
        </p:grpSpPr>
        <p:sp>
          <p:nvSpPr>
            <p:cNvPr id="13" name="Rounded Rectangle 25">
              <a:extLst>
                <a:ext uri="{FF2B5EF4-FFF2-40B4-BE49-F238E27FC236}">
                  <a16:creationId xmlns:a16="http://schemas.microsoft.com/office/drawing/2014/main" id="{F4EFBD54-46F8-7B44-8BD6-BCCAF600526E}"/>
                </a:ext>
              </a:extLst>
            </p:cNvPr>
            <p:cNvSpPr/>
            <p:nvPr/>
          </p:nvSpPr>
          <p:spPr>
            <a:xfrm>
              <a:off x="2114550" y="1630886"/>
              <a:ext cx="10077450" cy="1423814"/>
            </a:xfrm>
            <a:prstGeom prst="roundRect">
              <a:avLst>
                <a:gd name="adj" fmla="val 5000"/>
              </a:avLst>
            </a:prstGeom>
            <a:solidFill>
              <a:schemeClr val="accent5">
                <a:lumMod val="20000"/>
                <a:lumOff val="80000"/>
              </a:schemeClr>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solidFill>
                  <a:schemeClr val="accent1"/>
                </a:solidFill>
              </a:endParaRPr>
            </a:p>
          </p:txBody>
        </p:sp>
        <p:sp>
          <p:nvSpPr>
            <p:cNvPr id="6" name="TextBox 5">
              <a:extLst>
                <a:ext uri="{FF2B5EF4-FFF2-40B4-BE49-F238E27FC236}">
                  <a16:creationId xmlns:a16="http://schemas.microsoft.com/office/drawing/2014/main" id="{B8C29611-7F1F-8D02-383A-4D4C6EE3AA7F}"/>
                </a:ext>
              </a:extLst>
            </p:cNvPr>
            <p:cNvSpPr txBox="1"/>
            <p:nvPr/>
          </p:nvSpPr>
          <p:spPr>
            <a:xfrm>
              <a:off x="2114550" y="1677242"/>
              <a:ext cx="9925050" cy="1323439"/>
            </a:xfrm>
            <a:prstGeom prst="rect">
              <a:avLst/>
            </a:prstGeom>
            <a:noFill/>
          </p:spPr>
          <p:txBody>
            <a:bodyPr wrap="square">
              <a:spAutoFit/>
            </a:bodyPr>
            <a:lstStyle/>
            <a:p>
              <a:r>
                <a:rPr lang="en-NZ" sz="1600" b="0" i="1" dirty="0">
                  <a:solidFill>
                    <a:schemeClr val="tx1"/>
                  </a:solidFill>
                  <a:effectLst/>
                  <a:latin typeface="Nexa Black"/>
                </a:rPr>
                <a:t>‘Learner</a:t>
              </a:r>
              <a:r>
                <a:rPr lang="en-NZ" sz="1600" b="0" i="0" dirty="0">
                  <a:solidFill>
                    <a:schemeClr val="tx1"/>
                  </a:solidFill>
                  <a:effectLst/>
                  <a:latin typeface="Nexa Black"/>
                </a:rPr>
                <a:t> told me </a:t>
              </a:r>
              <a:r>
                <a:rPr lang="en-NZ" sz="1600" b="1" i="0" dirty="0">
                  <a:solidFill>
                    <a:schemeClr val="accent2"/>
                  </a:solidFill>
                  <a:effectLst/>
                  <a:latin typeface="Nexa Black"/>
                </a:rPr>
                <a:t>S has helped a lot; she has been going over different cladding types with him and helping him use the Canvas app for uploading record of work submissions and using the quizzes</a:t>
              </a:r>
              <a:r>
                <a:rPr lang="en-NZ" sz="1600" b="0" i="0" dirty="0">
                  <a:solidFill>
                    <a:schemeClr val="tx1"/>
                  </a:solidFill>
                  <a:effectLst/>
                  <a:latin typeface="Nexa Black"/>
                </a:rPr>
                <a:t>. Learner would like to continue with these classes. In my opinion these classes have been very beneficial for </a:t>
              </a:r>
              <a:r>
                <a:rPr lang="en-NZ" sz="1600" b="0" i="1" dirty="0">
                  <a:solidFill>
                    <a:schemeClr val="tx1"/>
                  </a:solidFill>
                  <a:effectLst/>
                  <a:latin typeface="Nexa Black"/>
                </a:rPr>
                <a:t>Learner</a:t>
              </a:r>
              <a:r>
                <a:rPr lang="en-NZ" sz="1600" b="0" i="0" dirty="0">
                  <a:solidFill>
                    <a:schemeClr val="tx1"/>
                  </a:solidFill>
                  <a:effectLst/>
                  <a:latin typeface="Nexa Black"/>
                </a:rPr>
                <a:t> and his learning, and if he is able to continue that would be great</a:t>
              </a:r>
              <a:r>
                <a:rPr lang="en-NZ" sz="1600" b="1" i="0" dirty="0">
                  <a:solidFill>
                    <a:schemeClr val="accent2"/>
                  </a:solidFill>
                  <a:effectLst/>
                  <a:latin typeface="Nexa Black"/>
                </a:rPr>
                <a:t>. He is making some good records of work submissions and is also starting to be able to explain why he is doing something as well as how, which has been great to see.</a:t>
              </a:r>
              <a:r>
                <a:rPr lang="en-NZ" sz="1600" i="0" dirty="0">
                  <a:effectLst/>
                  <a:latin typeface="Nexa Black"/>
                </a:rPr>
                <a:t>’</a:t>
              </a:r>
              <a:endParaRPr lang="en-NZ" sz="1600" dirty="0">
                <a:latin typeface="Nexa Black"/>
              </a:endParaRPr>
            </a:p>
          </p:txBody>
        </p:sp>
      </p:grpSp>
      <p:grpSp>
        <p:nvGrpSpPr>
          <p:cNvPr id="7" name="Group 6">
            <a:extLst>
              <a:ext uri="{FF2B5EF4-FFF2-40B4-BE49-F238E27FC236}">
                <a16:creationId xmlns:a16="http://schemas.microsoft.com/office/drawing/2014/main" id="{94C8285F-3C5C-C2A4-2C91-31DF622BC6BB}"/>
              </a:ext>
            </a:extLst>
          </p:cNvPr>
          <p:cNvGrpSpPr/>
          <p:nvPr/>
        </p:nvGrpSpPr>
        <p:grpSpPr>
          <a:xfrm>
            <a:off x="0" y="3657454"/>
            <a:ext cx="10398642" cy="1858362"/>
            <a:chOff x="0" y="3657454"/>
            <a:chExt cx="10398642" cy="1858362"/>
          </a:xfrm>
        </p:grpSpPr>
        <p:sp>
          <p:nvSpPr>
            <p:cNvPr id="9" name="Rounded Rectangle 25">
              <a:extLst>
                <a:ext uri="{FF2B5EF4-FFF2-40B4-BE49-F238E27FC236}">
                  <a16:creationId xmlns:a16="http://schemas.microsoft.com/office/drawing/2014/main" id="{74E7E454-2F6E-998A-033B-5335BA08A578}"/>
                </a:ext>
              </a:extLst>
            </p:cNvPr>
            <p:cNvSpPr/>
            <p:nvPr/>
          </p:nvSpPr>
          <p:spPr>
            <a:xfrm>
              <a:off x="0" y="3657454"/>
              <a:ext cx="10398642" cy="1808488"/>
            </a:xfrm>
            <a:prstGeom prst="roundRect">
              <a:avLst>
                <a:gd name="adj" fmla="val 5000"/>
              </a:avLst>
            </a:prstGeom>
            <a:solidFill>
              <a:schemeClr val="bg1"/>
            </a:solidFill>
            <a:ln>
              <a:solidFill>
                <a:schemeClr val="accent1"/>
              </a:solid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600" b="0" i="0" u="none" strike="noStrike" kern="1200" cap="none" spc="0" normalizeH="0" baseline="0" noProof="0" dirty="0">
                <a:ln>
                  <a:noFill/>
                </a:ln>
                <a:solidFill>
                  <a:srgbClr val="000000"/>
                </a:solidFill>
                <a:effectLst/>
                <a:uLnTx/>
                <a:uFillTx/>
                <a:latin typeface="Nexa Blac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600" b="0" i="0" u="none" strike="noStrike" kern="1200" cap="none" spc="0" normalizeH="0" baseline="0" noProof="0" dirty="0">
                <a:ln>
                  <a:noFill/>
                </a:ln>
                <a:solidFill>
                  <a:srgbClr val="000000"/>
                </a:solidFill>
                <a:effectLst/>
                <a:uLnTx/>
                <a:uFillTx/>
                <a:latin typeface="Nexa Black"/>
                <a:ea typeface="+mn-ea"/>
                <a:cs typeface="+mn-cs"/>
              </a:endParaRPr>
            </a:p>
          </p:txBody>
        </p:sp>
        <p:sp>
          <p:nvSpPr>
            <p:cNvPr id="3" name="TextBox 2">
              <a:extLst>
                <a:ext uri="{FF2B5EF4-FFF2-40B4-BE49-F238E27FC236}">
                  <a16:creationId xmlns:a16="http://schemas.microsoft.com/office/drawing/2014/main" id="{2456AA79-63E2-07AE-09E4-20D07AF8B04E}"/>
                </a:ext>
              </a:extLst>
            </p:cNvPr>
            <p:cNvSpPr txBox="1"/>
            <p:nvPr/>
          </p:nvSpPr>
          <p:spPr>
            <a:xfrm>
              <a:off x="0" y="3699934"/>
              <a:ext cx="10398642" cy="1815882"/>
            </a:xfrm>
            <a:prstGeom prst="rect">
              <a:avLst/>
            </a:prstGeom>
            <a:noFill/>
          </p:spPr>
          <p:txBody>
            <a:bodyPr wrap="square">
              <a:spAutoFit/>
            </a:bodyPr>
            <a:lstStyle/>
            <a:p>
              <a:r>
                <a:rPr lang="en-NZ" sz="1600" i="1" dirty="0">
                  <a:latin typeface="Nexa Black"/>
                </a:rPr>
                <a:t>‘Learner </a:t>
              </a:r>
              <a:r>
                <a:rPr lang="en-NZ" sz="1600" dirty="0">
                  <a:latin typeface="Nexa Black"/>
                </a:rPr>
                <a:t>understood the requirement to improve communication by developing language skills</a:t>
              </a:r>
              <a:r>
                <a:rPr lang="en-NZ" sz="1600" b="1" dirty="0">
                  <a:solidFill>
                    <a:schemeClr val="accent1"/>
                  </a:solidFill>
                  <a:latin typeface="Nexa Black"/>
                </a:rPr>
                <a:t>. He has shown very tangible improvements from visit to visit.</a:t>
              </a:r>
              <a:r>
                <a:rPr lang="en-NZ" sz="1600" dirty="0">
                  <a:latin typeface="Nexa Black"/>
                </a:rPr>
                <a:t> </a:t>
              </a:r>
              <a:r>
                <a:rPr lang="en-NZ" sz="1600" b="1" dirty="0">
                  <a:solidFill>
                    <a:schemeClr val="accent1"/>
                  </a:solidFill>
                  <a:latin typeface="Nexa Black"/>
                </a:rPr>
                <a:t>He is now able to name many components of framing, hardware, and tools. At the last visit was beginning to unpack process as well. I believe the ongoing language training to be essential for </a:t>
              </a:r>
              <a:r>
                <a:rPr lang="en-NZ" sz="1600" b="1" i="1" dirty="0">
                  <a:solidFill>
                    <a:schemeClr val="accent1"/>
                  </a:solidFill>
                  <a:latin typeface="Nexa Black"/>
                </a:rPr>
                <a:t>learner’s </a:t>
              </a:r>
              <a:r>
                <a:rPr lang="en-NZ" sz="1600" b="1" dirty="0">
                  <a:solidFill>
                    <a:schemeClr val="accent1"/>
                  </a:solidFill>
                  <a:latin typeface="Nexa Black"/>
                </a:rPr>
                <a:t>ability to complete a New Zealand carpentry qualification. </a:t>
              </a:r>
              <a:r>
                <a:rPr lang="en-NZ" sz="1600" b="1" u="sng" dirty="0">
                  <a:solidFill>
                    <a:schemeClr val="accent6">
                      <a:lumMod val="50000"/>
                    </a:schemeClr>
                  </a:solidFill>
                  <a:latin typeface="Nexa Black"/>
                </a:rPr>
                <a:t>Not only has his language improved but his practical and leadership skills have grown so that his employer is now able to leave him with minimal supervision for long lengths of time. </a:t>
              </a:r>
              <a:r>
                <a:rPr lang="en-NZ" sz="1600" dirty="0">
                  <a:latin typeface="Nexa Black"/>
                </a:rPr>
                <a:t>He has the potential to be a very competent builder and English language is essential for communicating his knowledge and ability to myself.’</a:t>
              </a:r>
            </a:p>
          </p:txBody>
        </p:sp>
      </p:grpSp>
      <p:sp>
        <p:nvSpPr>
          <p:cNvPr id="2" name="TextBox 1">
            <a:extLst>
              <a:ext uri="{FF2B5EF4-FFF2-40B4-BE49-F238E27FC236}">
                <a16:creationId xmlns:a16="http://schemas.microsoft.com/office/drawing/2014/main" id="{8ADD1222-84B0-A301-4288-455BD7CEB06E}"/>
              </a:ext>
            </a:extLst>
          </p:cNvPr>
          <p:cNvSpPr txBox="1"/>
          <p:nvPr/>
        </p:nvSpPr>
        <p:spPr>
          <a:xfrm>
            <a:off x="9303267" y="17831"/>
            <a:ext cx="2924175" cy="584775"/>
          </a:xfrm>
          <a:prstGeom prst="rect">
            <a:avLst/>
          </a:prstGeom>
          <a:noFill/>
        </p:spPr>
        <p:txBody>
          <a:bodyPr wrap="square" rtlCol="0">
            <a:spAutoFit/>
          </a:bodyPr>
          <a:lstStyle/>
          <a:p>
            <a:r>
              <a:rPr lang="en-NZ" sz="3200" dirty="0">
                <a:solidFill>
                  <a:schemeClr val="accent2"/>
                </a:solidFill>
                <a:latin typeface="Nexa Black"/>
              </a:rPr>
              <a:t>Training Advisor</a:t>
            </a:r>
          </a:p>
        </p:txBody>
      </p:sp>
      <p:pic>
        <p:nvPicPr>
          <p:cNvPr id="5" name="Picture 4">
            <a:extLst>
              <a:ext uri="{FF2B5EF4-FFF2-40B4-BE49-F238E27FC236}">
                <a16:creationId xmlns:a16="http://schemas.microsoft.com/office/drawing/2014/main" id="{266E7CB1-546F-A278-4625-7CBEABECC340}"/>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254459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8EBA-FBA5-C9B4-C8C8-213BFAC9243A}"/>
              </a:ext>
            </a:extLst>
          </p:cNvPr>
          <p:cNvSpPr>
            <a:spLocks noGrp="1"/>
          </p:cNvSpPr>
          <p:nvPr>
            <p:ph type="title"/>
          </p:nvPr>
        </p:nvSpPr>
        <p:spPr>
          <a:xfrm>
            <a:off x="239252" y="150037"/>
            <a:ext cx="10831603" cy="1297172"/>
          </a:xfrm>
        </p:spPr>
        <p:txBody>
          <a:bodyPr>
            <a:normAutofit/>
          </a:bodyPr>
          <a:lstStyle/>
          <a:p>
            <a:pPr>
              <a:lnSpc>
                <a:spcPct val="100000"/>
              </a:lnSpc>
            </a:pPr>
            <a:r>
              <a:rPr lang="en-US" sz="3200" b="0" dirty="0">
                <a:solidFill>
                  <a:srgbClr val="333333"/>
                </a:solidFill>
                <a:latin typeface="Nexa Black"/>
              </a:rPr>
              <a:t>Strengthening work-based learning outcomes through accessible educational interventions and partnerships by: </a:t>
            </a:r>
          </a:p>
        </p:txBody>
      </p:sp>
      <p:sp>
        <p:nvSpPr>
          <p:cNvPr id="8" name="Answer card 1">
            <a:extLst>
              <a:ext uri="{FF2B5EF4-FFF2-40B4-BE49-F238E27FC236}">
                <a16:creationId xmlns:a16="http://schemas.microsoft.com/office/drawing/2014/main" id="{154AAB0E-AA44-3CD8-CDD2-EEEC6D658546}"/>
              </a:ext>
            </a:extLst>
          </p:cNvPr>
          <p:cNvSpPr/>
          <p:nvPr/>
        </p:nvSpPr>
        <p:spPr>
          <a:xfrm>
            <a:off x="577669" y="1791971"/>
            <a:ext cx="5257800" cy="1617983"/>
          </a:xfrm>
          <a:prstGeom prst="roundRect">
            <a:avLst>
              <a:gd name="adj" fmla="val 6000"/>
            </a:avLst>
          </a:prstGeom>
          <a:solidFill>
            <a:srgbClr val="FFFFFF"/>
          </a:solidFill>
          <a:ln w="12700">
            <a:solidFill>
              <a:schemeClr val="accent1"/>
            </a:solidFill>
          </a:ln>
          <a:effectLst>
            <a:outerShdw blurRad="76200" dist="19050" dir="5400000" algn="t" rotWithShape="0">
              <a:srgbClr val="000000">
                <a:alpha val="13000"/>
              </a:srgbClr>
            </a:outerShdw>
          </a:effectLst>
        </p:spPr>
        <p:txBody>
          <a:bodyPr wrap="square" lIns="137160" tIns="109728" rIns="137160" bIns="91440" rtlCol="0" anchor="t"/>
          <a:lstStyle/>
          <a:p>
            <a:pPr>
              <a:spcAft>
                <a:spcPts val="200"/>
              </a:spcAft>
            </a:pPr>
            <a:r>
              <a:rPr lang="en-NZ" sz="1600" b="1" dirty="0">
                <a:latin typeface="Nexa Black"/>
              </a:rPr>
              <a:t>Communication and co-working </a:t>
            </a:r>
          </a:p>
          <a:p>
            <a:pPr marL="228600" indent="-228600">
              <a:spcBef>
                <a:spcPts val="400"/>
              </a:spcBef>
              <a:buClr>
                <a:srgbClr val="FF8200"/>
              </a:buClr>
              <a:buFont typeface="Arial" panose="020B0604020202020204" pitchFamily="34" charset="0"/>
              <a:buChar char="•"/>
            </a:pPr>
            <a:r>
              <a:rPr lang="en-NZ" sz="1200" dirty="0">
                <a:latin typeface="Nexa Black"/>
              </a:rPr>
              <a:t>Both PTEs bring specialist skills </a:t>
            </a:r>
          </a:p>
          <a:p>
            <a:pPr marL="228600" indent="-228600">
              <a:spcBef>
                <a:spcPts val="400"/>
              </a:spcBef>
              <a:buClr>
                <a:srgbClr val="FF8200"/>
              </a:buClr>
              <a:buFont typeface="Arial" panose="020B0604020202020204" pitchFamily="34" charset="0"/>
              <a:buChar char="•"/>
            </a:pPr>
            <a:r>
              <a:rPr lang="en-NZ" sz="1200" dirty="0">
                <a:latin typeface="Nexa Black"/>
              </a:rPr>
              <a:t>Multiple points of communication throughout the learner journey</a:t>
            </a:r>
          </a:p>
          <a:p>
            <a:pPr marL="228600" indent="-228600">
              <a:spcBef>
                <a:spcPts val="400"/>
              </a:spcBef>
              <a:buClr>
                <a:srgbClr val="FF8200"/>
              </a:buClr>
              <a:buFont typeface="Arial" panose="020B0604020202020204" pitchFamily="34" charset="0"/>
              <a:buChar char="•"/>
            </a:pPr>
            <a:r>
              <a:rPr lang="en-NZ" sz="1200" dirty="0">
                <a:latin typeface="Nexa Black"/>
              </a:rPr>
              <a:t>Training Advisors and EU tutors working in tandem</a:t>
            </a:r>
          </a:p>
          <a:p>
            <a:pPr marL="228600" indent="-228600">
              <a:spcBef>
                <a:spcPts val="400"/>
              </a:spcBef>
              <a:buClr>
                <a:srgbClr val="FF8200"/>
              </a:buClr>
              <a:buFont typeface="Arial" panose="020B0604020202020204" pitchFamily="34" charset="0"/>
              <a:buChar char="•"/>
            </a:pPr>
            <a:r>
              <a:rPr lang="en-NZ" sz="1200" dirty="0">
                <a:latin typeface="Nexa Black"/>
              </a:rPr>
              <a:t>Shared ownership of support</a:t>
            </a:r>
          </a:p>
        </p:txBody>
      </p:sp>
      <p:grpSp>
        <p:nvGrpSpPr>
          <p:cNvPr id="15" name="Group 14">
            <a:extLst>
              <a:ext uri="{FF2B5EF4-FFF2-40B4-BE49-F238E27FC236}">
                <a16:creationId xmlns:a16="http://schemas.microsoft.com/office/drawing/2014/main" id="{B0F4D19D-3005-7089-0CCD-A0153950169C}"/>
              </a:ext>
            </a:extLst>
          </p:cNvPr>
          <p:cNvGrpSpPr/>
          <p:nvPr/>
        </p:nvGrpSpPr>
        <p:grpSpPr>
          <a:xfrm>
            <a:off x="577669" y="3694428"/>
            <a:ext cx="5257800" cy="1617983"/>
            <a:chOff x="577669" y="3694428"/>
            <a:chExt cx="5257800" cy="1617983"/>
          </a:xfrm>
        </p:grpSpPr>
        <p:sp>
          <p:nvSpPr>
            <p:cNvPr id="10" name="Answer card 3">
              <a:extLst>
                <a:ext uri="{FF2B5EF4-FFF2-40B4-BE49-F238E27FC236}">
                  <a16:creationId xmlns:a16="http://schemas.microsoft.com/office/drawing/2014/main" id="{377CA961-0392-6D98-F058-23121FBFE046}"/>
                </a:ext>
              </a:extLst>
            </p:cNvPr>
            <p:cNvSpPr/>
            <p:nvPr/>
          </p:nvSpPr>
          <p:spPr>
            <a:xfrm>
              <a:off x="577669" y="3694428"/>
              <a:ext cx="5257800" cy="1617983"/>
            </a:xfrm>
            <a:prstGeom prst="roundRect">
              <a:avLst>
                <a:gd name="adj" fmla="val 6000"/>
              </a:avLst>
            </a:prstGeom>
            <a:solidFill>
              <a:srgbClr val="FFFFFF"/>
            </a:solidFill>
            <a:ln w="12700">
              <a:solidFill>
                <a:schemeClr val="accent1"/>
              </a:solidFill>
            </a:ln>
            <a:effectLst>
              <a:outerShdw blurRad="76200" dist="19050" dir="5400000" algn="t" rotWithShape="0">
                <a:srgbClr val="000000">
                  <a:alpha val="13000"/>
                </a:srgbClr>
              </a:outerShdw>
            </a:effectLst>
          </p:spPr>
          <p:txBody>
            <a:bodyPr wrap="square" lIns="137160" tIns="109728" rIns="137160" bIns="91440" rtlCol="0" anchor="t"/>
            <a:lstStyle/>
            <a:p>
              <a:pPr>
                <a:spcAft>
                  <a:spcPts val="200"/>
                </a:spcAft>
              </a:pPr>
              <a:r>
                <a:rPr lang="en-NZ" sz="1600" b="1" dirty="0">
                  <a:latin typeface="Nexa Black"/>
                </a:rPr>
                <a:t>Industry/Apprenticeship relevance</a:t>
              </a:r>
            </a:p>
            <a:p>
              <a:pPr marL="228600" indent="-228600">
                <a:spcBef>
                  <a:spcPts val="400"/>
                </a:spcBef>
                <a:buClr>
                  <a:srgbClr val="FF8200"/>
                </a:buClr>
                <a:buFont typeface="Arial" panose="020B0604020202020204" pitchFamily="34" charset="0"/>
                <a:buChar char="•"/>
              </a:pPr>
              <a:endParaRPr lang="en-NZ" sz="1600" dirty="0">
                <a:latin typeface="Nexa Black"/>
              </a:endParaRPr>
            </a:p>
          </p:txBody>
        </p:sp>
        <p:sp>
          <p:nvSpPr>
            <p:cNvPr id="3" name="TextBox 2">
              <a:extLst>
                <a:ext uri="{FF2B5EF4-FFF2-40B4-BE49-F238E27FC236}">
                  <a16:creationId xmlns:a16="http://schemas.microsoft.com/office/drawing/2014/main" id="{6077468B-4853-02A9-6702-4818F3D8879F}"/>
                </a:ext>
              </a:extLst>
            </p:cNvPr>
            <p:cNvSpPr txBox="1"/>
            <p:nvPr/>
          </p:nvSpPr>
          <p:spPr>
            <a:xfrm>
              <a:off x="684979" y="4130566"/>
              <a:ext cx="4822441" cy="984885"/>
            </a:xfrm>
            <a:prstGeom prst="rect">
              <a:avLst/>
            </a:prstGeom>
            <a:noFill/>
          </p:spPr>
          <p:txBody>
            <a:bodyPr wrap="square" rtlCol="0">
              <a:spAutoFit/>
            </a:bodyPr>
            <a:lstStyle/>
            <a:p>
              <a:pPr marL="228600" indent="-228600">
                <a:spcBef>
                  <a:spcPts val="400"/>
                </a:spcBef>
                <a:buClr>
                  <a:srgbClr val="FF8200"/>
                </a:buClr>
                <a:buFont typeface="Arial" panose="020B0604020202020204" pitchFamily="34" charset="0"/>
                <a:buChar char="•"/>
              </a:pPr>
              <a:r>
                <a:rPr lang="en-US" sz="1200" dirty="0">
                  <a:latin typeface="Nexa Black"/>
                </a:rPr>
                <a:t>Interventions are tailored to apprenticeship-specific content </a:t>
              </a:r>
            </a:p>
            <a:p>
              <a:pPr marL="228600" indent="-228600">
                <a:spcBef>
                  <a:spcPts val="400"/>
                </a:spcBef>
                <a:buClr>
                  <a:srgbClr val="FF8200"/>
                </a:buClr>
                <a:buFont typeface="Arial" panose="020B0604020202020204" pitchFamily="34" charset="0"/>
                <a:buChar char="•"/>
              </a:pPr>
              <a:r>
                <a:rPr lang="en-NZ" sz="1200" dirty="0">
                  <a:latin typeface="Nexa Black"/>
                </a:rPr>
                <a:t>LLN interventions translate into strengthened workplace skills </a:t>
              </a:r>
            </a:p>
            <a:p>
              <a:pPr marL="228600" indent="-228600">
                <a:spcBef>
                  <a:spcPts val="400"/>
                </a:spcBef>
                <a:buClr>
                  <a:srgbClr val="FF8200"/>
                </a:buClr>
                <a:buFont typeface="Arial" panose="020B0604020202020204" pitchFamily="34" charset="0"/>
                <a:buChar char="•"/>
              </a:pPr>
              <a:r>
                <a:rPr lang="en-US" sz="1200" dirty="0">
                  <a:latin typeface="Nexa Black"/>
                </a:rPr>
                <a:t>Training Advisors direct tuition towards on-site needs</a:t>
              </a:r>
            </a:p>
            <a:p>
              <a:pPr marL="228600" indent="-228600">
                <a:spcBef>
                  <a:spcPts val="400"/>
                </a:spcBef>
                <a:buClr>
                  <a:srgbClr val="FF8200"/>
                </a:buClr>
                <a:buFont typeface="Arial" panose="020B0604020202020204" pitchFamily="34" charset="0"/>
                <a:buChar char="•"/>
              </a:pPr>
              <a:r>
                <a:rPr lang="en-US" sz="1200" dirty="0">
                  <a:latin typeface="Nexa Black"/>
                </a:rPr>
                <a:t>Employers see tangible improvements</a:t>
              </a:r>
              <a:endParaRPr lang="en-NZ" sz="1200" dirty="0">
                <a:latin typeface="Nexa Black"/>
              </a:endParaRPr>
            </a:p>
          </p:txBody>
        </p:sp>
      </p:grpSp>
      <p:grpSp>
        <p:nvGrpSpPr>
          <p:cNvPr id="17" name="Group 16">
            <a:extLst>
              <a:ext uri="{FF2B5EF4-FFF2-40B4-BE49-F238E27FC236}">
                <a16:creationId xmlns:a16="http://schemas.microsoft.com/office/drawing/2014/main" id="{459649D6-95C7-AD96-B479-825A9B440D6B}"/>
              </a:ext>
            </a:extLst>
          </p:cNvPr>
          <p:cNvGrpSpPr/>
          <p:nvPr/>
        </p:nvGrpSpPr>
        <p:grpSpPr>
          <a:xfrm>
            <a:off x="5990917" y="3694428"/>
            <a:ext cx="5257800" cy="1656985"/>
            <a:chOff x="5990917" y="3694428"/>
            <a:chExt cx="5257800" cy="1656985"/>
          </a:xfrm>
        </p:grpSpPr>
        <p:sp>
          <p:nvSpPr>
            <p:cNvPr id="11" name="Answer card 4">
              <a:extLst>
                <a:ext uri="{FF2B5EF4-FFF2-40B4-BE49-F238E27FC236}">
                  <a16:creationId xmlns:a16="http://schemas.microsoft.com/office/drawing/2014/main" id="{92F8F60E-69D9-40AE-8873-303A6F05B912}"/>
                </a:ext>
              </a:extLst>
            </p:cNvPr>
            <p:cNvSpPr/>
            <p:nvPr/>
          </p:nvSpPr>
          <p:spPr>
            <a:xfrm>
              <a:off x="5990917" y="3694428"/>
              <a:ext cx="5257800" cy="1617984"/>
            </a:xfrm>
            <a:prstGeom prst="roundRect">
              <a:avLst>
                <a:gd name="adj" fmla="val 6000"/>
              </a:avLst>
            </a:prstGeom>
            <a:solidFill>
              <a:srgbClr val="FFFFFF"/>
            </a:solidFill>
            <a:ln w="12700">
              <a:solidFill>
                <a:schemeClr val="accent1"/>
              </a:solidFill>
            </a:ln>
            <a:effectLst>
              <a:outerShdw blurRad="76200" dist="19050" dir="5400000" algn="t" rotWithShape="0">
                <a:srgbClr val="000000">
                  <a:alpha val="13000"/>
                </a:srgbClr>
              </a:outerShdw>
            </a:effectLst>
          </p:spPr>
          <p:txBody>
            <a:bodyPr wrap="square" lIns="137160" tIns="109728" rIns="137160" bIns="91440" rtlCol="0" anchor="t"/>
            <a:lstStyle/>
            <a:p>
              <a:pPr>
                <a:spcAft>
                  <a:spcPts val="200"/>
                </a:spcAft>
              </a:pPr>
              <a:r>
                <a:rPr lang="en-NZ" sz="1600" b="1" dirty="0">
                  <a:latin typeface="Nexa Black"/>
                </a:rPr>
                <a:t>Outcomes and skills gained </a:t>
              </a:r>
            </a:p>
          </p:txBody>
        </p:sp>
        <p:sp>
          <p:nvSpPr>
            <p:cNvPr id="5" name="TextBox 4">
              <a:extLst>
                <a:ext uri="{FF2B5EF4-FFF2-40B4-BE49-F238E27FC236}">
                  <a16:creationId xmlns:a16="http://schemas.microsoft.com/office/drawing/2014/main" id="{ADFCD85B-B6D4-60F7-AF5E-1E6F5879B88E}"/>
                </a:ext>
              </a:extLst>
            </p:cNvPr>
            <p:cNvSpPr txBox="1"/>
            <p:nvPr/>
          </p:nvSpPr>
          <p:spPr>
            <a:xfrm>
              <a:off x="6096000" y="4130566"/>
              <a:ext cx="4822441" cy="1220847"/>
            </a:xfrm>
            <a:prstGeom prst="rect">
              <a:avLst/>
            </a:prstGeom>
            <a:noFill/>
          </p:spPr>
          <p:txBody>
            <a:bodyPr wrap="square" rtlCol="0">
              <a:spAutoFit/>
            </a:bodyPr>
            <a:lstStyle/>
            <a:p>
              <a:pPr marL="228600" indent="-228600">
                <a:spcBef>
                  <a:spcPts val="400"/>
                </a:spcBef>
                <a:buClr>
                  <a:srgbClr val="FF8200"/>
                </a:buClr>
                <a:buFont typeface="Arial" panose="020B0604020202020204" pitchFamily="34" charset="0"/>
                <a:buChar char="•"/>
              </a:pPr>
              <a:r>
                <a:rPr lang="en-US" sz="1200" dirty="0">
                  <a:latin typeface="Nexa Black"/>
                </a:rPr>
                <a:t>Tracking qualitative and quantitative data </a:t>
              </a:r>
            </a:p>
            <a:p>
              <a:pPr marL="228600" indent="-228600">
                <a:spcBef>
                  <a:spcPts val="400"/>
                </a:spcBef>
                <a:buClr>
                  <a:srgbClr val="FF8200"/>
                </a:buClr>
                <a:buFont typeface="Arial" panose="020B0604020202020204" pitchFamily="34" charset="0"/>
                <a:buChar char="•"/>
              </a:pPr>
              <a:r>
                <a:rPr lang="en-NZ" sz="1200" dirty="0">
                  <a:latin typeface="Nexa Black"/>
                </a:rPr>
                <a:t>Multi-stakeholder assessment of learning </a:t>
              </a:r>
            </a:p>
            <a:p>
              <a:pPr marL="228600" indent="-228600">
                <a:spcBef>
                  <a:spcPts val="400"/>
                </a:spcBef>
                <a:buClr>
                  <a:srgbClr val="FF8200"/>
                </a:buClr>
                <a:buFont typeface="Arial" panose="020B0604020202020204" pitchFamily="34" charset="0"/>
                <a:buChar char="•"/>
              </a:pPr>
              <a:r>
                <a:rPr lang="en-NZ" sz="1200" dirty="0">
                  <a:latin typeface="Nexa Black"/>
                </a:rPr>
                <a:t>Skills gains evident in assessments and on site</a:t>
              </a:r>
            </a:p>
            <a:p>
              <a:pPr marL="228600" indent="-228600">
                <a:spcBef>
                  <a:spcPts val="400"/>
                </a:spcBef>
                <a:buClr>
                  <a:srgbClr val="FF8200"/>
                </a:buClr>
                <a:buFont typeface="Arial" panose="020B0604020202020204" pitchFamily="34" charset="0"/>
                <a:buChar char="•"/>
              </a:pPr>
              <a:r>
                <a:rPr lang="en-NZ" sz="1200" dirty="0">
                  <a:latin typeface="Nexa Black"/>
                </a:rPr>
                <a:t>Greater capacity to measure impact as the data set grows </a:t>
              </a:r>
            </a:p>
            <a:p>
              <a:pPr marL="228600" indent="-228600">
                <a:spcBef>
                  <a:spcPts val="400"/>
                </a:spcBef>
                <a:buClr>
                  <a:srgbClr val="FF8200"/>
                </a:buClr>
                <a:buFont typeface="Arial" panose="020B0604020202020204" pitchFamily="34" charset="0"/>
                <a:buChar char="•"/>
              </a:pPr>
              <a:endParaRPr lang="en-NZ" sz="1200" dirty="0"/>
            </a:p>
          </p:txBody>
        </p:sp>
      </p:grpSp>
      <p:grpSp>
        <p:nvGrpSpPr>
          <p:cNvPr id="14" name="Group 13">
            <a:extLst>
              <a:ext uri="{FF2B5EF4-FFF2-40B4-BE49-F238E27FC236}">
                <a16:creationId xmlns:a16="http://schemas.microsoft.com/office/drawing/2014/main" id="{EABD9CA3-BFCE-D283-7C67-58B2323618C6}"/>
              </a:ext>
            </a:extLst>
          </p:cNvPr>
          <p:cNvGrpSpPr/>
          <p:nvPr/>
        </p:nvGrpSpPr>
        <p:grpSpPr>
          <a:xfrm>
            <a:off x="5990917" y="1791972"/>
            <a:ext cx="5257800" cy="1637028"/>
            <a:chOff x="5990917" y="1791972"/>
            <a:chExt cx="5257800" cy="1637028"/>
          </a:xfrm>
        </p:grpSpPr>
        <p:sp>
          <p:nvSpPr>
            <p:cNvPr id="9" name="Answer card 2">
              <a:extLst>
                <a:ext uri="{FF2B5EF4-FFF2-40B4-BE49-F238E27FC236}">
                  <a16:creationId xmlns:a16="http://schemas.microsoft.com/office/drawing/2014/main" id="{A4260C4E-69CD-A0CA-4F5D-5CBFE3C1D61D}"/>
                </a:ext>
              </a:extLst>
            </p:cNvPr>
            <p:cNvSpPr/>
            <p:nvPr/>
          </p:nvSpPr>
          <p:spPr>
            <a:xfrm>
              <a:off x="5990917" y="1791972"/>
              <a:ext cx="5257800" cy="1637028"/>
            </a:xfrm>
            <a:prstGeom prst="roundRect">
              <a:avLst>
                <a:gd name="adj" fmla="val 6000"/>
              </a:avLst>
            </a:prstGeom>
            <a:solidFill>
              <a:srgbClr val="FFFFFF"/>
            </a:solidFill>
            <a:ln w="12700">
              <a:solidFill>
                <a:schemeClr val="accent1"/>
              </a:solidFill>
            </a:ln>
            <a:effectLst>
              <a:outerShdw blurRad="76200" dist="19050" dir="5400000" algn="t" rotWithShape="0">
                <a:srgbClr val="000000">
                  <a:alpha val="13000"/>
                </a:srgbClr>
              </a:outerShdw>
            </a:effectLst>
          </p:spPr>
          <p:txBody>
            <a:bodyPr wrap="square" lIns="137160" tIns="109728" rIns="137160" bIns="91440" rtlCol="0" anchor="t"/>
            <a:lstStyle/>
            <a:p>
              <a:pPr>
                <a:spcAft>
                  <a:spcPts val="200"/>
                </a:spcAft>
              </a:pPr>
              <a:r>
                <a:rPr lang="en-NZ" sz="1600" b="1" dirty="0">
                  <a:latin typeface="Nexa Black"/>
                </a:rPr>
                <a:t>Learner first interventions</a:t>
              </a:r>
              <a:endParaRPr lang="en-US" sz="1600" b="1" dirty="0">
                <a:latin typeface="Nexa Black"/>
              </a:endParaRPr>
            </a:p>
          </p:txBody>
        </p:sp>
        <p:sp>
          <p:nvSpPr>
            <p:cNvPr id="7" name="TextBox 6">
              <a:extLst>
                <a:ext uri="{FF2B5EF4-FFF2-40B4-BE49-F238E27FC236}">
                  <a16:creationId xmlns:a16="http://schemas.microsoft.com/office/drawing/2014/main" id="{F461DAEA-6C4B-2B85-10DA-7570CA8E7DE2}"/>
                </a:ext>
              </a:extLst>
            </p:cNvPr>
            <p:cNvSpPr txBox="1"/>
            <p:nvPr/>
          </p:nvSpPr>
          <p:spPr>
            <a:xfrm>
              <a:off x="6096000" y="2180542"/>
              <a:ext cx="4822441" cy="1220847"/>
            </a:xfrm>
            <a:prstGeom prst="rect">
              <a:avLst/>
            </a:prstGeom>
            <a:noFill/>
          </p:spPr>
          <p:txBody>
            <a:bodyPr wrap="square" rtlCol="0">
              <a:spAutoFit/>
            </a:bodyPr>
            <a:lstStyle/>
            <a:p>
              <a:pPr marL="228600" indent="-228600">
                <a:spcBef>
                  <a:spcPts val="400"/>
                </a:spcBef>
                <a:buClr>
                  <a:srgbClr val="FF8200"/>
                </a:buClr>
                <a:buFont typeface="Arial" panose="020B0604020202020204" pitchFamily="34" charset="0"/>
                <a:buChar char="•"/>
              </a:pPr>
              <a:r>
                <a:rPr lang="en-US" sz="1200" dirty="0">
                  <a:latin typeface="Nexa Black"/>
                </a:rPr>
                <a:t>Support available from sign-up and at multiple points </a:t>
              </a:r>
            </a:p>
            <a:p>
              <a:pPr marL="228600" indent="-228600">
                <a:spcBef>
                  <a:spcPts val="400"/>
                </a:spcBef>
                <a:buClr>
                  <a:srgbClr val="FF8200"/>
                </a:buClr>
                <a:buFont typeface="Arial" panose="020B0604020202020204" pitchFamily="34" charset="0"/>
                <a:buChar char="•"/>
              </a:pPr>
              <a:r>
                <a:rPr lang="en-US" sz="1200" dirty="0">
                  <a:latin typeface="Nexa Black"/>
                </a:rPr>
                <a:t>1:1 tuition matched to the learner's needs and schedule </a:t>
              </a:r>
              <a:endParaRPr lang="en-NZ" sz="1200" dirty="0">
                <a:latin typeface="Nexa Black"/>
              </a:endParaRPr>
            </a:p>
            <a:p>
              <a:pPr marL="228600" indent="-228600">
                <a:spcBef>
                  <a:spcPts val="400"/>
                </a:spcBef>
                <a:buClr>
                  <a:srgbClr val="FF8200"/>
                </a:buClr>
                <a:buFont typeface="Arial" panose="020B0604020202020204" pitchFamily="34" charset="0"/>
                <a:buChar char="•"/>
              </a:pPr>
              <a:r>
                <a:rPr lang="en-US" sz="1200" dirty="0">
                  <a:latin typeface="Nexa Black"/>
                </a:rPr>
                <a:t>Learner voice informs reviews and further tuition </a:t>
              </a:r>
            </a:p>
            <a:p>
              <a:pPr marL="228600" indent="-228600">
                <a:spcBef>
                  <a:spcPts val="400"/>
                </a:spcBef>
                <a:buClr>
                  <a:srgbClr val="FF8200"/>
                </a:buClr>
                <a:buFont typeface="Arial" panose="020B0604020202020204" pitchFamily="34" charset="0"/>
                <a:buChar char="•"/>
              </a:pPr>
              <a:r>
                <a:rPr lang="en-US" sz="1200" dirty="0">
                  <a:latin typeface="Nexa Black"/>
                </a:rPr>
                <a:t>Building learner agency and independence </a:t>
              </a:r>
              <a:endParaRPr lang="en-US" sz="1600" dirty="0">
                <a:latin typeface="Nexa Black"/>
              </a:endParaRPr>
            </a:p>
            <a:p>
              <a:pPr marL="228600" indent="-228600">
                <a:spcBef>
                  <a:spcPts val="400"/>
                </a:spcBef>
                <a:buClr>
                  <a:srgbClr val="FF8200"/>
                </a:buClr>
                <a:buFont typeface="Arial" panose="020B0604020202020204" pitchFamily="34" charset="0"/>
                <a:buChar char="•"/>
              </a:pPr>
              <a:endParaRPr lang="en-NZ" sz="1200" dirty="0"/>
            </a:p>
          </p:txBody>
        </p:sp>
      </p:grpSp>
      <p:pic>
        <p:nvPicPr>
          <p:cNvPr id="13" name="Picture 12">
            <a:extLst>
              <a:ext uri="{FF2B5EF4-FFF2-40B4-BE49-F238E27FC236}">
                <a16:creationId xmlns:a16="http://schemas.microsoft.com/office/drawing/2014/main" id="{A5E5C28E-B083-533F-D118-E7E7AE4C6C81}"/>
              </a:ext>
            </a:extLst>
          </p:cNvPr>
          <p:cNvPicPr>
            <a:picLocks noChangeAspect="1"/>
          </p:cNvPicPr>
          <p:nvPr/>
        </p:nvPicPr>
        <p:blipFill>
          <a:blip r:embed="rId3"/>
          <a:stretch>
            <a:fillRect/>
          </a:stretch>
        </p:blipFill>
        <p:spPr>
          <a:xfrm>
            <a:off x="10293681" y="6343331"/>
            <a:ext cx="1426773" cy="426179"/>
          </a:xfrm>
          <a:prstGeom prst="rect">
            <a:avLst/>
          </a:prstGeom>
        </p:spPr>
      </p:pic>
    </p:spTree>
    <p:extLst>
      <p:ext uri="{BB962C8B-B14F-4D97-AF65-F5344CB8AC3E}">
        <p14:creationId xmlns:p14="http://schemas.microsoft.com/office/powerpoint/2010/main" val="257027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Box 1"/>
          <p:cNvSpPr txBox="1"/>
          <p:nvPr/>
        </p:nvSpPr>
        <p:spPr>
          <a:xfrm>
            <a:off x="548640" y="411480"/>
            <a:ext cx="10515600" cy="594360"/>
          </a:xfrm>
          <a:prstGeom prst="rect">
            <a:avLst/>
          </a:prstGeom>
          <a:noFill/>
        </p:spPr>
        <p:txBody>
          <a:bodyPr wrap="square" lIns="0" tIns="0" rIns="0" bIns="0" anchor="b"/>
          <a:lstStyle/>
          <a:p>
            <a:pPr algn="l"/>
            <a:r>
              <a:rPr sz="3200" b="0">
                <a:solidFill>
                  <a:srgbClr val="333333"/>
                </a:solidFill>
                <a:latin typeface="Nexa Black"/>
              </a:rPr>
              <a:t>Closing Karakia</a:t>
            </a:r>
          </a:p>
        </p:txBody>
      </p:sp>
      <p:sp>
        <p:nvSpPr>
          <p:cNvPr id="3" name="Rounded Rectangle 2"/>
          <p:cNvSpPr/>
          <p:nvPr/>
        </p:nvSpPr>
        <p:spPr>
          <a:xfrm>
            <a:off x="3039652" y="1391048"/>
            <a:ext cx="6112696" cy="4075903"/>
          </a:xfrm>
          <a:prstGeom prst="roundRect">
            <a:avLst>
              <a:gd name="adj" fmla="val 5000"/>
            </a:avLst>
          </a:prstGeom>
          <a:solidFill>
            <a:srgbClr val="FFFFFF"/>
          </a:solidFill>
          <a:ln>
            <a:noFill/>
          </a:ln>
          <a:effectLst>
            <a:outerShdw blurRad="76200" dist="19050" dir="5400000" algn="t" rotWithShape="0">
              <a:srgbClr val="000000">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NZ" sz="3600" dirty="0">
                <a:solidFill>
                  <a:schemeClr val="tx2"/>
                </a:solidFill>
                <a:latin typeface="Nexa Black"/>
              </a:rPr>
              <a:t>Kia </a:t>
            </a:r>
            <a:r>
              <a:rPr lang="en-NZ" sz="3600" dirty="0" err="1">
                <a:solidFill>
                  <a:schemeClr val="tx2"/>
                </a:solidFill>
                <a:latin typeface="Nexa Black"/>
              </a:rPr>
              <a:t>whakairia</a:t>
            </a:r>
            <a:r>
              <a:rPr lang="en-NZ" sz="3600" dirty="0">
                <a:solidFill>
                  <a:schemeClr val="tx2"/>
                </a:solidFill>
                <a:latin typeface="Nexa Black"/>
              </a:rPr>
              <a:t> </a:t>
            </a:r>
            <a:r>
              <a:rPr lang="en-NZ" sz="3600" dirty="0" err="1">
                <a:solidFill>
                  <a:schemeClr val="tx2"/>
                </a:solidFill>
                <a:latin typeface="Nexa Black"/>
              </a:rPr>
              <a:t>te</a:t>
            </a:r>
            <a:r>
              <a:rPr lang="en-NZ" sz="3600" dirty="0">
                <a:solidFill>
                  <a:schemeClr val="tx2"/>
                </a:solidFill>
                <a:latin typeface="Nexa Black"/>
              </a:rPr>
              <a:t> </a:t>
            </a:r>
            <a:r>
              <a:rPr lang="en-NZ" sz="3600" dirty="0" err="1">
                <a:solidFill>
                  <a:schemeClr val="tx2"/>
                </a:solidFill>
                <a:latin typeface="Nexa Black"/>
              </a:rPr>
              <a:t>tapu</a:t>
            </a:r>
            <a:endParaRPr lang="en-NZ" sz="3600" dirty="0">
              <a:solidFill>
                <a:schemeClr val="tx2"/>
              </a:solidFill>
              <a:latin typeface="Nexa Black"/>
            </a:endParaRPr>
          </a:p>
          <a:p>
            <a:pPr algn="ctr"/>
            <a:r>
              <a:rPr lang="en-NZ" sz="3600" dirty="0">
                <a:solidFill>
                  <a:schemeClr val="tx2"/>
                </a:solidFill>
                <a:latin typeface="Nexa Black"/>
              </a:rPr>
              <a:t>Kia </a:t>
            </a:r>
            <a:r>
              <a:rPr lang="en-NZ" sz="3600" dirty="0" err="1">
                <a:solidFill>
                  <a:schemeClr val="tx2"/>
                </a:solidFill>
                <a:latin typeface="Nexa Black"/>
              </a:rPr>
              <a:t>wātea</a:t>
            </a:r>
            <a:r>
              <a:rPr lang="en-NZ" sz="3600" dirty="0">
                <a:solidFill>
                  <a:schemeClr val="tx2"/>
                </a:solidFill>
                <a:latin typeface="Nexa Black"/>
              </a:rPr>
              <a:t> ai </a:t>
            </a:r>
            <a:r>
              <a:rPr lang="en-NZ" sz="3600" dirty="0" err="1">
                <a:solidFill>
                  <a:schemeClr val="tx2"/>
                </a:solidFill>
                <a:latin typeface="Nexa Black"/>
              </a:rPr>
              <a:t>te</a:t>
            </a:r>
            <a:r>
              <a:rPr lang="en-NZ" sz="3600" dirty="0">
                <a:solidFill>
                  <a:schemeClr val="tx2"/>
                </a:solidFill>
                <a:latin typeface="Nexa Black"/>
              </a:rPr>
              <a:t> </a:t>
            </a:r>
            <a:r>
              <a:rPr lang="en-NZ" sz="3600" dirty="0" err="1">
                <a:solidFill>
                  <a:schemeClr val="tx2"/>
                </a:solidFill>
                <a:latin typeface="Nexa Black"/>
              </a:rPr>
              <a:t>ara</a:t>
            </a:r>
            <a:endParaRPr lang="en-NZ" sz="3600" dirty="0">
              <a:solidFill>
                <a:schemeClr val="tx2"/>
              </a:solidFill>
              <a:latin typeface="Nexa Black"/>
            </a:endParaRPr>
          </a:p>
          <a:p>
            <a:pPr algn="ctr"/>
            <a:r>
              <a:rPr lang="en-NZ" sz="3600" dirty="0">
                <a:solidFill>
                  <a:schemeClr val="tx2"/>
                </a:solidFill>
                <a:latin typeface="Nexa Black"/>
              </a:rPr>
              <a:t>Kia </a:t>
            </a:r>
            <a:r>
              <a:rPr lang="en-NZ" sz="3600" dirty="0" err="1">
                <a:solidFill>
                  <a:schemeClr val="tx2"/>
                </a:solidFill>
                <a:latin typeface="Nexa Black"/>
              </a:rPr>
              <a:t>turuki</a:t>
            </a:r>
            <a:r>
              <a:rPr lang="en-NZ" sz="3600" dirty="0">
                <a:solidFill>
                  <a:schemeClr val="tx2"/>
                </a:solidFill>
                <a:latin typeface="Nexa Black"/>
              </a:rPr>
              <a:t> </a:t>
            </a:r>
            <a:r>
              <a:rPr lang="en-NZ" sz="3600" dirty="0" err="1">
                <a:solidFill>
                  <a:schemeClr val="tx2"/>
                </a:solidFill>
                <a:latin typeface="Nexa Black"/>
              </a:rPr>
              <a:t>whakataha</a:t>
            </a:r>
            <a:r>
              <a:rPr lang="en-NZ" sz="3600" dirty="0">
                <a:solidFill>
                  <a:schemeClr val="tx2"/>
                </a:solidFill>
                <a:latin typeface="Nexa Black"/>
              </a:rPr>
              <a:t> ai</a:t>
            </a:r>
          </a:p>
          <a:p>
            <a:pPr algn="ctr"/>
            <a:r>
              <a:rPr lang="en-NZ" sz="3600" dirty="0">
                <a:solidFill>
                  <a:schemeClr val="tx2"/>
                </a:solidFill>
                <a:latin typeface="Nexa Black"/>
              </a:rPr>
              <a:t>Kia </a:t>
            </a:r>
            <a:r>
              <a:rPr lang="en-NZ" sz="3600" dirty="0" err="1">
                <a:solidFill>
                  <a:schemeClr val="tx2"/>
                </a:solidFill>
                <a:latin typeface="Nexa Black"/>
              </a:rPr>
              <a:t>turuki</a:t>
            </a:r>
            <a:r>
              <a:rPr lang="en-NZ" sz="3600" dirty="0">
                <a:solidFill>
                  <a:schemeClr val="tx2"/>
                </a:solidFill>
                <a:latin typeface="Nexa Black"/>
              </a:rPr>
              <a:t> </a:t>
            </a:r>
            <a:r>
              <a:rPr lang="en-NZ" sz="3600" dirty="0" err="1">
                <a:solidFill>
                  <a:schemeClr val="tx2"/>
                </a:solidFill>
                <a:latin typeface="Nexa Black"/>
              </a:rPr>
              <a:t>whakataha</a:t>
            </a:r>
            <a:r>
              <a:rPr lang="en-NZ" sz="3600" dirty="0">
                <a:solidFill>
                  <a:schemeClr val="tx2"/>
                </a:solidFill>
                <a:latin typeface="Nexa Black"/>
              </a:rPr>
              <a:t> ai </a:t>
            </a:r>
          </a:p>
          <a:p>
            <a:pPr algn="ctr"/>
            <a:r>
              <a:rPr lang="en-NZ" sz="3600" dirty="0" err="1">
                <a:solidFill>
                  <a:schemeClr val="accent1"/>
                </a:solidFill>
                <a:latin typeface="Nexa Black"/>
              </a:rPr>
              <a:t>Haumi</a:t>
            </a:r>
            <a:r>
              <a:rPr lang="en-NZ" sz="3600" dirty="0">
                <a:solidFill>
                  <a:schemeClr val="accent1"/>
                </a:solidFill>
                <a:latin typeface="Nexa Black"/>
              </a:rPr>
              <a:t> e, hui e, </a:t>
            </a:r>
            <a:r>
              <a:rPr lang="en-NZ" sz="3600" dirty="0" err="1">
                <a:solidFill>
                  <a:schemeClr val="accent1"/>
                </a:solidFill>
                <a:latin typeface="Nexa Black"/>
              </a:rPr>
              <a:t>tāiki</a:t>
            </a:r>
            <a:r>
              <a:rPr lang="en-NZ" sz="3600" dirty="0">
                <a:solidFill>
                  <a:schemeClr val="accent1"/>
                </a:solidFill>
                <a:latin typeface="Nexa Black"/>
              </a:rPr>
              <a:t> e!</a:t>
            </a:r>
            <a:endParaRPr sz="3600" dirty="0">
              <a:solidFill>
                <a:schemeClr val="accent1"/>
              </a:solidFill>
              <a:latin typeface="Nexa Black"/>
            </a:endParaRPr>
          </a:p>
        </p:txBody>
      </p:sp>
      <p:pic>
        <p:nvPicPr>
          <p:cNvPr id="5" name="Picture 4">
            <a:extLst>
              <a:ext uri="{FF2B5EF4-FFF2-40B4-BE49-F238E27FC236}">
                <a16:creationId xmlns:a16="http://schemas.microsoft.com/office/drawing/2014/main" id="{0CB136DB-A8FA-F5FC-9686-6CEABEF8E782}"/>
              </a:ext>
            </a:extLst>
          </p:cNvPr>
          <p:cNvPicPr>
            <a:picLocks noChangeAspect="1"/>
          </p:cNvPicPr>
          <p:nvPr/>
        </p:nvPicPr>
        <p:blipFill>
          <a:blip r:embed="rId3"/>
          <a:stretch>
            <a:fillRect/>
          </a:stretch>
        </p:blipFill>
        <p:spPr>
          <a:xfrm>
            <a:off x="10293681" y="6343331"/>
            <a:ext cx="1426773" cy="426179"/>
          </a:xfrm>
          <a:prstGeom prst="rect">
            <a:avLst/>
          </a:prstGeom>
        </p:spPr>
      </p:pic>
    </p:spTree>
  </p:cSld>
  <p:clrMapOvr>
    <a:masterClrMapping/>
  </p:clrMapOvr>
</p:sld>
</file>

<file path=ppt/theme/theme1.xml><?xml version="1.0" encoding="utf-8"?>
<a:theme xmlns:a="http://schemas.openxmlformats.org/drawingml/2006/main" name="BCITO Light">
  <a:themeElements>
    <a:clrScheme name="BCITO">
      <a:dk1>
        <a:srgbClr val="000000"/>
      </a:dk1>
      <a:lt1>
        <a:srgbClr val="FFFFFF"/>
      </a:lt1>
      <a:dk2>
        <a:srgbClr val="333333"/>
      </a:dk2>
      <a:lt2>
        <a:srgbClr val="DEDEDE"/>
      </a:lt2>
      <a:accent1>
        <a:srgbClr val="00A8D5"/>
      </a:accent1>
      <a:accent2>
        <a:srgbClr val="FF8200"/>
      </a:accent2>
      <a:accent3>
        <a:srgbClr val="A5A5A5"/>
      </a:accent3>
      <a:accent4>
        <a:srgbClr val="FCAF17"/>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75AFCB-B615-44CC-B635-C8C4D4C74017}"/>
</file>

<file path=customXml/itemProps2.xml><?xml version="1.0" encoding="utf-8"?>
<ds:datastoreItem xmlns:ds="http://schemas.openxmlformats.org/officeDocument/2006/customXml" ds:itemID="{797FA2EB-1830-43E9-B802-4CC0E9A7E049}">
  <ds:schemaRefs>
    <ds:schemaRef ds:uri="http://schemas.microsoft.com/sharepoint/v3"/>
    <ds:schemaRef ds:uri="http://purl.org/dc/dcmitype/"/>
    <ds:schemaRef ds:uri="http://schemas.microsoft.com/office/2006/documentManagement/types"/>
    <ds:schemaRef ds:uri="http://www.w3.org/XML/1998/namespace"/>
    <ds:schemaRef ds:uri="http://schemas.openxmlformats.org/package/2006/metadata/core-properties"/>
    <ds:schemaRef ds:uri="http://purl.org/dc/elements/1.1/"/>
    <ds:schemaRef ds:uri="http://schemas.microsoft.com/office/infopath/2007/PartnerControls"/>
    <ds:schemaRef ds:uri="4fabd2e5-39a9-455c-b3ab-d8ad7d0a8301"/>
    <ds:schemaRef ds:uri="235016c0-cc76-430b-9a92-ff5a175bc761"/>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6C66D78-3A36-49C0-8DA1-247E1DF75C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485</TotalTime>
  <Words>2687</Words>
  <Application>Microsoft Office PowerPoint</Application>
  <PresentationFormat>Widescreen</PresentationFormat>
  <Paragraphs>228</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Nexa Black</vt:lpstr>
      <vt:lpstr>Nexa Heavy</vt:lpstr>
      <vt:lpstr>Nexa Regular</vt:lpstr>
      <vt:lpstr>BCITO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Strengthening work-based learning outcomes through accessible educational interventions and partnerships by: </vt:lpstr>
      <vt:lpstr>PowerPoint Presentation</vt:lpstr>
    </vt:vector>
  </TitlesOfParts>
  <Company>BCITO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BCITO x JC Construction</dc:title>
  <dc:subject>PptxGenJS Presentation</dc:subject>
  <dc:creator>PptxGenJS</dc:creator>
  <cp:lastModifiedBy>Beth Pye</cp:lastModifiedBy>
  <cp:revision>2</cp:revision>
  <dcterms:created xsi:type="dcterms:W3CDTF">2026-09-21T03:53:50Z</dcterms:created>
  <dcterms:modified xsi:type="dcterms:W3CDTF">2026-10-02T04:08:39Z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y fmtid="{D5CDD505-2E9C-101B-9397-08002B2CF9AE}" pid="3" name="MediaServiceImageTags">
    <vt:lpwstr/>
  </property>
</Properties>
</file>