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390" r:id="rId3"/>
    <p:sldId id="387" r:id="rId4"/>
    <p:sldId id="392" r:id="rId5"/>
    <p:sldId id="393" r:id="rId6"/>
    <p:sldId id="394" r:id="rId7"/>
    <p:sldId id="395" r:id="rId8"/>
    <p:sldId id="397" r:id="rId9"/>
    <p:sldId id="406" r:id="rId10"/>
    <p:sldId id="396" r:id="rId11"/>
    <p:sldId id="399" r:id="rId12"/>
    <p:sldId id="401" r:id="rId13"/>
    <p:sldId id="398" r:id="rId14"/>
    <p:sldId id="403" r:id="rId15"/>
    <p:sldId id="402" r:id="rId16"/>
    <p:sldId id="404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E43404-771D-46F4-A524-5B0E20C27CE7}" v="9" dt="2026-10-05T01:34:54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" name="Google Shape;26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1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" name="Google Shape;17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7" r:id="rId5"/>
    <p:sldLayoutId id="2147483658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ahurangi.education.govt.nz/new-industry-led-subjects-announce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/>
          <p:nvPr/>
        </p:nvSpPr>
        <p:spPr>
          <a:xfrm>
            <a:off x="-46588" y="-284672"/>
            <a:ext cx="12192001" cy="63343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 txBox="1">
            <a:spLocks noGrp="1"/>
          </p:cNvSpPr>
          <p:nvPr>
            <p:ph type="ctrTitle"/>
          </p:nvPr>
        </p:nvSpPr>
        <p:spPr>
          <a:xfrm>
            <a:off x="40500" y="3384260"/>
            <a:ext cx="12104913" cy="1654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buSzPts val="7200"/>
            </a:pPr>
            <a:r>
              <a:rPr lang="en-NZ" sz="5400" dirty="0"/>
              <a:t>Building the Whole Bridge – what needs to sit alongside Industry Led subjects</a:t>
            </a:r>
            <a:r>
              <a:rPr lang="en-NZ" sz="4400" dirty="0"/>
              <a:t>.</a:t>
            </a:r>
            <a:br>
              <a:rPr lang="en-NZ" sz="4400" dirty="0"/>
            </a:br>
            <a:br>
              <a:rPr lang="en-NZ" sz="4400" dirty="0"/>
            </a:br>
            <a:r>
              <a:rPr lang="en-NZ" sz="4000" i="1" dirty="0"/>
              <a:t>Evidence from the Protecting Flexible Pathways survey.</a:t>
            </a:r>
            <a:endParaRPr sz="4000" i="1" dirty="0"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1"/>
          </p:nvPr>
        </p:nvSpPr>
        <p:spPr>
          <a:xfrm>
            <a:off x="1281470" y="5397407"/>
            <a:ext cx="9622971" cy="771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4000" b="1" dirty="0">
                <a:solidFill>
                  <a:srgbClr val="262626"/>
                </a:solidFill>
              </a:rPr>
              <a:t>Tuesday 13</a:t>
            </a:r>
            <a:r>
              <a:rPr lang="en" sz="4000" b="1" baseline="30000" dirty="0">
                <a:solidFill>
                  <a:srgbClr val="262626"/>
                </a:solidFill>
              </a:rPr>
              <a:t>th</a:t>
            </a:r>
            <a:r>
              <a:rPr lang="en" sz="4000" b="1" dirty="0">
                <a:solidFill>
                  <a:srgbClr val="262626"/>
                </a:solidFill>
              </a:rPr>
              <a:t> October 2026</a:t>
            </a:r>
            <a:endParaRPr sz="4000" b="1" dirty="0">
              <a:solidFill>
                <a:srgbClr val="262626"/>
              </a:solidFill>
            </a:endParaRPr>
          </a:p>
        </p:txBody>
      </p:sp>
      <p:pic>
        <p:nvPicPr>
          <p:cNvPr id="108" name="Google Shape;108;p13" descr="A black text with black lette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2928" y="396815"/>
            <a:ext cx="4908430" cy="165462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E8C76-DF73-0DB7-EC0D-0BFEF3F66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4F2C-C775-4204-1818-E88A9718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One Span of the Bridge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A1928-6308-902C-942D-40346810B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527" y="1876014"/>
            <a:ext cx="7702946" cy="43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4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6FC0D-12CA-907C-899C-606406454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Industry Led Subjects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C7930-B45F-E786-E419-FE741AC770D1}"/>
              </a:ext>
            </a:extLst>
          </p:cNvPr>
          <p:cNvSpPr txBox="1"/>
          <p:nvPr/>
        </p:nvSpPr>
        <p:spPr>
          <a:xfrm>
            <a:off x="1097280" y="2069116"/>
            <a:ext cx="60945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Applied Intelligent Systems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Construction and Built Environment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and Infrastructure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Engineering Technology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 and Fibre Systems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 Services and Care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Hospitality Food and Beverage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Next-Gen Manufacturing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NZ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Tourism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552F6D-444A-775C-BFDD-01A49736CF66}"/>
              </a:ext>
            </a:extLst>
          </p:cNvPr>
          <p:cNvSpPr txBox="1"/>
          <p:nvPr/>
        </p:nvSpPr>
        <p:spPr>
          <a:xfrm>
            <a:off x="692269" y="5725013"/>
            <a:ext cx="92281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hlinkClick r:id="rId2"/>
              </a:rPr>
              <a:t>tahurangi.education.govt.nz/new-industry-led-subjects-announced</a:t>
            </a:r>
            <a:endParaRPr lang="en-NZ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09DA2E-FAA2-190E-151B-33888797D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592" y="2234241"/>
            <a:ext cx="4935519" cy="27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8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6F7EE-39FD-F37E-602E-E28020C3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CE7E9-A03F-A46B-B401-5DAB6BDD8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The destination picture is more diverse than university or an apprenticeship.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89905-61CB-EF25-30AF-46C4593B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35" y="1779003"/>
            <a:ext cx="7181189" cy="4041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E2C2FD-EBA8-3195-E467-8DB5B0B3F528}"/>
              </a:ext>
            </a:extLst>
          </p:cNvPr>
          <p:cNvSpPr txBox="1"/>
          <p:nvPr/>
        </p:nvSpPr>
        <p:spPr>
          <a:xfrm>
            <a:off x="637954" y="5862212"/>
            <a:ext cx="111583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2400" b="1" dirty="0"/>
              <a:t>Most young people need more than a single, linear pathway after school.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951402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AEDD9-4155-1256-9312-17F4F5419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3471"/>
            <a:ext cx="10058400" cy="1450757"/>
          </a:xfrm>
        </p:spPr>
        <p:txBody>
          <a:bodyPr/>
          <a:lstStyle/>
          <a:p>
            <a:r>
              <a:rPr lang="en-NZ" dirty="0"/>
              <a:t>The changing architecture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D562DE8-33D2-530F-5A1F-394BF3C58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058543"/>
              </p:ext>
            </p:extLst>
          </p:nvPr>
        </p:nvGraphicFramePr>
        <p:xfrm>
          <a:off x="170122" y="1789921"/>
          <a:ext cx="11632017" cy="4483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7339">
                  <a:extLst>
                    <a:ext uri="{9D8B030D-6E8A-4147-A177-3AD203B41FA5}">
                      <a16:colId xmlns:a16="http://schemas.microsoft.com/office/drawing/2014/main" val="1444812665"/>
                    </a:ext>
                  </a:extLst>
                </a:gridCol>
                <a:gridCol w="3877339">
                  <a:extLst>
                    <a:ext uri="{9D8B030D-6E8A-4147-A177-3AD203B41FA5}">
                      <a16:colId xmlns:a16="http://schemas.microsoft.com/office/drawing/2014/main" val="2248553124"/>
                    </a:ext>
                  </a:extLst>
                </a:gridCol>
                <a:gridCol w="3877339">
                  <a:extLst>
                    <a:ext uri="{9D8B030D-6E8A-4147-A177-3AD203B41FA5}">
                      <a16:colId xmlns:a16="http://schemas.microsoft.com/office/drawing/2014/main" val="4092847386"/>
                    </a:ext>
                  </a:extLst>
                </a:gridCol>
              </a:tblGrid>
              <a:tr h="4293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b="1" dirty="0"/>
                        <a:t>What works now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b="1" dirty="0"/>
                        <a:t>What is proposed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b="1" dirty="0"/>
                        <a:t>What must not be lost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5376879"/>
                  </a:ext>
                </a:extLst>
              </a:tr>
              <a:tr h="10816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Mix standards, providers and learning settings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dirty="0"/>
                        <a:t>Achievement through whole, graded subjects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Recognition for smaller, practical and workplace learning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094442"/>
                  </a:ext>
                </a:extLst>
              </a:tr>
              <a:tr h="7299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Shape programmes around learners, community and employers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National and industry-led subjects designed for greater consistency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Local responsiveness and flexible pathways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052047"/>
                  </a:ext>
                </a:extLst>
              </a:tr>
              <a:tr h="7299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Place workplace learning and short credentials alongside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dirty="0"/>
                        <a:t>Coursework plus at least one external assessment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Accessible assessment for applied learners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0738892"/>
                  </a:ext>
                </a:extLst>
              </a:tr>
              <a:tr h="7299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/>
                        <a:t>Give learners time to explore before committing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dirty="0"/>
                        <a:t>Broad, full-year, sector-linked subjects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Z" sz="2200" dirty="0"/>
                        <a:t>Exploration, readiness and foundational employability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658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03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08C52-426D-1D4A-BB1A-ABF90081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What schools currently provide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5D5AA-18D4-1D78-9BE3-E534A6273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1" y="1876832"/>
            <a:ext cx="8943542" cy="42992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7BD05-F98D-7F67-42FF-254907DC61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14" t="-938" r="29887" b="938"/>
          <a:stretch>
            <a:fillRect/>
          </a:stretch>
        </p:blipFill>
        <p:spPr>
          <a:xfrm>
            <a:off x="9560488" y="2462039"/>
            <a:ext cx="1945713" cy="314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84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50AD-E4E6-0E55-6567-1F4503B1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How these courses support learner success.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BF44B-9A75-21DC-871A-F109B73F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811984"/>
            <a:ext cx="7538484" cy="3652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26563A-386F-DEA7-3871-D01E4FF34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6612" y="1895411"/>
            <a:ext cx="3067177" cy="30671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01464E-0684-F87C-CEF1-9050EDC05E00}"/>
              </a:ext>
            </a:extLst>
          </p:cNvPr>
          <p:cNvSpPr txBox="1"/>
          <p:nvPr/>
        </p:nvSpPr>
        <p:spPr>
          <a:xfrm>
            <a:off x="984460" y="5464629"/>
            <a:ext cx="10924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2400" b="1" dirty="0"/>
              <a:t>Schools report that flexible provision supports both achievement and the conditions that make achievement possible</a:t>
            </a:r>
            <a:r>
              <a:rPr lang="en-NZ" b="1" dirty="0"/>
              <a:t>.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345691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9AB76E1-1D1E-32FB-3E67-303E8197E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44" y="2189798"/>
            <a:ext cx="3333307" cy="333330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DE84648-85FB-857E-F69F-F6251EA73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855" y="2202205"/>
            <a:ext cx="3600894" cy="340596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AB8B71C-89FE-7C7F-B08F-097D154D2B41}"/>
              </a:ext>
            </a:extLst>
          </p:cNvPr>
          <p:cNvSpPr txBox="1"/>
          <p:nvPr/>
        </p:nvSpPr>
        <p:spPr>
          <a:xfrm>
            <a:off x="1446028" y="122977"/>
            <a:ext cx="105864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dirty="0"/>
              <a:t>Who are these learners—and will the future system meet their needs?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5FA08F8-3B3F-7AA7-A617-748ED3E37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353" y="2202205"/>
            <a:ext cx="3393558" cy="339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4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2667E5-D0D8-924E-F3F1-7DD97892C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6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E3D4F41-5BE5-76C0-51DA-85168514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31"/>
            <a:ext cx="12089218" cy="625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33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63241ED-5769-F507-369E-FCFB02486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77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E5D161-CBD8-1725-4D5A-ED176646E1AD}"/>
              </a:ext>
            </a:extLst>
          </p:cNvPr>
          <p:cNvSpPr txBox="1"/>
          <p:nvPr/>
        </p:nvSpPr>
        <p:spPr>
          <a:xfrm>
            <a:off x="785003" y="1737360"/>
            <a:ext cx="7315201" cy="4670135"/>
          </a:xfrm>
          <a:prstGeom prst="rect">
            <a:avLst/>
          </a:prstGeom>
          <a:noFill/>
          <a:ln>
            <a:noFill/>
          </a:ln>
        </p:spPr>
        <p:txBody>
          <a:bodyPr rtlCol="0">
            <a:normAutofit/>
          </a:bodyPr>
          <a:lstStyle/>
          <a:p>
            <a:endParaRPr lang="en-NZ" sz="2400" b="0" i="0" u="none" strike="noStrike" cap="none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US" sz="1900" b="0" i="0" u="none" strike="noStrike" cap="none" dirty="0">
              <a:solidFill>
                <a:srgbClr val="3F3F3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3F2BB-C325-33CA-474A-604A0FE81F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193" r="23288" b="2"/>
          <a:stretch>
            <a:fillRect/>
          </a:stretch>
        </p:blipFill>
        <p:spPr>
          <a:xfrm>
            <a:off x="8252460" y="1927860"/>
            <a:ext cx="2903219" cy="435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8C7FEB-F713-464A-360E-B7FBAF518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56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2DA2-7EAE-661D-1759-0A6E7BDC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264" y="293467"/>
            <a:ext cx="7026318" cy="1450757"/>
          </a:xfrm>
        </p:spPr>
        <p:txBody>
          <a:bodyPr/>
          <a:lstStyle/>
          <a:p>
            <a:r>
              <a:rPr lang="en-NZ" dirty="0"/>
              <a:t>What do we need to guide them safely off the bridge?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8F75B3-C8EE-67BE-79EB-BD59D50FCCDA}"/>
              </a:ext>
            </a:extLst>
          </p:cNvPr>
          <p:cNvSpPr txBox="1"/>
          <p:nvPr/>
        </p:nvSpPr>
        <p:spPr>
          <a:xfrm>
            <a:off x="4508264" y="1947177"/>
            <a:ext cx="702631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 learner needs: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and space in the curriculum to develop thinking</a:t>
            </a:r>
            <a:r>
              <a:rPr lang="en-NZ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trusted relationships</a:t>
            </a:r>
            <a:endParaRPr lang="en-NZ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connections to workplaces and employers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NZ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understand training and tertiary </a:t>
            </a:r>
            <a:r>
              <a:rPr lang="en-NZ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options</a:t>
            </a:r>
            <a:endParaRPr lang="en-NZ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transition support that continues when plans change.</a:t>
            </a:r>
            <a:r>
              <a:rPr lang="en-N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NZ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 and test the complete pathways system before withdrawing the flexible supports many learners currently rely on.</a:t>
            </a:r>
            <a:endParaRPr lang="en-NZ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46A7A2-7ACB-53A3-84CE-E5F5134ED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18" y="496803"/>
            <a:ext cx="3425485" cy="608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2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7486-DB2B-5BF9-1269-EA1F11D2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wrap="square" anchor="ctr">
            <a:normAutofit/>
          </a:bodyPr>
          <a:lstStyle/>
          <a:p>
            <a:r>
              <a:rPr lang="en-NZ" dirty="0"/>
              <a:t>Recognition must reflect the full range of learning.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2D2BEC-E745-16C3-30D8-D3502FBE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90" r="33991" b="2"/>
          <a:stretch>
            <a:fillRect/>
          </a:stretch>
        </p:blipFill>
        <p:spPr>
          <a:xfrm>
            <a:off x="1097280" y="1927860"/>
            <a:ext cx="2903219" cy="43525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B64682-A068-9D5B-4A51-C7DCD3EA6D30}"/>
              </a:ext>
            </a:extLst>
          </p:cNvPr>
          <p:cNvSpPr txBox="1"/>
          <p:nvPr/>
        </p:nvSpPr>
        <p:spPr>
          <a:xfrm>
            <a:off x="4392131" y="1709715"/>
            <a:ext cx="7320643" cy="43525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br>
              <a:rPr lang="en-N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N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learner’s record should show learning across school, workplace and provider settings—not only full-subject passes. It should make visible industry-led subjects, Gateway, short credentials, licences, practical skills and employability capabilities, so employers and tertiary providers can see what learners have done and can do.</a:t>
            </a:r>
          </a:p>
          <a:p>
            <a:endParaRPr lang="en-NZ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system must also enable equitable access for rural, disabled and neurodivergent learners, and those facing transport, cost, work or whānau responsibilities.</a:t>
            </a:r>
          </a:p>
          <a:p>
            <a:pPr>
              <a:spcAft>
                <a:spcPts val="600"/>
              </a:spcAft>
              <a:buFont typeface="Arial"/>
              <a:buNone/>
            </a:pPr>
            <a:endParaRPr lang="en-US" sz="2200" b="0" i="0" u="none" strike="noStrike" cap="none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849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3D333-2106-3F26-74B0-594E0820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0F3865-2110-D81B-3CD6-7A54A7D10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55" y="239158"/>
            <a:ext cx="10774393" cy="60638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77CEBF-EE9D-F497-45EA-6A49CA477670}"/>
              </a:ext>
            </a:extLst>
          </p:cNvPr>
          <p:cNvSpPr txBox="1"/>
          <p:nvPr/>
        </p:nvSpPr>
        <p:spPr>
          <a:xfrm>
            <a:off x="638355" y="858738"/>
            <a:ext cx="66078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Industry-led subjects will create valuable opportunities for students to explore unfamiliar industries and help build workforce pipelines.</a:t>
            </a:r>
          </a:p>
          <a:p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they are only part of the picture. </a:t>
            </a:r>
          </a:p>
          <a:p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Flexible provision must remain until the new system can demonstrate that every learner has: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Recognised learning</a:t>
            </a:r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including practical, workplace and smaller achievements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Meaningful progression</a:t>
            </a:r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into work, training, tertiary study or another pathway over time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credible next step</a:t>
            </a:r>
            <a:r>
              <a:rPr lang="en-N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with the relationships, access and support to begin and continue</a:t>
            </a:r>
          </a:p>
        </p:txBody>
      </p:sp>
    </p:spTree>
    <p:extLst>
      <p:ext uri="{BB962C8B-B14F-4D97-AF65-F5344CB8AC3E}">
        <p14:creationId xmlns:p14="http://schemas.microsoft.com/office/powerpoint/2010/main" val="257992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DF614-429E-022E-A413-F199A3525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591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4F8BC0-B21C-4C65-AE14-9C82B968E2B3}"/>
</file>

<file path=customXml/itemProps2.xml><?xml version="1.0" encoding="utf-8"?>
<ds:datastoreItem xmlns:ds="http://schemas.openxmlformats.org/officeDocument/2006/customXml" ds:itemID="{D0A5A620-A966-443B-B41D-1BA9FA17A4EF}"/>
</file>

<file path=customXml/itemProps3.xml><?xml version="1.0" encoding="utf-8"?>
<ds:datastoreItem xmlns:ds="http://schemas.openxmlformats.org/officeDocument/2006/customXml" ds:itemID="{9391B976-71D9-456D-85C3-972EB6E78535}"/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472</Words>
  <Application>Microsoft Office PowerPoint</Application>
  <PresentationFormat>Widescreen</PresentationFormat>
  <Paragraphs>54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Retrospect</vt:lpstr>
      <vt:lpstr>Building the Whole Bridge – what needs to sit alongside Industry Led subjects.  Evidence from the Protecting Flexible Pathways survey.</vt:lpstr>
      <vt:lpstr>One Span of the Bridge</vt:lpstr>
      <vt:lpstr>Industry Led Subjects</vt:lpstr>
      <vt:lpstr>The destination picture is more diverse than university or an apprenticeship.</vt:lpstr>
      <vt:lpstr>The changing architecture</vt:lpstr>
      <vt:lpstr>What schools currently provide</vt:lpstr>
      <vt:lpstr>How these courses support learner success.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we need to guide them safely off the bridge?</vt:lpstr>
      <vt:lpstr>Recognition must reflect the full range of learning.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Tara Heta</dc:creator>
  <cp:lastModifiedBy>Leigh Gray</cp:lastModifiedBy>
  <cp:revision>22</cp:revision>
  <dcterms:modified xsi:type="dcterms:W3CDTF">2026-10-05T01:45:12Z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</Properties>
</file>