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84" r:id="rId7"/>
    <p:sldId id="281" r:id="rId8"/>
    <p:sldId id="258" r:id="rId9"/>
    <p:sldId id="287" r:id="rId10"/>
    <p:sldId id="288" r:id="rId11"/>
    <p:sldId id="289" r:id="rId12"/>
    <p:sldId id="282" r:id="rId13"/>
    <p:sldId id="290" r:id="rId14"/>
    <p:sldId id="263" r:id="rId15"/>
    <p:sldId id="283" r:id="rId16"/>
    <p:sldId id="285" r:id="rId17"/>
    <p:sldId id="265" r:id="rId18"/>
    <p:sldId id="291" r:id="rId19"/>
    <p:sldId id="292" r:id="rId20"/>
    <p:sldId id="286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658"/>
    <a:srgbClr val="C76837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43894-60E1-4274-B186-72BA7821C5CE}" v="32" dt="2026-09-27T20:39:13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29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45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B6743-7693-FA88-1592-AD9DB6540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6BAFE7-6420-6E08-88C3-F2657D869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2C7AE3-F5D3-369B-0FF4-6EAB0466F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of our early learnings was that being industry-led doesn't mean listening to one industry voice. Industry is an ecosystem.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8C38E-97B7-9B03-7D6A-AEBAD8AB33E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9966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6EC4A-D3AC-DFBB-DE04-B581CCD6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CBD1C-96A6-F185-25E7-5033D8326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3772B-0877-8F40-42D3-A4FB261B4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31227-F9EC-891A-E977-96119EC612C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7646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The relationship model matters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EF183-02D3-5BF4-3D39-4C4F1E620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3F8B1-C0FF-51B5-37D6-98B83FD57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AFEB4-4072-7593-2B77-D7D1306F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496CF-C069-B28B-876D-E74B1142E42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586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Follow up question: Which of those priorities would you be prepared to compromise?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Which of those priorities would you have been prepared to compromise?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788509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48863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delayed destination does not necessarily mean an absence of progress.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31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6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alphaModFix amt="85000"/>
          </a:blip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4D9C3FF-2DF5-49BA-BDEB-79DABFB110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B3658">
              <a:alpha val="8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61B548-D315-4772-BEAE-FF16CA4B46F1}"/>
              </a:ext>
            </a:extLst>
          </p:cNvPr>
          <p:cNvSpPr>
            <a:spLocks noGrp="1"/>
          </p:cNvSpPr>
          <p:nvPr/>
        </p:nvSpPr>
        <p:spPr>
          <a:xfrm>
            <a:off x="609599" y="1047750"/>
            <a:ext cx="741997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4000"/>
              </a:lnSpc>
              <a:buNone/>
              <a:defRPr sz="4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NZ" sz="48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From Industry Voice </a:t>
            </a:r>
            <a:r>
              <a:rPr sz="48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to Industry Ownership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1A320A-A7CA-420A-80DE-82579095CE03}"/>
              </a:ext>
            </a:extLst>
          </p:cNvPr>
          <p:cNvSpPr>
            <a:spLocks noGrp="1"/>
          </p:cNvSpPr>
          <p:nvPr/>
        </p:nvSpPr>
        <p:spPr>
          <a:xfrm>
            <a:off x="628650" y="2838450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333"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Building Bridges in Vocational Education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19460-BD52-4725-B501-29B5AEBA613D}"/>
              </a:ext>
            </a:extLst>
          </p:cNvPr>
          <p:cNvSpPr>
            <a:spLocks noGrp="1"/>
          </p:cNvSpPr>
          <p:nvPr/>
        </p:nvSpPr>
        <p:spPr>
          <a:xfrm flipV="1">
            <a:off x="628650" y="3429000"/>
            <a:ext cx="2867025" cy="45719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4E7D8C-C270-411E-BFD1-E7F5A63134A5}"/>
              </a:ext>
            </a:extLst>
          </p:cNvPr>
          <p:cNvSpPr>
            <a:spLocks noGrp="1"/>
          </p:cNvSpPr>
          <p:nvPr/>
        </p:nvSpPr>
        <p:spPr>
          <a:xfrm>
            <a:off x="628650" y="4972050"/>
            <a:ext cx="3524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Stronger people.</a:t>
            </a:r>
          </a:p>
          <a:p>
            <a:pPr algn="l">
              <a:lnSpc>
                <a:spcPct val="108000"/>
              </a:lnSpc>
              <a:buNone/>
              <a:defRPr sz="1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Stronger industries.</a:t>
            </a:r>
          </a:p>
          <a:p>
            <a:pPr algn="l">
              <a:lnSpc>
                <a:spcPct val="108000"/>
              </a:lnSpc>
              <a:buNone/>
              <a:defRPr sz="1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Brighter futures.</a:t>
            </a:r>
          </a:p>
        </p:txBody>
      </p:sp>
    </p:spTree>
    <p:extLst>
      <p:ext uri="{BB962C8B-B14F-4D97-AF65-F5344CB8AC3E}">
        <p14:creationId xmlns:p14="http://schemas.microsoft.com/office/powerpoint/2010/main" val="1898574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7E7D5D-F5BA-4E8F-972E-F201E7F8C368}"/>
              </a:ext>
            </a:extLst>
          </p:cNvPr>
          <p:cNvSpPr>
            <a:spLocks noGrp="1"/>
          </p:cNvSpPr>
          <p:nvPr/>
        </p:nvSpPr>
        <p:spPr>
          <a:xfrm>
            <a:off x="438150" y="371475"/>
            <a:ext cx="73628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32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The question that shaped the journey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728EE-DA9E-4B07-9AA7-99A91C109C20}"/>
              </a:ext>
            </a:extLst>
          </p:cNvPr>
          <p:cNvSpPr>
            <a:spLocks noGrp="1"/>
          </p:cNvSpPr>
          <p:nvPr/>
        </p:nvSpPr>
        <p:spPr>
          <a:xfrm>
            <a:off x="1419224" y="1304925"/>
            <a:ext cx="552451" cy="676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6300" b="1" i="0">
                <a:solidFill>
                  <a:srgbClr val="A8C7DA"/>
                </a:solidFill>
                <a:latin typeface="Aptos"/>
                <a:ea typeface="Aptos"/>
                <a:cs typeface="Aptos"/>
              </a:defRPr>
            </a:pPr>
            <a:r>
              <a:rPr sz="7200" b="1" i="0" dirty="0">
                <a:solidFill>
                  <a:srgbClr val="A8C7DA"/>
                </a:solidFill>
                <a:latin typeface="Aptos"/>
                <a:ea typeface="Aptos"/>
                <a:cs typeface="Aptos"/>
              </a:rPr>
              <a:t>“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0897AD-71DA-41BA-904A-974770AA5F0A}"/>
              </a:ext>
            </a:extLst>
          </p:cNvPr>
          <p:cNvSpPr>
            <a:spLocks noGrp="1"/>
          </p:cNvSpPr>
          <p:nvPr/>
        </p:nvSpPr>
        <p:spPr>
          <a:xfrm>
            <a:off x="1838325" y="1543050"/>
            <a:ext cx="851535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0000"/>
              </a:lnSpc>
              <a:buNone/>
              <a:defRPr sz="27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3600" b="1" i="1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What happens when an industry decides that improving vocational education requires it to move beyond advocating for change and take greater responsibility for delivering it?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35B730-15CF-41DB-9140-382A87EACDAF}"/>
              </a:ext>
            </a:extLst>
          </p:cNvPr>
          <p:cNvSpPr>
            <a:spLocks noGrp="1"/>
          </p:cNvSpPr>
          <p:nvPr/>
        </p:nvSpPr>
        <p:spPr>
          <a:xfrm>
            <a:off x="5391150" y="4933950"/>
            <a:ext cx="1409700" cy="3810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F3AB3D-0650-46B9-808A-80FD24CBAA37}"/>
              </a:ext>
            </a:extLst>
          </p:cNvPr>
          <p:cNvSpPr>
            <a:spLocks noGrp="1"/>
          </p:cNvSpPr>
          <p:nvPr/>
        </p:nvSpPr>
        <p:spPr>
          <a:xfrm>
            <a:off x="2914650" y="5257800"/>
            <a:ext cx="63627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425" b="0" i="1">
                <a:solidFill>
                  <a:srgbClr val="6B7C88"/>
                </a:solidFill>
                <a:latin typeface="Aptos"/>
                <a:ea typeface="Aptos"/>
                <a:cs typeface="Aptos"/>
              </a:defRPr>
            </a:pPr>
            <a:r>
              <a:rPr sz="1425" b="0" i="1">
                <a:solidFill>
                  <a:srgbClr val="6B7C88"/>
                </a:solidFill>
                <a:latin typeface="Aptos"/>
                <a:ea typeface="Aptos"/>
                <a:cs typeface="Aptos"/>
              </a:rPr>
              <a:t>A question about capability, accountability and outcomes.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014F65-739A-7C53-A54D-15990A7A9CD0}"/>
              </a:ext>
            </a:extLst>
          </p:cNvPr>
          <p:cNvSpPr>
            <a:spLocks noGrp="1"/>
          </p:cNvSpPr>
          <p:nvPr/>
        </p:nvSpPr>
        <p:spPr>
          <a:xfrm rot="10800000">
            <a:off x="9182098" y="3962399"/>
            <a:ext cx="590551" cy="6286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6300" b="1" i="0">
                <a:solidFill>
                  <a:srgbClr val="A8C7DA"/>
                </a:solidFill>
                <a:latin typeface="Aptos"/>
                <a:ea typeface="Aptos"/>
                <a:cs typeface="Aptos"/>
              </a:defRPr>
            </a:pPr>
            <a:r>
              <a:rPr sz="7200" b="1" i="0" dirty="0">
                <a:solidFill>
                  <a:srgbClr val="A8C7DA"/>
                </a:solidFill>
                <a:latin typeface="Aptos"/>
                <a:ea typeface="Aptos"/>
                <a:cs typeface="Aptos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107968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9829-B738-AAB4-BF2B-5B9DEC09D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0C1587-B776-BA38-79F5-9A3DF0FB212D}"/>
              </a:ext>
            </a:extLst>
          </p:cNvPr>
          <p:cNvSpPr/>
          <p:nvPr/>
        </p:nvSpPr>
        <p:spPr>
          <a:xfrm>
            <a:off x="269939" y="571500"/>
            <a:ext cx="3514726" cy="733425"/>
          </a:xfrm>
          <a:prstGeom prst="roundRect">
            <a:avLst/>
          </a:prstGeom>
          <a:gradFill flip="none" rotWithShape="1">
            <a:gsLst>
              <a:gs pos="0">
                <a:srgbClr val="0B3658">
                  <a:tint val="66000"/>
                  <a:satMod val="160000"/>
                </a:srgbClr>
              </a:gs>
              <a:gs pos="50000">
                <a:srgbClr val="0B3658">
                  <a:tint val="44500"/>
                  <a:satMod val="160000"/>
                </a:srgbClr>
              </a:gs>
              <a:gs pos="100000">
                <a:srgbClr val="0B365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EC620F6-B0A8-C1F9-39FC-D52E4E0361DD}"/>
              </a:ext>
            </a:extLst>
          </p:cNvPr>
          <p:cNvSpPr/>
          <p:nvPr/>
        </p:nvSpPr>
        <p:spPr>
          <a:xfrm>
            <a:off x="3952875" y="571500"/>
            <a:ext cx="3505200" cy="733425"/>
          </a:xfrm>
          <a:prstGeom prst="roundRect">
            <a:avLst/>
          </a:prstGeom>
          <a:gradFill flip="none" rotWithShape="1">
            <a:gsLst>
              <a:gs pos="0">
                <a:srgbClr val="C76837">
                  <a:tint val="66000"/>
                  <a:satMod val="160000"/>
                </a:srgbClr>
              </a:gs>
              <a:gs pos="50000">
                <a:srgbClr val="C76837">
                  <a:tint val="44500"/>
                  <a:satMod val="160000"/>
                </a:srgbClr>
              </a:gs>
              <a:gs pos="100000">
                <a:srgbClr val="C76837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27CDEA-5583-EA10-F0ED-6A67DDE0828B}"/>
              </a:ext>
            </a:extLst>
          </p:cNvPr>
          <p:cNvSpPr/>
          <p:nvPr/>
        </p:nvSpPr>
        <p:spPr>
          <a:xfrm>
            <a:off x="7781925" y="571500"/>
            <a:ext cx="4191000" cy="733425"/>
          </a:xfrm>
          <a:prstGeom prst="roundRect">
            <a:avLst/>
          </a:prstGeom>
          <a:gradFill flip="none" rotWithShape="1">
            <a:gsLst>
              <a:gs pos="0">
                <a:srgbClr val="0B3658">
                  <a:tint val="66000"/>
                  <a:satMod val="160000"/>
                </a:srgbClr>
              </a:gs>
              <a:gs pos="50000">
                <a:srgbClr val="0B3658">
                  <a:tint val="44500"/>
                  <a:satMod val="160000"/>
                </a:srgbClr>
              </a:gs>
              <a:gs pos="100000">
                <a:srgbClr val="0B365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BB374D-6303-F3C1-FE79-913338047F3E}"/>
              </a:ext>
            </a:extLst>
          </p:cNvPr>
          <p:cNvSpPr/>
          <p:nvPr/>
        </p:nvSpPr>
        <p:spPr>
          <a:xfrm>
            <a:off x="269939" y="4300537"/>
            <a:ext cx="5486400" cy="666749"/>
          </a:xfrm>
          <a:prstGeom prst="roundRect">
            <a:avLst/>
          </a:prstGeom>
          <a:gradFill flip="none" rotWithShape="1">
            <a:gsLst>
              <a:gs pos="0">
                <a:srgbClr val="0B3658">
                  <a:tint val="66000"/>
                  <a:satMod val="160000"/>
                </a:srgbClr>
              </a:gs>
              <a:gs pos="50000">
                <a:srgbClr val="0B3658">
                  <a:tint val="44500"/>
                  <a:satMod val="160000"/>
                </a:srgbClr>
              </a:gs>
              <a:gs pos="100000">
                <a:srgbClr val="0B3658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267B8BB-7750-310C-0292-EE64026F5AE6}"/>
              </a:ext>
            </a:extLst>
          </p:cNvPr>
          <p:cNvSpPr/>
          <p:nvPr/>
        </p:nvSpPr>
        <p:spPr>
          <a:xfrm>
            <a:off x="6019799" y="4300537"/>
            <a:ext cx="4829175" cy="666749"/>
          </a:xfrm>
          <a:prstGeom prst="roundRect">
            <a:avLst/>
          </a:prstGeom>
          <a:gradFill flip="none" rotWithShape="1">
            <a:gsLst>
              <a:gs pos="0">
                <a:srgbClr val="C76837">
                  <a:tint val="66000"/>
                  <a:satMod val="160000"/>
                </a:srgbClr>
              </a:gs>
              <a:gs pos="50000">
                <a:srgbClr val="C76837">
                  <a:tint val="44500"/>
                  <a:satMod val="160000"/>
                </a:srgbClr>
              </a:gs>
              <a:gs pos="100000">
                <a:srgbClr val="C76837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4672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F2D93E-4F5E-EB59-1E97-CAED346AE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FE6BDA-0EAF-70D9-6536-2139F2FE6256}"/>
              </a:ext>
            </a:extLst>
          </p:cNvPr>
          <p:cNvSpPr>
            <a:spLocks noGrp="1"/>
          </p:cNvSpPr>
          <p:nvPr/>
        </p:nvSpPr>
        <p:spPr>
          <a:xfrm>
            <a:off x="285751" y="257175"/>
            <a:ext cx="1600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NZ"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Question</a:t>
            </a:r>
            <a:endParaRPr sz="2800" b="1" i="0" dirty="0">
              <a:solidFill>
                <a:srgbClr val="0B3658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4" name="Picture 3" descr="A desk with technical drawings, pencil and tools">
            <a:extLst>
              <a:ext uri="{FF2B5EF4-FFF2-40B4-BE49-F238E27FC236}">
                <a16:creationId xmlns:a16="http://schemas.microsoft.com/office/drawing/2014/main" id="{B8A310C2-C896-8DC0-BFC5-54D9899AB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4" r="22594"/>
          <a:stretch/>
        </p:blipFill>
        <p:spPr>
          <a:xfrm>
            <a:off x="0" y="1066800"/>
            <a:ext cx="4762500" cy="5791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5F5DE2-F984-2FA8-1C1F-7745EEC1A7E4}"/>
              </a:ext>
            </a:extLst>
          </p:cNvPr>
          <p:cNvSpPr>
            <a:spLocks noGrp="1"/>
          </p:cNvSpPr>
          <p:nvPr/>
        </p:nvSpPr>
        <p:spPr>
          <a:xfrm>
            <a:off x="0" y="6076950"/>
            <a:ext cx="12192000" cy="7810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AA6149-F43C-69A9-E8F3-A53E6F96A81C}"/>
              </a:ext>
            </a:extLst>
          </p:cNvPr>
          <p:cNvSpPr>
            <a:spLocks noGrp="1"/>
          </p:cNvSpPr>
          <p:nvPr/>
        </p:nvSpPr>
        <p:spPr>
          <a:xfrm>
            <a:off x="4038599" y="6324599"/>
            <a:ext cx="446722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NZ"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Discuss at your tables</a:t>
            </a:r>
            <a:endParaRPr sz="2000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672771-A4D0-308D-7712-92F8AF07BDB4}"/>
              </a:ext>
            </a:extLst>
          </p:cNvPr>
          <p:cNvSpPr>
            <a:spLocks noGrp="1"/>
          </p:cNvSpPr>
          <p:nvPr/>
        </p:nvSpPr>
        <p:spPr>
          <a:xfrm>
            <a:off x="5243511" y="2524125"/>
            <a:ext cx="6524625" cy="1543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GB" sz="2800" b="1" i="0" dirty="0">
                <a:solidFill>
                  <a:srgbClr val="0B3658"/>
                </a:solidFill>
                <a:latin typeface="Segoe Script" panose="030B0504020000000003" pitchFamily="66" charset="0"/>
                <a:ea typeface="Aptos"/>
                <a:cs typeface="Aptos"/>
              </a:rPr>
              <a:t>So, after looking at that history — what does the term ‘industry’ actually mean to you?</a:t>
            </a:r>
            <a:endParaRPr sz="2800" b="1" i="0" dirty="0">
              <a:solidFill>
                <a:srgbClr val="0B3658"/>
              </a:solidFill>
              <a:latin typeface="Segoe Script" panose="030B0504020000000003" pitchFamily="66" charset="0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19302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F3A72A-9B20-476C-8C39-9BC2C8FB3491}"/>
              </a:ext>
            </a:extLst>
          </p:cNvPr>
          <p:cNvSpPr>
            <a:spLocks noGrp="1"/>
          </p:cNvSpPr>
          <p:nvPr/>
        </p:nvSpPr>
        <p:spPr>
          <a:xfrm>
            <a:off x="438150" y="347663"/>
            <a:ext cx="56578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Why change was needed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24074" r="24074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55C41E8-389C-7A46-37B7-0F116CFB31DE}"/>
              </a:ext>
            </a:extLst>
          </p:cNvPr>
          <p:cNvGrpSpPr/>
          <p:nvPr/>
        </p:nvGrpSpPr>
        <p:grpSpPr>
          <a:xfrm>
            <a:off x="366709" y="1528762"/>
            <a:ext cx="914400" cy="914400"/>
            <a:chOff x="454817" y="1533524"/>
            <a:chExt cx="914400" cy="9144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4809D05-BDF8-47A1-A670-CBEC490DFFBF}"/>
                </a:ext>
              </a:extLst>
            </p:cNvPr>
            <p:cNvSpPr/>
            <p:nvPr/>
          </p:nvSpPr>
          <p:spPr>
            <a:xfrm>
              <a:off x="454817" y="153352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557212" y="1619250"/>
              <a:ext cx="723897" cy="723897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20A7A440-2E4F-4D35-9423-20C09FBBC186}"/>
              </a:ext>
            </a:extLst>
          </p:cNvPr>
          <p:cNvSpPr>
            <a:spLocks noGrp="1"/>
          </p:cNvSpPr>
          <p:nvPr/>
        </p:nvSpPr>
        <p:spPr>
          <a:xfrm>
            <a:off x="1457325" y="1466850"/>
            <a:ext cx="4357687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575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lang="en-NZ"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Longstanding concerns </a:t>
            </a: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about training consistency, responsiveness and effectiveness.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AC2B0F6-BAD3-1471-2354-B8C9878BA67D}"/>
              </a:ext>
            </a:extLst>
          </p:cNvPr>
          <p:cNvGrpSpPr/>
          <p:nvPr/>
        </p:nvGrpSpPr>
        <p:grpSpPr>
          <a:xfrm>
            <a:off x="366709" y="3209924"/>
            <a:ext cx="914400" cy="914400"/>
            <a:chOff x="447676" y="2914648"/>
            <a:chExt cx="914400" cy="9144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E5D8B5C-77CA-3E32-599D-658BB061FB08}"/>
                </a:ext>
              </a:extLst>
            </p:cNvPr>
            <p:cNvSpPr/>
            <p:nvPr/>
          </p:nvSpPr>
          <p:spPr>
            <a:xfrm>
              <a:off x="447676" y="2914648"/>
              <a:ext cx="914400" cy="914400"/>
            </a:xfrm>
            <a:prstGeom prst="ellipse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557212" y="3009899"/>
              <a:ext cx="723897" cy="723897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4DE7F85-79C8-4381-BA34-3F905E7F9C75}"/>
              </a:ext>
            </a:extLst>
          </p:cNvPr>
          <p:cNvSpPr>
            <a:spLocks noGrp="1"/>
          </p:cNvSpPr>
          <p:nvPr/>
        </p:nvSpPr>
        <p:spPr>
          <a:xfrm>
            <a:off x="1457325" y="3305175"/>
            <a:ext cx="4505325" cy="7238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75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lang="en-NZ"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A capable workforce </a:t>
            </a: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is critical to our industry and communities.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55271C-F986-404D-BAE3-71ABA280E166}"/>
              </a:ext>
            </a:extLst>
          </p:cNvPr>
          <p:cNvSpPr>
            <a:spLocks noGrp="1"/>
          </p:cNvSpPr>
          <p:nvPr/>
        </p:nvSpPr>
        <p:spPr>
          <a:xfrm>
            <a:off x="1457325" y="4838700"/>
            <a:ext cx="4705351" cy="72389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75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lang="en-NZ"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Employers wanted </a:t>
            </a: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a stronger connection to the education of their future workforce.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53E7DA-6FFF-49F6-8F01-5724D1F8DF15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142875" cy="685800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7D501E-8AC4-D0B7-9BEF-BEB14E290C5A}"/>
              </a:ext>
            </a:extLst>
          </p:cNvPr>
          <p:cNvGrpSpPr/>
          <p:nvPr/>
        </p:nvGrpSpPr>
        <p:grpSpPr>
          <a:xfrm>
            <a:off x="366709" y="4743449"/>
            <a:ext cx="914400" cy="914400"/>
            <a:chOff x="447676" y="4286248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7CE9D6F-A7A2-558A-9469-660B97A650FB}"/>
                </a:ext>
              </a:extLst>
            </p:cNvPr>
            <p:cNvSpPr/>
            <p:nvPr/>
          </p:nvSpPr>
          <p:spPr>
            <a:xfrm>
              <a:off x="447676" y="4286248"/>
              <a:ext cx="914400" cy="914400"/>
            </a:xfrm>
            <a:prstGeom prst="ellipse">
              <a:avLst/>
            </a:prstGeom>
            <a:solidFill>
              <a:srgbClr val="156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16" name="Picture 15" descr="A handshake icon in a blue circle.&#10;&#10;AI-generated content may be incorrect.">
              <a:extLst>
                <a:ext uri="{FF2B5EF4-FFF2-40B4-BE49-F238E27FC236}">
                  <a16:creationId xmlns:a16="http://schemas.microsoft.com/office/drawing/2014/main" id="{B05E945E-3B52-B8C0-6C29-13E20B668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542926" y="4381498"/>
              <a:ext cx="723900" cy="723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557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network diagram illustrating the collaborative effort of various stakeholders, including industry leaders, educators, and apprentices, to enhance vocational education and workforce development, emphasizing a united industry voice and shared challenges.&#10;&#10;AI-generated content may be incorrect.">
            <a:extLst>
              <a:ext uri="{FF2B5EF4-FFF2-40B4-BE49-F238E27FC236}">
                <a16:creationId xmlns:a16="http://schemas.microsoft.com/office/drawing/2014/main" id="{00462F18-2BD8-5C94-2745-EC187EFD16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3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62B7E9-17D1-1821-EF83-28E9443DC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6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95A23C-1D3A-C9B2-3B7F-9E16FA3E5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9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26716C-8BB8-E2ED-62ED-13FA1AC9C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67E354-F6BF-E332-B7FF-AED1EB3D5805}"/>
              </a:ext>
            </a:extLst>
          </p:cNvPr>
          <p:cNvSpPr>
            <a:spLocks noGrp="1"/>
          </p:cNvSpPr>
          <p:nvPr/>
        </p:nvSpPr>
        <p:spPr>
          <a:xfrm>
            <a:off x="285750" y="257175"/>
            <a:ext cx="20097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NZ"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Question</a:t>
            </a:r>
            <a:endParaRPr sz="2800" b="1" i="0" dirty="0">
              <a:solidFill>
                <a:srgbClr val="0B3658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4" name="Picture 3" descr="Blackboard and chalk">
            <a:extLst>
              <a:ext uri="{FF2B5EF4-FFF2-40B4-BE49-F238E27FC236}">
                <a16:creationId xmlns:a16="http://schemas.microsoft.com/office/drawing/2014/main" id="{6A5A72AD-873E-2A02-F2CF-026E23A36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5" r="22595"/>
          <a:stretch/>
        </p:blipFill>
        <p:spPr>
          <a:xfrm>
            <a:off x="0" y="1066800"/>
            <a:ext cx="4762500" cy="5791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2100D8-A242-B7F0-3B8A-674800CDFFA5}"/>
              </a:ext>
            </a:extLst>
          </p:cNvPr>
          <p:cNvSpPr>
            <a:spLocks noGrp="1"/>
          </p:cNvSpPr>
          <p:nvPr/>
        </p:nvSpPr>
        <p:spPr>
          <a:xfrm>
            <a:off x="0" y="6076950"/>
            <a:ext cx="12192000" cy="7810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F779B1-60E6-0175-0391-4F3F5726A1D6}"/>
              </a:ext>
            </a:extLst>
          </p:cNvPr>
          <p:cNvSpPr>
            <a:spLocks noGrp="1"/>
          </p:cNvSpPr>
          <p:nvPr/>
        </p:nvSpPr>
        <p:spPr>
          <a:xfrm>
            <a:off x="4038599" y="6324599"/>
            <a:ext cx="446722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NZ"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Discuss at your tables</a:t>
            </a:r>
            <a:endParaRPr sz="2000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1F93E-2018-5BE2-46FD-E5EE1FF618D9}"/>
              </a:ext>
            </a:extLst>
          </p:cNvPr>
          <p:cNvSpPr>
            <a:spLocks noGrp="1"/>
          </p:cNvSpPr>
          <p:nvPr/>
        </p:nvSpPr>
        <p:spPr>
          <a:xfrm>
            <a:off x="5200648" y="2447925"/>
            <a:ext cx="6610352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GB" sz="2800" b="1" i="0" dirty="0">
                <a:solidFill>
                  <a:srgbClr val="0B3658"/>
                </a:solidFill>
                <a:latin typeface="Segoe Script" panose="030B0504020000000003" pitchFamily="66" charset="0"/>
                <a:ea typeface="Aptos"/>
                <a:cs typeface="Aptos"/>
              </a:rPr>
              <a:t>What changes when industry moves from influencing training to actually being responsible for delivering it?</a:t>
            </a:r>
            <a:endParaRPr sz="2800" b="1" i="0" dirty="0">
              <a:solidFill>
                <a:srgbClr val="0B3658"/>
              </a:solidFill>
              <a:latin typeface="Segoe Script" panose="030B0504020000000003" pitchFamily="66" charset="0"/>
              <a:ea typeface="Aptos"/>
              <a:cs typeface="Apto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9F3ED2-546E-02ED-F1A3-DDFE37682162}"/>
              </a:ext>
            </a:extLst>
          </p:cNvPr>
          <p:cNvSpPr>
            <a:spLocks noGrp="1"/>
          </p:cNvSpPr>
          <p:nvPr/>
        </p:nvSpPr>
        <p:spPr>
          <a:xfrm>
            <a:off x="5276849" y="4800600"/>
            <a:ext cx="633412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9195" lnSpcReduction="20000"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GB" sz="21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Think about accountability, learners, quality, capability and risk.</a:t>
            </a:r>
            <a:endParaRPr sz="2100" b="1" i="0" dirty="0">
              <a:solidFill>
                <a:srgbClr val="0B3658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86751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BB56B9-1500-C514-76E6-20FD535E9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09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he diagram illustrates the collaborative relationship between learners, NEXA, and employers to enhance skills, confidence, and industry relevance, leading to improved outcomes and a brighter future.&#10;&#10;AI-generated content may be incorrect.">
            <a:extLst>
              <a:ext uri="{FF2B5EF4-FFF2-40B4-BE49-F238E27FC236}">
                <a16:creationId xmlns:a16="http://schemas.microsoft.com/office/drawing/2014/main" id="{C8B60DC5-E4D3-0F42-4E1F-30D1B6DCE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0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98F63-2AA4-441F-C83C-352318A8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 standing in the doorway of a café">
            <a:extLst>
              <a:ext uri="{FF2B5EF4-FFF2-40B4-BE49-F238E27FC236}">
                <a16:creationId xmlns:a16="http://schemas.microsoft.com/office/drawing/2014/main" id="{8310469B-0E12-52D1-C724-825190492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8" r="22588"/>
          <a:stretch/>
        </p:blipFill>
        <p:spPr>
          <a:xfrm>
            <a:off x="0" y="1066800"/>
            <a:ext cx="4762500" cy="5791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1AE8F8E-1AFA-3334-FC3F-7BD6BF0503A7}"/>
              </a:ext>
            </a:extLst>
          </p:cNvPr>
          <p:cNvSpPr>
            <a:spLocks noGrp="1"/>
          </p:cNvSpPr>
          <p:nvPr/>
        </p:nvSpPr>
        <p:spPr>
          <a:xfrm>
            <a:off x="5191123" y="2952750"/>
            <a:ext cx="6524627" cy="1114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GB" sz="2800" b="1" i="0" dirty="0">
                <a:solidFill>
                  <a:srgbClr val="0B3658"/>
                </a:solidFill>
                <a:latin typeface="Segoe Script" panose="030B0504020000000003" pitchFamily="66" charset="0"/>
                <a:ea typeface="Aptos"/>
                <a:cs typeface="Aptos"/>
              </a:rPr>
              <a:t>Who actually owns the learner outcome?</a:t>
            </a:r>
            <a:endParaRPr sz="2800" b="1" i="0" dirty="0">
              <a:solidFill>
                <a:srgbClr val="0B3658"/>
              </a:solidFill>
              <a:latin typeface="Segoe Script" panose="030B0504020000000003" pitchFamily="66" charset="0"/>
              <a:ea typeface="Aptos"/>
              <a:cs typeface="Apto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B6EB1-C4DF-2C2A-6921-6418DBB0B04C}"/>
              </a:ext>
            </a:extLst>
          </p:cNvPr>
          <p:cNvSpPr>
            <a:spLocks noGrp="1"/>
          </p:cNvSpPr>
          <p:nvPr/>
        </p:nvSpPr>
        <p:spPr>
          <a:xfrm>
            <a:off x="285750" y="257175"/>
            <a:ext cx="2238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NZ"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Question</a:t>
            </a:r>
            <a:endParaRPr sz="2800" b="1" i="0" dirty="0">
              <a:solidFill>
                <a:srgbClr val="0B365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C9B57F-1E3C-2602-F293-0E9B662F660A}"/>
              </a:ext>
            </a:extLst>
          </p:cNvPr>
          <p:cNvSpPr>
            <a:spLocks noGrp="1"/>
          </p:cNvSpPr>
          <p:nvPr/>
        </p:nvSpPr>
        <p:spPr>
          <a:xfrm>
            <a:off x="0" y="6076950"/>
            <a:ext cx="12192000" cy="7810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50BB09-05F8-3902-54A7-5DF41DB162DF}"/>
              </a:ext>
            </a:extLst>
          </p:cNvPr>
          <p:cNvSpPr>
            <a:spLocks noGrp="1"/>
          </p:cNvSpPr>
          <p:nvPr/>
        </p:nvSpPr>
        <p:spPr>
          <a:xfrm>
            <a:off x="4010024" y="6324599"/>
            <a:ext cx="446722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NZ"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Discuss at your tables</a:t>
            </a:r>
            <a:endParaRPr sz="2000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83721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diagram illustrates a collaborative system where industry ownership and various stakeholders like employers, ISBs, learners, and associations work together to enhance workforce planning, quality assurance, and future skills development, leading to a more capable and skilled workforce and stronger industries.&#10;&#10;AI-generated content may be incorrect.">
            <a:extLst>
              <a:ext uri="{FF2B5EF4-FFF2-40B4-BE49-F238E27FC236}">
                <a16:creationId xmlns:a16="http://schemas.microsoft.com/office/drawing/2014/main" id="{DD098F2D-1067-6220-FC9D-6C09D243A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49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70FF1E-C7EC-4699-9F80-A45F990B7D81}"/>
              </a:ext>
            </a:extLst>
          </p:cNvPr>
          <p:cNvSpPr>
            <a:spLocks noGrp="1"/>
          </p:cNvSpPr>
          <p:nvPr/>
        </p:nvSpPr>
        <p:spPr>
          <a:xfrm>
            <a:off x="285750" y="257175"/>
            <a:ext cx="1066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You are now in our shoes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9467" b="9467"/>
          <a:stretch>
            <a:fillRect/>
          </a:stretch>
        </p:blipFill>
        <p:spPr>
          <a:xfrm>
            <a:off x="0" y="1066800"/>
            <a:ext cx="4762500" cy="5791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DEA27C-EE8D-4B30-A19B-B542DC9BA078}"/>
              </a:ext>
            </a:extLst>
          </p:cNvPr>
          <p:cNvSpPr>
            <a:spLocks noGrp="1"/>
          </p:cNvSpPr>
          <p:nvPr/>
        </p:nvSpPr>
        <p:spPr>
          <a:xfrm>
            <a:off x="0" y="6076950"/>
            <a:ext cx="12192000" cy="7810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9CF7EF-C4BA-4313-B986-3A667A3074B7}"/>
              </a:ext>
            </a:extLst>
          </p:cNvPr>
          <p:cNvSpPr>
            <a:spLocks noGrp="1"/>
          </p:cNvSpPr>
          <p:nvPr/>
        </p:nvSpPr>
        <p:spPr>
          <a:xfrm>
            <a:off x="4038599" y="6324599"/>
            <a:ext cx="446722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What would you prioritise?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E3E78C-0E7F-44A9-A9F6-9ECAC9540CF2}"/>
              </a:ext>
            </a:extLst>
          </p:cNvPr>
          <p:cNvSpPr>
            <a:spLocks noGrp="1"/>
          </p:cNvSpPr>
          <p:nvPr/>
        </p:nvSpPr>
        <p:spPr>
          <a:xfrm>
            <a:off x="5257800" y="1257300"/>
            <a:ext cx="6096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The scenario: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29E378-ABDD-4D0C-995B-EDE2B4D291D4}"/>
              </a:ext>
            </a:extLst>
          </p:cNvPr>
          <p:cNvSpPr>
            <a:spLocks noGrp="1"/>
          </p:cNvSpPr>
          <p:nvPr/>
        </p:nvSpPr>
        <p:spPr>
          <a:xfrm>
            <a:off x="5257800" y="1752600"/>
            <a:ext cx="6096000" cy="3324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Strong industry support for change.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A proposed new industry-led provider.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Regulatory approval takes time.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Funding approval follows a different process.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Learners cannot be put at risk.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Employers need certainty.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incumbent provider must continue operating.</a:t>
            </a:r>
          </a:p>
          <a:p>
            <a:pPr marL="342900" indent="-342900" algn="l">
              <a:lnSpc>
                <a:spcPct val="112000"/>
              </a:lnSpc>
              <a:buFont typeface="Arial" panose="020B0604020202020204" pitchFamily="34" charset="0"/>
              <a:buChar char="•"/>
              <a:defRPr sz="1650" b="0" i="0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Multiple organisations hold different pieces of the transition.</a:t>
            </a:r>
          </a:p>
        </p:txBody>
      </p:sp>
    </p:spTree>
    <p:extLst>
      <p:ext uri="{BB962C8B-B14F-4D97-AF65-F5344CB8AC3E}">
        <p14:creationId xmlns:p14="http://schemas.microsoft.com/office/powerpoint/2010/main" val="1111473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A024B6-512B-3302-2D6D-20D17927BF7E}"/>
              </a:ext>
            </a:extLst>
          </p:cNvPr>
          <p:cNvSpPr>
            <a:spLocks noGrp="1"/>
          </p:cNvSpPr>
          <p:nvPr/>
        </p:nvSpPr>
        <p:spPr>
          <a:xfrm>
            <a:off x="438150" y="247650"/>
            <a:ext cx="81153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55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Table discussion: </a:t>
            </a:r>
            <a:r>
              <a:rPr lang="en-NZ" sz="255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What are your </a:t>
            </a:r>
            <a:r>
              <a:rPr sz="255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top three priorities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EA323-8100-64FC-A670-30BEAE4B5400}"/>
              </a:ext>
            </a:extLst>
          </p:cNvPr>
          <p:cNvSpPr>
            <a:spLocks noGrp="1"/>
          </p:cNvSpPr>
          <p:nvPr/>
        </p:nvSpPr>
        <p:spPr>
          <a:xfrm>
            <a:off x="171450" y="638175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1725" b="1" i="1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3–4 minutes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8680D3-C48B-74DC-A828-31FAB6B11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" y="1746051"/>
            <a:ext cx="10144125" cy="38040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22D288-38C4-4FE0-600F-89476A77703C}"/>
              </a:ext>
            </a:extLst>
          </p:cNvPr>
          <p:cNvSpPr>
            <a:spLocks noGrp="1"/>
          </p:cNvSpPr>
          <p:nvPr/>
        </p:nvSpPr>
        <p:spPr>
          <a:xfrm>
            <a:off x="0" y="6334124"/>
            <a:ext cx="12192000" cy="523875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4213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273A47-9615-77DD-8ECE-C8D3736E4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0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complex, multi-step process involving various stages of managing educational system transitions, emphasizing the challenges of regulatory compliance, stakeholder coordination, and maintaining quality and continuity during changes.&#10;&#10;AI-generated content may be incorrect.">
            <a:extLst>
              <a:ext uri="{FF2B5EF4-FFF2-40B4-BE49-F238E27FC236}">
                <a16:creationId xmlns:a16="http://schemas.microsoft.com/office/drawing/2014/main" id="{33D7B9D3-15AA-3621-4F25-01831C4A2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88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461016D-9F44-41AC-974C-B42BDF03DCF6}"/>
              </a:ext>
            </a:extLst>
          </p:cNvPr>
          <p:cNvSpPr>
            <a:spLocks noGrp="1"/>
          </p:cNvSpPr>
          <p:nvPr/>
        </p:nvSpPr>
        <p:spPr>
          <a:xfrm>
            <a:off x="419100" y="228600"/>
            <a:ext cx="75342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55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When </a:t>
            </a: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change</a:t>
            </a:r>
            <a:r>
              <a:rPr sz="255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 takes longer than expected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4DCCA6-BD90-44DA-9B84-F1866AF3E1F2}"/>
              </a:ext>
            </a:extLst>
          </p:cNvPr>
          <p:cNvSpPr>
            <a:spLocks noGrp="1"/>
          </p:cNvSpPr>
          <p:nvPr/>
        </p:nvSpPr>
        <p:spPr>
          <a:xfrm>
            <a:off x="95250" y="685800"/>
            <a:ext cx="5086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164F73"/>
                </a:solidFill>
                <a:latin typeface="Aptos"/>
                <a:ea typeface="Aptos"/>
                <a:cs typeface="Aptos"/>
              </a:defRPr>
            </a:pPr>
            <a:r>
              <a:rPr sz="2000" b="1" i="1" dirty="0">
                <a:solidFill>
                  <a:srgbClr val="164F73"/>
                </a:solidFill>
                <a:latin typeface="Aptos"/>
                <a:ea typeface="Aptos"/>
                <a:cs typeface="Aptos"/>
              </a:rPr>
              <a:t>Keeping people with us on the journey.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13789" r="13789"/>
          <a:stretch>
            <a:fillRect/>
          </a:stretch>
        </p:blipFill>
        <p:spPr>
          <a:xfrm>
            <a:off x="0" y="1123950"/>
            <a:ext cx="5753100" cy="5295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6267450" y="1562100"/>
            <a:ext cx="400050" cy="4000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43AE42-1061-40C0-9BDF-76E80CBF0FF6}"/>
              </a:ext>
            </a:extLst>
          </p:cNvPr>
          <p:cNvSpPr>
            <a:spLocks noGrp="1"/>
          </p:cNvSpPr>
          <p:nvPr/>
        </p:nvSpPr>
        <p:spPr>
          <a:xfrm>
            <a:off x="6819900" y="1562100"/>
            <a:ext cx="4591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Maintain confidence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6267450" y="2324100"/>
            <a:ext cx="400050" cy="4000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A4480D-0750-4182-851E-D84CE9EE79B5}"/>
              </a:ext>
            </a:extLst>
          </p:cNvPr>
          <p:cNvSpPr>
            <a:spLocks noGrp="1"/>
          </p:cNvSpPr>
          <p:nvPr/>
        </p:nvSpPr>
        <p:spPr>
          <a:xfrm>
            <a:off x="6819900" y="2324100"/>
            <a:ext cx="4591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Communicate clearly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6267450" y="3086100"/>
            <a:ext cx="400050" cy="4000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239DA9D-BD49-442B-892B-5D1A5F3CAFAE}"/>
              </a:ext>
            </a:extLst>
          </p:cNvPr>
          <p:cNvSpPr>
            <a:spLocks noGrp="1"/>
          </p:cNvSpPr>
          <p:nvPr/>
        </p:nvSpPr>
        <p:spPr>
          <a:xfrm>
            <a:off x="6819900" y="3086100"/>
            <a:ext cx="4591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Sustain collaboration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>
          <a:xfrm>
            <a:off x="6267450" y="3848100"/>
            <a:ext cx="400050" cy="4000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820B7CD-972D-42A6-B0F8-95EE8985026E}"/>
              </a:ext>
            </a:extLst>
          </p:cNvPr>
          <p:cNvSpPr>
            <a:spLocks noGrp="1"/>
          </p:cNvSpPr>
          <p:nvPr/>
        </p:nvSpPr>
        <p:spPr>
          <a:xfrm>
            <a:off x="6819900" y="3848100"/>
            <a:ext cx="45910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Keep the learner at the </a:t>
            </a:r>
            <a:r>
              <a:rPr sz="2000" b="1" i="0" dirty="0" err="1">
                <a:solidFill>
                  <a:srgbClr val="0B3658"/>
                </a:solidFill>
                <a:latin typeface="Aptos"/>
                <a:ea typeface="Aptos"/>
                <a:cs typeface="Aptos"/>
              </a:rPr>
              <a:t>centre</a:t>
            </a:r>
            <a:endParaRPr sz="2000" b="1" i="0" dirty="0">
              <a:solidFill>
                <a:srgbClr val="0B365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A0CF60-7B13-4278-BCED-C8207EA06892}"/>
              </a:ext>
            </a:extLst>
          </p:cNvPr>
          <p:cNvSpPr>
            <a:spLocks noGrp="1"/>
          </p:cNvSpPr>
          <p:nvPr/>
        </p:nvSpPr>
        <p:spPr>
          <a:xfrm>
            <a:off x="6419850" y="4791075"/>
            <a:ext cx="4476750" cy="990600"/>
          </a:xfrm>
          <a:prstGeom prst="roundRect">
            <a:avLst>
              <a:gd name="adj" fmla="val 5769"/>
            </a:avLst>
          </a:prstGeom>
          <a:solidFill>
            <a:srgbClr val="DCEAF2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78153D-37C2-407E-AA5C-212F4927EA8E}"/>
              </a:ext>
            </a:extLst>
          </p:cNvPr>
          <p:cNvSpPr>
            <a:spLocks noGrp="1"/>
          </p:cNvSpPr>
          <p:nvPr/>
        </p:nvSpPr>
        <p:spPr>
          <a:xfrm>
            <a:off x="6762750" y="5019675"/>
            <a:ext cx="37909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575" b="0" i="1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1575" b="0" i="1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“The destination is clear —</a:t>
            </a:r>
          </a:p>
          <a:p>
            <a:pPr algn="ctr">
              <a:lnSpc>
                <a:spcPct val="100000"/>
              </a:lnSpc>
              <a:buNone/>
              <a:defRPr sz="1575" b="0" i="1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1575" b="0" i="1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but the timing keeps moving.”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264868-42B8-472B-AE56-EACAA17A5053}"/>
              </a:ext>
            </a:extLst>
          </p:cNvPr>
          <p:cNvSpPr>
            <a:spLocks noGrp="1"/>
          </p:cNvSpPr>
          <p:nvPr/>
        </p:nvSpPr>
        <p:spPr>
          <a:xfrm>
            <a:off x="0" y="6210300"/>
            <a:ext cx="12192000" cy="64770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A47480-6609-4299-875A-C53E14113430}"/>
              </a:ext>
            </a:extLst>
          </p:cNvPr>
          <p:cNvSpPr>
            <a:spLocks noGrp="1"/>
          </p:cNvSpPr>
          <p:nvPr/>
        </p:nvSpPr>
        <p:spPr>
          <a:xfrm>
            <a:off x="1452562" y="6343649"/>
            <a:ext cx="8601075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Confidence is sustained through clarity, continuity and visible progress.</a:t>
            </a:r>
          </a:p>
        </p:txBody>
      </p:sp>
    </p:spTree>
    <p:extLst>
      <p:ext uri="{BB962C8B-B14F-4D97-AF65-F5344CB8AC3E}">
        <p14:creationId xmlns:p14="http://schemas.microsoft.com/office/powerpoint/2010/main" val="418678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F32DE8-89F4-456A-80A3-FE6B8A321D57}"/>
              </a:ext>
            </a:extLst>
          </p:cNvPr>
          <p:cNvSpPr>
            <a:spLocks noGrp="1"/>
          </p:cNvSpPr>
          <p:nvPr/>
        </p:nvSpPr>
        <p:spPr>
          <a:xfrm>
            <a:off x="209550" y="245269"/>
            <a:ext cx="1066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Lesson 1: Leadership means responsibility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5437" b="15437"/>
          <a:stretch>
            <a:fillRect/>
          </a:stretch>
        </p:blipFill>
        <p:spPr>
          <a:xfrm>
            <a:off x="0" y="1066800"/>
            <a:ext cx="5162550" cy="5353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81CCA1-893B-4FB5-A30F-8E8E30DB47F6}"/>
              </a:ext>
            </a:extLst>
          </p:cNvPr>
          <p:cNvSpPr>
            <a:spLocks noGrp="1"/>
          </p:cNvSpPr>
          <p:nvPr/>
        </p:nvSpPr>
        <p:spPr>
          <a:xfrm>
            <a:off x="5295900" y="1790700"/>
            <a:ext cx="6762749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Industry leadership</a:t>
            </a:r>
            <a:r>
              <a:rPr lang="en-NZ"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is more than influence.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381B6E-B881-491A-AE25-4E4982A25F54}"/>
              </a:ext>
            </a:extLst>
          </p:cNvPr>
          <p:cNvSpPr>
            <a:spLocks noGrp="1"/>
          </p:cNvSpPr>
          <p:nvPr/>
        </p:nvSpPr>
        <p:spPr>
          <a:xfrm>
            <a:off x="5619749" y="3138487"/>
            <a:ext cx="5324475" cy="19573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342910" indent="-34290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Includes accountability for quality</a:t>
            </a:r>
          </a:p>
          <a:p>
            <a:pPr marL="342910" indent="-34290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lang="en-GB"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Shares accountability for learner outcomes</a:t>
            </a:r>
          </a:p>
          <a:p>
            <a:pPr marL="342910" indent="-342900"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Builds capability and sustainability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195E55-1C7D-461C-978C-577DDE8FA015}"/>
              </a:ext>
            </a:extLst>
          </p:cNvPr>
          <p:cNvSpPr>
            <a:spLocks noGrp="1"/>
          </p:cNvSpPr>
          <p:nvPr/>
        </p:nvSpPr>
        <p:spPr>
          <a:xfrm>
            <a:off x="0" y="6200775"/>
            <a:ext cx="12192000" cy="657225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D1C49E-15BF-473F-90A1-4D9AFC92B76B}"/>
              </a:ext>
            </a:extLst>
          </p:cNvPr>
          <p:cNvSpPr>
            <a:spLocks noGrp="1"/>
          </p:cNvSpPr>
          <p:nvPr/>
        </p:nvSpPr>
        <p:spPr>
          <a:xfrm>
            <a:off x="3105150" y="6362700"/>
            <a:ext cx="59817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  <a:defRPr sz="1875" b="1" i="0">
                <a:solidFill>
                  <a:srgbClr val="D95C0B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A stronger voice brings a greater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62522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A2B38C-3AD6-424D-BE71-95D3F1061F27}"/>
              </a:ext>
            </a:extLst>
          </p:cNvPr>
          <p:cNvSpPr>
            <a:spLocks noGrp="1"/>
          </p:cNvSpPr>
          <p:nvPr/>
        </p:nvSpPr>
        <p:spPr>
          <a:xfrm>
            <a:off x="152400" y="266700"/>
            <a:ext cx="5791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Lesson 2: Start with the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5437" b="15437"/>
          <a:stretch>
            <a:fillRect/>
          </a:stretch>
        </p:blipFill>
        <p:spPr>
          <a:xfrm>
            <a:off x="0" y="1066800"/>
            <a:ext cx="5162550" cy="5353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173E91-6BAA-4273-89C7-0C5A460F5168}"/>
              </a:ext>
            </a:extLst>
          </p:cNvPr>
          <p:cNvSpPr>
            <a:spLocks noGrp="1"/>
          </p:cNvSpPr>
          <p:nvPr/>
        </p:nvSpPr>
        <p:spPr>
          <a:xfrm>
            <a:off x="5400675" y="1714500"/>
            <a:ext cx="65436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Don’t build an organisation</a:t>
            </a:r>
            <a:r>
              <a:rPr lang="en-NZ"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for its own sake.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191FB3-DF04-4C42-8681-248F3A95F2BA}"/>
              </a:ext>
            </a:extLst>
          </p:cNvPr>
          <p:cNvSpPr>
            <a:spLocks noGrp="1"/>
          </p:cNvSpPr>
          <p:nvPr/>
        </p:nvSpPr>
        <p:spPr>
          <a:xfrm>
            <a:off x="5676900" y="3162299"/>
            <a:ext cx="5286376" cy="1895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Start with the workforce and industry need.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Design the solution to solve the problem.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Be open to what form that solution takes.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68CC3D-A852-4166-9B33-758281F564FC}"/>
              </a:ext>
            </a:extLst>
          </p:cNvPr>
          <p:cNvSpPr>
            <a:spLocks noGrp="1"/>
          </p:cNvSpPr>
          <p:nvPr/>
        </p:nvSpPr>
        <p:spPr>
          <a:xfrm>
            <a:off x="0" y="6229350"/>
            <a:ext cx="12192000" cy="6286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52B57A-5A03-48CC-B28F-357CA2BFEFA2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It’s about better outcomes, not just a new organisation.</a:t>
            </a:r>
          </a:p>
        </p:txBody>
      </p:sp>
    </p:spTree>
    <p:extLst>
      <p:ext uri="{BB962C8B-B14F-4D97-AF65-F5344CB8AC3E}">
        <p14:creationId xmlns:p14="http://schemas.microsoft.com/office/powerpoint/2010/main" val="168911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4682DF-5D92-4C07-83E7-66A59141E735}"/>
              </a:ext>
            </a:extLst>
          </p:cNvPr>
          <p:cNvSpPr>
            <a:spLocks noGrp="1"/>
          </p:cNvSpPr>
          <p:nvPr/>
        </p:nvSpPr>
        <p:spPr>
          <a:xfrm>
            <a:off x="133350" y="309563"/>
            <a:ext cx="78486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Lesson 3: Partnership is harder than consultation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5437" b="15437"/>
          <a:stretch>
            <a:fillRect/>
          </a:stretch>
        </p:blipFill>
        <p:spPr>
          <a:xfrm>
            <a:off x="0" y="1066800"/>
            <a:ext cx="5162550" cy="5353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73B490-687B-4FF2-AE41-E81D3D887C12}"/>
              </a:ext>
            </a:extLst>
          </p:cNvPr>
          <p:cNvSpPr>
            <a:spLocks noGrp="1"/>
          </p:cNvSpPr>
          <p:nvPr/>
        </p:nvSpPr>
        <p:spPr>
          <a:xfrm>
            <a:off x="5314950" y="1485900"/>
            <a:ext cx="665797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True partnership requires</a:t>
            </a:r>
            <a:r>
              <a:rPr lang="en-NZ"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more than agreement.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C0EBFB-7975-4261-BDE1-85EB55FB2C72}"/>
              </a:ext>
            </a:extLst>
          </p:cNvPr>
          <p:cNvSpPr>
            <a:spLocks noGrp="1"/>
          </p:cNvSpPr>
          <p:nvPr/>
        </p:nvSpPr>
        <p:spPr>
          <a:xfrm>
            <a:off x="5667374" y="2833687"/>
            <a:ext cx="5686426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Consultation seeks views.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Partnership aligns responsibilities, risks and decisions.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It takes time, trust and a shared commitment through complexity.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3DE22-0668-4D74-8616-B973068EA651}"/>
              </a:ext>
            </a:extLst>
          </p:cNvPr>
          <p:cNvSpPr>
            <a:spLocks noGrp="1"/>
          </p:cNvSpPr>
          <p:nvPr/>
        </p:nvSpPr>
        <p:spPr>
          <a:xfrm>
            <a:off x="0" y="6229350"/>
            <a:ext cx="12192000" cy="6286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7D3A0D-949F-4993-8B2F-48ED09090AE2}"/>
              </a:ext>
            </a:extLst>
          </p:cNvPr>
          <p:cNvSpPr>
            <a:spLocks noGrp="1"/>
          </p:cNvSpPr>
          <p:nvPr/>
        </p:nvSpPr>
        <p:spPr>
          <a:xfrm>
            <a:off x="571500" y="6372225"/>
            <a:ext cx="1104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Move from conversation to collaboration.</a:t>
            </a:r>
          </a:p>
        </p:txBody>
      </p:sp>
    </p:spTree>
    <p:extLst>
      <p:ext uri="{BB962C8B-B14F-4D97-AF65-F5344CB8AC3E}">
        <p14:creationId xmlns:p14="http://schemas.microsoft.com/office/powerpoint/2010/main" val="111018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548B83-5D7C-4033-82C9-7DB688B2AD1B}"/>
              </a:ext>
            </a:extLst>
          </p:cNvPr>
          <p:cNvSpPr>
            <a:spLocks noGrp="1"/>
          </p:cNvSpPr>
          <p:nvPr/>
        </p:nvSpPr>
        <p:spPr>
          <a:xfrm>
            <a:off x="123825" y="304799"/>
            <a:ext cx="1066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Lesson 4: Protect learners while redesigning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t="15437" b="15437"/>
          <a:stretch>
            <a:fillRect/>
          </a:stretch>
        </p:blipFill>
        <p:spPr>
          <a:xfrm>
            <a:off x="0" y="1066800"/>
            <a:ext cx="5162550" cy="5353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163ABB-C99E-44EF-A9DE-D39AC721817A}"/>
              </a:ext>
            </a:extLst>
          </p:cNvPr>
          <p:cNvSpPr>
            <a:spLocks noGrp="1"/>
          </p:cNvSpPr>
          <p:nvPr/>
        </p:nvSpPr>
        <p:spPr>
          <a:xfrm>
            <a:off x="5286375" y="1414462"/>
            <a:ext cx="6667499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The learner cannot become</a:t>
            </a:r>
            <a:r>
              <a:rPr lang="en-NZ"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collateral damage.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210EC3-BF6C-4E41-92B8-CF73EC9874E4}"/>
              </a:ext>
            </a:extLst>
          </p:cNvPr>
          <p:cNvSpPr>
            <a:spLocks noGrp="1"/>
          </p:cNvSpPr>
          <p:nvPr/>
        </p:nvSpPr>
        <p:spPr>
          <a:xfrm>
            <a:off x="5610225" y="3145632"/>
            <a:ext cx="5848350" cy="177641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Maintain continuity of learning.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Support learner confidence through transition.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Keep the learner at the center of every decision.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C7C4C3-8D6F-4FDA-AC5C-6459F2495FB9}"/>
              </a:ext>
            </a:extLst>
          </p:cNvPr>
          <p:cNvSpPr>
            <a:spLocks noGrp="1"/>
          </p:cNvSpPr>
          <p:nvPr/>
        </p:nvSpPr>
        <p:spPr>
          <a:xfrm>
            <a:off x="0" y="6305550"/>
            <a:ext cx="12192000" cy="55245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1B7075-F7E5-4666-9E5F-DE84099376A8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Real people. Real futures.</a:t>
            </a:r>
          </a:p>
        </p:txBody>
      </p:sp>
    </p:spTree>
    <p:extLst>
      <p:ext uri="{BB962C8B-B14F-4D97-AF65-F5344CB8AC3E}">
        <p14:creationId xmlns:p14="http://schemas.microsoft.com/office/powerpoint/2010/main" val="14571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003DCA-89CC-40EE-9089-E527AF19AA13}"/>
              </a:ext>
            </a:extLst>
          </p:cNvPr>
          <p:cNvSpPr>
            <a:spLocks noGrp="1"/>
          </p:cNvSpPr>
          <p:nvPr/>
        </p:nvSpPr>
        <p:spPr>
          <a:xfrm>
            <a:off x="247649" y="295275"/>
            <a:ext cx="1066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8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Lesson 5: Ownership still requires bridges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 l="17853" r="17853"/>
          <a:stretch>
            <a:fillRect/>
          </a:stretch>
        </p:blipFill>
        <p:spPr>
          <a:xfrm>
            <a:off x="0" y="1066800"/>
            <a:ext cx="5162550" cy="53530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E77C8C-9B31-4FE1-8C18-D822D73B954D}"/>
              </a:ext>
            </a:extLst>
          </p:cNvPr>
          <p:cNvSpPr>
            <a:spLocks noGrp="1"/>
          </p:cNvSpPr>
          <p:nvPr/>
        </p:nvSpPr>
        <p:spPr>
          <a:xfrm>
            <a:off x="5286375" y="1485900"/>
            <a:ext cx="65913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Industry-led does not mean</a:t>
            </a:r>
            <a:r>
              <a:rPr lang="en-NZ"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industry-alone.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B71017-A2F2-4430-B778-7600A475FEAD}"/>
              </a:ext>
            </a:extLst>
          </p:cNvPr>
          <p:cNvSpPr>
            <a:spLocks noGrp="1"/>
          </p:cNvSpPr>
          <p:nvPr/>
        </p:nvSpPr>
        <p:spPr>
          <a:xfrm>
            <a:off x="5676898" y="2828925"/>
            <a:ext cx="5943601" cy="2400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Strengthen connections with those who educate, regulate, employ and learn.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Bridges create a more responsive vocational education system.</a:t>
            </a:r>
          </a:p>
          <a:p>
            <a:pPr marL="34291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725">
                <a:solidFill>
                  <a:srgbClr val="243746"/>
                </a:solidFill>
                <a:latin typeface="Aptos"/>
                <a:ea typeface="Aptos"/>
                <a:cs typeface="Aptos"/>
              </a:defRPr>
            </a:pPr>
            <a:r>
              <a:rPr sz="2000" dirty="0">
                <a:solidFill>
                  <a:srgbClr val="243746"/>
                </a:solidFill>
                <a:latin typeface="Aptos"/>
                <a:ea typeface="Aptos"/>
                <a:cs typeface="Aptos"/>
              </a:rPr>
              <a:t>We are stronger when we work together.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2C3DF9-FDF6-4CB4-9F3F-96A184CA2671}"/>
              </a:ext>
            </a:extLst>
          </p:cNvPr>
          <p:cNvSpPr>
            <a:spLocks noGrp="1"/>
          </p:cNvSpPr>
          <p:nvPr/>
        </p:nvSpPr>
        <p:spPr>
          <a:xfrm>
            <a:off x="0" y="6248400"/>
            <a:ext cx="12192000" cy="609600"/>
          </a:xfrm>
          <a:prstGeom prst="rect">
            <a:avLst/>
          </a:prstGeom>
          <a:solidFill>
            <a:srgbClr val="C76837"/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1B3BDE-7AA3-4A8E-9AA1-FBF3BC7FB25B}"/>
              </a:ext>
            </a:extLst>
          </p:cNvPr>
          <p:cNvSpPr>
            <a:spLocks noGrp="1"/>
          </p:cNvSpPr>
          <p:nvPr/>
        </p:nvSpPr>
        <p:spPr>
          <a:xfrm>
            <a:off x="571500" y="6376987"/>
            <a:ext cx="1104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Different roles. A stronger system.</a:t>
            </a:r>
          </a:p>
        </p:txBody>
      </p:sp>
    </p:spTree>
    <p:extLst>
      <p:ext uri="{BB962C8B-B14F-4D97-AF65-F5344CB8AC3E}">
        <p14:creationId xmlns:p14="http://schemas.microsoft.com/office/powerpoint/2010/main" val="31755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A0D5A2-56E1-4F92-BFCB-9114CA67E3C4}"/>
              </a:ext>
            </a:extLst>
          </p:cNvPr>
          <p:cNvSpPr>
            <a:spLocks noGrp="1"/>
          </p:cNvSpPr>
          <p:nvPr/>
        </p:nvSpPr>
        <p:spPr>
          <a:xfrm>
            <a:off x="438150" y="266700"/>
            <a:ext cx="1066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55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55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Final question to the room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0E7B41-3C16-4D76-9CAD-0142076CA87D}"/>
              </a:ext>
            </a:extLst>
          </p:cNvPr>
          <p:cNvSpPr>
            <a:spLocks noGrp="1"/>
          </p:cNvSpPr>
          <p:nvPr/>
        </p:nvSpPr>
        <p:spPr>
          <a:xfrm>
            <a:off x="4238626" y="1485899"/>
            <a:ext cx="6962774" cy="3086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12000"/>
              </a:lnSpc>
              <a:buNone/>
              <a:defRPr sz="2700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lang="en-NZ" sz="2800" b="1" i="0" dirty="0">
                <a:solidFill>
                  <a:srgbClr val="0B3658"/>
                </a:solidFill>
                <a:latin typeface="Segoe Script" panose="030B0504020000000003" pitchFamily="66" charset="0"/>
                <a:ea typeface="Aptos"/>
                <a:cs typeface="Aptos"/>
              </a:rPr>
              <a:t>“</a:t>
            </a:r>
            <a:r>
              <a:rPr sz="2800" b="1" i="0" dirty="0">
                <a:solidFill>
                  <a:srgbClr val="0B3658"/>
                </a:solidFill>
                <a:latin typeface="Segoe Script" panose="030B0504020000000003" pitchFamily="66" charset="0"/>
                <a:ea typeface="Aptos"/>
                <a:cs typeface="Aptos"/>
              </a:rPr>
              <a:t>If industry wants a stronger voice in vocational education, what responsibility should it be prepared to accept in return?</a:t>
            </a:r>
            <a:r>
              <a:rPr lang="en-NZ" sz="2800" b="1" dirty="0">
                <a:solidFill>
                  <a:srgbClr val="0B3658"/>
                </a:solidFill>
                <a:latin typeface="Segoe Script" panose="030B0504020000000003" pitchFamily="66" charset="0"/>
                <a:ea typeface="Aptos"/>
                <a:cs typeface="Aptos"/>
              </a:rPr>
              <a:t>"</a:t>
            </a:r>
            <a:endParaRPr sz="2800" b="1" i="0" dirty="0">
              <a:solidFill>
                <a:srgbClr val="0B3658"/>
              </a:solidFill>
              <a:latin typeface="Segoe Script" panose="030B0504020000000003" pitchFamily="66" charset="0"/>
              <a:ea typeface="Aptos"/>
              <a:cs typeface="Aptos"/>
            </a:endParaRPr>
          </a:p>
        </p:txBody>
      </p:sp>
      <p:pic>
        <p:nvPicPr>
          <p:cNvPr id="11" name="Graphic 10" descr="Thought with solid fill">
            <a:extLst>
              <a:ext uri="{FF2B5EF4-FFF2-40B4-BE49-F238E27FC236}">
                <a16:creationId xmlns:a16="http://schemas.microsoft.com/office/drawing/2014/main" id="{91E4B425-B9BC-CA9C-8ACD-CF76C1F1A5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600" y="1681162"/>
            <a:ext cx="2695575" cy="269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11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rcRect l="20297" r="20297"/>
          <a:stretch>
            <a:fillRect/>
          </a:stretch>
        </p:blipFill>
        <p:spPr>
          <a:xfrm>
            <a:off x="0" y="0"/>
            <a:ext cx="7239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7173D3-20FF-4789-83A6-815C0B973D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rgbClr val="0B3658">
              <a:alpha val="30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49B249-699C-46F0-90A7-28ABB01096BF}"/>
              </a:ext>
            </a:extLst>
          </p:cNvPr>
          <p:cNvSpPr>
            <a:spLocks noGrp="1"/>
          </p:cNvSpPr>
          <p:nvPr/>
        </p:nvSpPr>
        <p:spPr>
          <a:xfrm>
            <a:off x="762000" y="819150"/>
            <a:ext cx="5715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72"/>
          </a:bodyPr>
          <a:lstStyle/>
          <a:p>
            <a:pPr algn="ctr">
              <a:lnSpc>
                <a:spcPct val="102000"/>
              </a:lnSpc>
              <a:buNone/>
              <a:defRPr sz="31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Industry ownership is harder</a:t>
            </a:r>
          </a:p>
          <a:p>
            <a:pPr algn="ctr">
              <a:lnSpc>
                <a:spcPct val="102000"/>
              </a:lnSpc>
              <a:buNone/>
              <a:defRPr sz="31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than advocacy — but it may be</a:t>
            </a:r>
          </a:p>
          <a:p>
            <a:pPr algn="ctr">
              <a:lnSpc>
                <a:spcPct val="102000"/>
              </a:lnSpc>
              <a:buNone/>
              <a:defRPr sz="31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far more powerful.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9705DF3-7812-D0B7-200B-1F0F377A410B}"/>
              </a:ext>
            </a:extLst>
          </p:cNvPr>
          <p:cNvGrpSpPr/>
          <p:nvPr/>
        </p:nvGrpSpPr>
        <p:grpSpPr>
          <a:xfrm>
            <a:off x="7686673" y="952501"/>
            <a:ext cx="914400" cy="914400"/>
            <a:chOff x="7686673" y="1114425"/>
            <a:chExt cx="914400" cy="9144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CACA15F-D1D8-0FC1-3815-2F52B840C23A}"/>
                </a:ext>
              </a:extLst>
            </p:cNvPr>
            <p:cNvSpPr/>
            <p:nvPr/>
          </p:nvSpPr>
          <p:spPr>
            <a:xfrm>
              <a:off x="7686673" y="1114425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7810500" y="1238250"/>
              <a:ext cx="666750" cy="66675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8FCB6853-27BE-4286-B0AC-BFDEAD444408}"/>
              </a:ext>
            </a:extLst>
          </p:cNvPr>
          <p:cNvSpPr>
            <a:spLocks noGrp="1"/>
          </p:cNvSpPr>
          <p:nvPr/>
        </p:nvSpPr>
        <p:spPr>
          <a:xfrm>
            <a:off x="8801100" y="1219200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Industry voice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0973014-304C-A46D-6370-AE0875551D2F}"/>
              </a:ext>
            </a:extLst>
          </p:cNvPr>
          <p:cNvGrpSpPr/>
          <p:nvPr/>
        </p:nvGrpSpPr>
        <p:grpSpPr>
          <a:xfrm>
            <a:off x="7686673" y="2200275"/>
            <a:ext cx="914400" cy="914400"/>
            <a:chOff x="7686673" y="2105023"/>
            <a:chExt cx="914400" cy="9144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4FD38BC-B085-194C-7017-85B38ACD1E20}"/>
                </a:ext>
              </a:extLst>
            </p:cNvPr>
            <p:cNvSpPr/>
            <p:nvPr/>
          </p:nvSpPr>
          <p:spPr>
            <a:xfrm>
              <a:off x="7686673" y="2105023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7810499" y="2228849"/>
              <a:ext cx="666749" cy="666749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2E4C4110-77E4-442C-A1E4-78E541CE1B65}"/>
              </a:ext>
            </a:extLst>
          </p:cNvPr>
          <p:cNvSpPr>
            <a:spLocks noGrp="1"/>
          </p:cNvSpPr>
          <p:nvPr/>
        </p:nvSpPr>
        <p:spPr>
          <a:xfrm>
            <a:off x="8915400" y="2466975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Industry ownership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2837B08-6315-2754-3C97-BD307E1FA9CB}"/>
              </a:ext>
            </a:extLst>
          </p:cNvPr>
          <p:cNvGrpSpPr/>
          <p:nvPr/>
        </p:nvGrpSpPr>
        <p:grpSpPr>
          <a:xfrm>
            <a:off x="7686673" y="3448051"/>
            <a:ext cx="914400" cy="914400"/>
            <a:chOff x="7686673" y="3076578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6DDD03-9783-F9D3-A871-543AE92D1137}"/>
                </a:ext>
              </a:extLst>
            </p:cNvPr>
            <p:cNvSpPr/>
            <p:nvPr/>
          </p:nvSpPr>
          <p:spPr>
            <a:xfrm>
              <a:off x="7686673" y="3076578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/>
          </p:blipFill>
          <p:spPr>
            <a:xfrm>
              <a:off x="7810500" y="3219450"/>
              <a:ext cx="666748" cy="666748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0CCB5BF-42F8-460D-808C-0A8412FC3B2E}"/>
              </a:ext>
            </a:extLst>
          </p:cNvPr>
          <p:cNvSpPr>
            <a:spLocks noGrp="1"/>
          </p:cNvSpPr>
          <p:nvPr/>
        </p:nvSpPr>
        <p:spPr>
          <a:xfrm>
            <a:off x="8801100" y="3714751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875" b="1" i="0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B3658"/>
                </a:solidFill>
                <a:latin typeface="Aptos"/>
                <a:ea typeface="Aptos"/>
                <a:cs typeface="Aptos"/>
              </a:rPr>
              <a:t>Through partnership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BD41BD-1FE0-43C1-9886-5B937A558215}"/>
              </a:ext>
            </a:extLst>
          </p:cNvPr>
          <p:cNvSpPr>
            <a:spLocks noGrp="1"/>
          </p:cNvSpPr>
          <p:nvPr/>
        </p:nvSpPr>
        <p:spPr>
          <a:xfrm>
            <a:off x="7400925" y="5395910"/>
            <a:ext cx="4467225" cy="7715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425" b="0" i="0">
                <a:solidFill>
                  <a:srgbClr val="164F73"/>
                </a:solidFill>
                <a:latin typeface="Aptos"/>
                <a:ea typeface="Aptos"/>
                <a:cs typeface="Aptos"/>
              </a:defRPr>
            </a:pPr>
            <a:r>
              <a:rPr sz="2000" b="0" i="0" dirty="0">
                <a:solidFill>
                  <a:srgbClr val="164F73"/>
                </a:solidFill>
                <a:latin typeface="Aptos"/>
                <a:ea typeface="Aptos"/>
                <a:cs typeface="Aptos"/>
              </a:rPr>
              <a:t>Stronger people. Stronger industries. Brighter futures.</a:t>
            </a:r>
          </a:p>
        </p:txBody>
      </p:sp>
    </p:spTree>
    <p:extLst>
      <p:ext uri="{BB962C8B-B14F-4D97-AF65-F5344CB8AC3E}">
        <p14:creationId xmlns:p14="http://schemas.microsoft.com/office/powerpoint/2010/main" val="143680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a serene, misty evening with a roadway bridge spanning a calm, reflective water body under a colorful, sunset sky.&#10;&#10;AI-generated content may be incorrect.">
            <a:extLst>
              <a:ext uri="{FF2B5EF4-FFF2-40B4-BE49-F238E27FC236}">
                <a16:creationId xmlns:a16="http://schemas.microsoft.com/office/drawing/2014/main" id="{3E8D8204-F3B4-43BF-D39D-B24FC02AF7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704E866-9871-3E0A-3540-C125CED4A0E3}"/>
              </a:ext>
            </a:extLst>
          </p:cNvPr>
          <p:cNvSpPr>
            <a:spLocks noGrp="1"/>
          </p:cNvSpPr>
          <p:nvPr/>
        </p:nvSpPr>
        <p:spPr>
          <a:xfrm rot="21171885">
            <a:off x="2918776" y="2611274"/>
            <a:ext cx="5782946" cy="8871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0000" lnSpcReduction="20000"/>
          </a:bodyPr>
          <a:lstStyle/>
          <a:p>
            <a:pPr algn="ctr">
              <a:lnSpc>
                <a:spcPct val="100000"/>
              </a:lnSpc>
              <a:buNone/>
              <a:defRPr sz="2550" b="0" i="1">
                <a:solidFill>
                  <a:srgbClr val="0B3658"/>
                </a:solidFill>
                <a:latin typeface="Aptos"/>
                <a:ea typeface="Aptos"/>
                <a:cs typeface="Aptos"/>
              </a:defRPr>
            </a:pPr>
            <a:r>
              <a:rPr sz="9600" b="0" i="1" dirty="0">
                <a:solidFill>
                  <a:schemeClr val="bg1"/>
                </a:solidFill>
                <a:latin typeface="Segoe Script" panose="030B0504020000000003" pitchFamily="66" charset="0"/>
                <a:ea typeface="Aptos"/>
                <a:cs typeface="Aptos"/>
              </a:rPr>
              <a:t>Thank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F464DE-8216-FD63-72CC-B767A28E61E4}"/>
              </a:ext>
            </a:extLst>
          </p:cNvPr>
          <p:cNvSpPr>
            <a:spLocks noGrp="1"/>
          </p:cNvSpPr>
          <p:nvPr/>
        </p:nvSpPr>
        <p:spPr>
          <a:xfrm>
            <a:off x="5172074" y="3332700"/>
            <a:ext cx="5181601" cy="521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164F73"/>
                </a:solidFill>
                <a:latin typeface="Aptos"/>
                <a:ea typeface="Aptos"/>
                <a:cs typeface="Aptos"/>
              </a:defRPr>
            </a:pPr>
            <a:r>
              <a:rPr sz="2800" b="0" i="0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Let’s keep building the bridges.</a:t>
            </a:r>
          </a:p>
        </p:txBody>
      </p:sp>
    </p:spTree>
    <p:extLst>
      <p:ext uri="{BB962C8B-B14F-4D97-AF65-F5344CB8AC3E}">
        <p14:creationId xmlns:p14="http://schemas.microsoft.com/office/powerpoint/2010/main" val="338895768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14F2E1-7C44-4849-843B-080E067D345E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b82c0890-db37-4f7b-86b1-28861ffcc908"/>
    <ds:schemaRef ds:uri="http://purl.org/dc/dcmitype/"/>
    <ds:schemaRef ds:uri="http://schemas.openxmlformats.org/package/2006/metadata/core-properties"/>
    <ds:schemaRef ds:uri="http://purl.org/dc/terms/"/>
    <ds:schemaRef ds:uri="e2d462b7-cb72-49f0-ae83-d6cf3d9603b8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4A3F3EA-F947-4B47-92AD-B383B0C0BC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AB4D43-FFF5-427E-B029-8D06C5517B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2c0890-db37-4f7b-86b1-28861ffcc908"/>
    <ds:schemaRef ds:uri="e2d462b7-cb72-49f0-ae83-d6cf3d9603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649</Words>
  <Application>Microsoft Office PowerPoint</Application>
  <PresentationFormat>Widescreen</PresentationFormat>
  <Paragraphs>92</Paragraphs>
  <Slides>26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Arial</vt:lpstr>
      <vt:lpstr>Segoe Script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Grumball</dc:creator>
  <cp:lastModifiedBy>Taryn Eparaima</cp:lastModifiedBy>
  <cp:revision>2</cp:revision>
  <dcterms:created xsi:type="dcterms:W3CDTF">2026-09-22T03:35:27Z</dcterms:created>
  <dcterms:modified xsi:type="dcterms:W3CDTF">2026-10-28T21:24:27Z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0x0101003A177CB127539E4086E72E9693BEB61C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2026-10-28T21:24:27Z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479935d5-e1cd-48a7-afa2-86122eba75e4</vt:lpwstr>
  </property>
  <property fmtid="{D5CDD505-2E9C-101B-9397-08002B2CF9AE}" pid="8" name="MSIP_Label_defa4170-0d19-0005-0004-bc88714345d2_ActionId">
    <vt:lpwstr>04d6370c-f5a3-4e77-9258-71ce94060ad6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