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5"/>
    <p:sldMasterId id="2147483669" r:id="rId6"/>
  </p:sldMasterIdLst>
  <p:notesMasterIdLst>
    <p:notesMasterId r:id="rId20"/>
  </p:notesMasterIdLst>
  <p:sldIdLst>
    <p:sldId id="268" r:id="rId7"/>
    <p:sldId id="396" r:id="rId8"/>
    <p:sldId id="269" r:id="rId9"/>
    <p:sldId id="274" r:id="rId10"/>
    <p:sldId id="275" r:id="rId11"/>
    <p:sldId id="279" r:id="rId12"/>
    <p:sldId id="276" r:id="rId13"/>
    <p:sldId id="469" r:id="rId14"/>
    <p:sldId id="470" r:id="rId15"/>
    <p:sldId id="334" r:id="rId16"/>
    <p:sldId id="395" r:id="rId17"/>
    <p:sldId id="270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00000"/>
    <a:srgbClr val="D83967"/>
    <a:srgbClr val="65A625"/>
    <a:srgbClr val="763C83"/>
    <a:srgbClr val="007382"/>
    <a:srgbClr val="004150"/>
    <a:srgbClr val="1A9AA9"/>
    <a:srgbClr val="FCC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" dt="2026-10-05T20:48:22.859"/>
    <p1510:client id="{4AF9A3DC-34A9-43FD-A3A7-1E6F3A58ECA4}" v="948" dt="2026-10-05T21:26:04.351"/>
    <p1510:client id="{F9FEF1F0-773D-B805-FF22-407B248C23F6}" v="89" dt="2026-10-05T20:39:54.1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59" d="100"/>
          <a:sy n="159" d="100"/>
        </p:scale>
        <p:origin x="384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22" Type="http://schemas.openxmlformats.org/officeDocument/2006/relationships/viewProps" Target="viewProps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18069D-2626-4D34-BB63-9F78F7BAC74F}" type="datetimeFigureOut">
              <a:rPr lang="en-NZ" smtClean="0"/>
              <a:t>9/10/2026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9E2F66-3498-4ED6-894E-ABDF84CB13E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6466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36A1E1-7D87-EA4D-4CB7-0ADB2DB83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486892-80D5-1E65-E945-A7B15E6EB6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FC78B2-9CC1-414A-78E0-9C74CDCCB4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Content provided by user.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A5DD6F-0D96-3156-31A7-1ED04F73A0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757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9E2F66-3498-4ED6-894E-ABDF84CB13E8}" type="slidenum">
              <a:rPr lang="en-NZ" smtClean="0"/>
              <a:t>10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40380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/>
          </a:p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9E2F66-3498-4ED6-894E-ABDF84CB13E8}" type="slidenum">
              <a:rPr lang="en-NZ" smtClean="0"/>
              <a:t>11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9226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3C5D602-6983-D16E-0245-1CED4E5D7E87}"/>
              </a:ext>
            </a:extLst>
          </p:cNvPr>
          <p:cNvSpPr/>
          <p:nvPr userDrawn="1"/>
        </p:nvSpPr>
        <p:spPr>
          <a:xfrm>
            <a:off x="0" y="0"/>
            <a:ext cx="12192000" cy="5448300"/>
          </a:xfrm>
          <a:prstGeom prst="rect">
            <a:avLst/>
          </a:prstGeom>
          <a:solidFill>
            <a:srgbClr val="0073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E0C0A6-96FA-C0E2-C42C-571A6B2F06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9500" y="1122363"/>
            <a:ext cx="5016500" cy="1747837"/>
          </a:xfrm>
        </p:spPr>
        <p:txBody>
          <a:bodyPr anchor="b">
            <a:normAutofit/>
          </a:bodyPr>
          <a:lstStyle>
            <a:lvl1pPr algn="l">
              <a:defRPr sz="3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3FC412-9A2E-E196-0D8F-71FB55B07E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9500" y="3467100"/>
            <a:ext cx="5016500" cy="1655762"/>
          </a:xfrm>
        </p:spPr>
        <p:txBody>
          <a:bodyPr/>
          <a:lstStyle>
            <a:lvl1pPr marL="0" indent="0" algn="l">
              <a:buNone/>
              <a:defRPr sz="24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0CA93CF-5543-E870-FD49-5F77803CF394}"/>
              </a:ext>
            </a:extLst>
          </p:cNvPr>
          <p:cNvCxnSpPr/>
          <p:nvPr userDrawn="1"/>
        </p:nvCxnSpPr>
        <p:spPr>
          <a:xfrm>
            <a:off x="1079500" y="2990850"/>
            <a:ext cx="4546600" cy="0"/>
          </a:xfrm>
          <a:prstGeom prst="line">
            <a:avLst/>
          </a:prstGeom>
          <a:ln w="57150">
            <a:solidFill>
              <a:srgbClr val="0041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8ECEEAC0-392F-B846-0CFE-573BD0251D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20" y="5754813"/>
            <a:ext cx="4175768" cy="765050"/>
          </a:xfrm>
          <a:prstGeom prst="rect">
            <a:avLst/>
          </a:prstGeom>
        </p:spPr>
      </p:pic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B418A9BD-79B7-6458-20B9-87BA879CC5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4800" y="-125355"/>
            <a:ext cx="2295149" cy="571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604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0C0A6-96FA-C0E2-C42C-571A6B2F06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9499" y="1451432"/>
            <a:ext cx="6366329" cy="2391226"/>
          </a:xfrm>
        </p:spPr>
        <p:txBody>
          <a:bodyPr anchor="b">
            <a:normAutofit/>
          </a:bodyPr>
          <a:lstStyle>
            <a:lvl1pPr algn="l">
              <a:defRPr sz="3900"/>
            </a:lvl1pPr>
          </a:lstStyle>
          <a:p>
            <a:r>
              <a:rPr lang="en-US"/>
              <a:t>Click to edit Master title style</a:t>
            </a:r>
            <a:endParaRPr lang="en-NZ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0CA93CF-5543-E870-FD49-5F77803CF394}"/>
              </a:ext>
            </a:extLst>
          </p:cNvPr>
          <p:cNvCxnSpPr>
            <a:cxnSpLocks/>
          </p:cNvCxnSpPr>
          <p:nvPr userDrawn="1"/>
        </p:nvCxnSpPr>
        <p:spPr>
          <a:xfrm>
            <a:off x="1079500" y="3963307"/>
            <a:ext cx="3202214" cy="0"/>
          </a:xfrm>
          <a:prstGeom prst="line">
            <a:avLst/>
          </a:prstGeom>
          <a:ln w="57150">
            <a:solidFill>
              <a:srgbClr val="1A9A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828137BE-E8FF-4C9B-79DB-24DC043105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5026" y="-142876"/>
            <a:ext cx="2881534" cy="7177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766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0687B-C3DD-D08A-A252-DD37CC660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50ED84-069F-2F7B-6CA2-266C11182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71614" y="633317"/>
            <a:ext cx="2743200" cy="21698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NZ" dirty="0"/>
              <a:t>Page </a:t>
            </a:r>
            <a:fld id="{6FDC0E35-3AC6-4B9D-AFEB-F61F280406EF}" type="slidenum">
              <a:rPr lang="en-NZ" smtClean="0"/>
              <a:pPr/>
              <a:t>‹#›</a:t>
            </a:fld>
            <a:endParaRPr lang="en-NZ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D898AA6-C494-EA85-CB14-F2C7046787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38225" y="2569029"/>
            <a:ext cx="10315575" cy="36984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25430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0687B-C3DD-D08A-A252-DD37CC6609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8687" y="1665958"/>
            <a:ext cx="5057548" cy="7529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Heading</a:t>
            </a:r>
            <a:endParaRPr lang="en-NZ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D898AA6-C494-EA85-CB14-F2C7046787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38225" y="2569029"/>
            <a:ext cx="5057775" cy="3773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CE2B39F-15F6-4A2A-411B-5C9AFDA1CD6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73825" y="1744980"/>
            <a:ext cx="4629150" cy="459708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C18726DC-86ED-0CFB-10B8-1D66AA88B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71614" y="633317"/>
            <a:ext cx="2743200" cy="21698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NZ" dirty="0"/>
              <a:t>Page </a:t>
            </a:r>
            <a:fld id="{6FDC0E35-3AC6-4B9D-AFEB-F61F280406EF}" type="slidenum">
              <a:rPr lang="en-NZ" smtClean="0"/>
              <a:pPr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003318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able Placeholder 8">
            <a:extLst>
              <a:ext uri="{FF2B5EF4-FFF2-40B4-BE49-F238E27FC236}">
                <a16:creationId xmlns:a16="http://schemas.microsoft.com/office/drawing/2014/main" id="{5ED09634-4830-331C-3B5B-15ADE604F3B4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1054100" y="1689100"/>
            <a:ext cx="10083800" cy="2946400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NZ"/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EEA84BD4-664A-49AE-F203-4BC457B4D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71614" y="633317"/>
            <a:ext cx="2743200" cy="21698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NZ" dirty="0"/>
              <a:t>Page </a:t>
            </a:r>
            <a:fld id="{6FDC0E35-3AC6-4B9D-AFEB-F61F280406EF}" type="slidenum">
              <a:rPr lang="en-NZ" smtClean="0"/>
              <a:pPr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37854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arewell">
    <p:bg>
      <p:bgPr>
        <a:solidFill>
          <a:srgbClr val="0041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Text&#10;&#10;Description automatically generated with medium confidence">
            <a:extLst>
              <a:ext uri="{FF2B5EF4-FFF2-40B4-BE49-F238E27FC236}">
                <a16:creationId xmlns:a16="http://schemas.microsoft.com/office/drawing/2014/main" id="{169D5715-F642-0460-B3FD-1DF98C3D3A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976" y="5924603"/>
            <a:ext cx="3965456" cy="5151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E0C0A6-96FA-C0E2-C42C-571A6B2F06F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79500" y="1768549"/>
            <a:ext cx="5016500" cy="1747837"/>
          </a:xfrm>
        </p:spPr>
        <p:txBody>
          <a:bodyPr anchor="b">
            <a:normAutofit/>
          </a:bodyPr>
          <a:lstStyle>
            <a:lvl1pPr algn="l">
              <a:defRPr sz="39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Kia </a:t>
            </a:r>
            <a:r>
              <a:rPr lang="en-US" dirty="0" err="1"/>
              <a:t>ora</a:t>
            </a:r>
            <a:br>
              <a:rPr lang="en-US" dirty="0"/>
            </a:br>
            <a:r>
              <a:rPr lang="en-US" dirty="0"/>
              <a:t>Thank you</a:t>
            </a:r>
            <a:endParaRPr lang="en-N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3FC412-9A2E-E196-0D8F-71FB55B07E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9500" y="3987800"/>
            <a:ext cx="5016500" cy="1135061"/>
          </a:xfrm>
        </p:spPr>
        <p:txBody>
          <a:bodyPr>
            <a:normAutofit/>
          </a:bodyPr>
          <a:lstStyle>
            <a:lvl1pPr marL="0" indent="0" algn="l">
              <a:buNone/>
              <a:defRPr sz="15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0CA93CF-5543-E870-FD49-5F77803CF394}"/>
              </a:ext>
            </a:extLst>
          </p:cNvPr>
          <p:cNvCxnSpPr>
            <a:cxnSpLocks/>
          </p:cNvCxnSpPr>
          <p:nvPr userDrawn="1"/>
        </p:nvCxnSpPr>
        <p:spPr>
          <a:xfrm>
            <a:off x="1079500" y="3600450"/>
            <a:ext cx="2489200" cy="0"/>
          </a:xfrm>
          <a:prstGeom prst="line">
            <a:avLst/>
          </a:prstGeom>
          <a:ln w="57150">
            <a:solidFill>
              <a:srgbClr val="1A9A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27A19843-8CB3-2686-5412-2F7B1446BA5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5026" y="-142876"/>
            <a:ext cx="2881534" cy="7177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965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5698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3C5D602-6983-D16E-0245-1CED4E5D7E87}"/>
              </a:ext>
            </a:extLst>
          </p:cNvPr>
          <p:cNvSpPr/>
          <p:nvPr userDrawn="1"/>
        </p:nvSpPr>
        <p:spPr>
          <a:xfrm>
            <a:off x="0" y="0"/>
            <a:ext cx="12192000" cy="5448300"/>
          </a:xfrm>
          <a:prstGeom prst="rect">
            <a:avLst/>
          </a:prstGeom>
          <a:solidFill>
            <a:srgbClr val="0073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E0C0A6-96FA-C0E2-C42C-571A6B2F06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9500" y="1122363"/>
            <a:ext cx="5016500" cy="1747837"/>
          </a:xfrm>
        </p:spPr>
        <p:txBody>
          <a:bodyPr anchor="b">
            <a:normAutofit/>
          </a:bodyPr>
          <a:lstStyle>
            <a:lvl1pPr algn="l">
              <a:defRPr sz="3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3FC412-9A2E-E196-0D8F-71FB55B07E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9500" y="3467100"/>
            <a:ext cx="5016500" cy="1655762"/>
          </a:xfrm>
        </p:spPr>
        <p:txBody>
          <a:bodyPr/>
          <a:lstStyle>
            <a:lvl1pPr marL="0" indent="0" algn="l">
              <a:buNone/>
              <a:defRPr sz="24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0CA93CF-5543-E870-FD49-5F77803CF394}"/>
              </a:ext>
            </a:extLst>
          </p:cNvPr>
          <p:cNvCxnSpPr/>
          <p:nvPr userDrawn="1"/>
        </p:nvCxnSpPr>
        <p:spPr>
          <a:xfrm>
            <a:off x="1079500" y="2990850"/>
            <a:ext cx="4546600" cy="0"/>
          </a:xfrm>
          <a:prstGeom prst="line">
            <a:avLst/>
          </a:prstGeom>
          <a:ln w="57150">
            <a:solidFill>
              <a:srgbClr val="0041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8ECEEAC0-392F-B846-0CFE-573BD0251D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20" y="5754813"/>
            <a:ext cx="4175768" cy="765050"/>
          </a:xfrm>
          <a:prstGeom prst="rect">
            <a:avLst/>
          </a:prstGeom>
        </p:spPr>
      </p:pic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B418A9BD-79B7-6458-20B9-87BA879CC5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4800" y="-125355"/>
            <a:ext cx="2295149" cy="5718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00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0C0A6-96FA-C0E2-C42C-571A6B2F06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9499" y="1451432"/>
            <a:ext cx="6366329" cy="2391226"/>
          </a:xfrm>
        </p:spPr>
        <p:txBody>
          <a:bodyPr anchor="b">
            <a:normAutofit/>
          </a:bodyPr>
          <a:lstStyle>
            <a:lvl1pPr algn="l">
              <a:defRPr sz="39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0CA93CF-5543-E870-FD49-5F77803CF394}"/>
              </a:ext>
            </a:extLst>
          </p:cNvPr>
          <p:cNvCxnSpPr>
            <a:cxnSpLocks/>
          </p:cNvCxnSpPr>
          <p:nvPr userDrawn="1"/>
        </p:nvCxnSpPr>
        <p:spPr>
          <a:xfrm>
            <a:off x="1079500" y="3963307"/>
            <a:ext cx="3202214" cy="0"/>
          </a:xfrm>
          <a:prstGeom prst="line">
            <a:avLst/>
          </a:prstGeom>
          <a:ln w="57150">
            <a:solidFill>
              <a:srgbClr val="1A9A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828137BE-E8FF-4C9B-79DB-24DC043105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5026" y="-142876"/>
            <a:ext cx="2881534" cy="7177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553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0687B-C3DD-D08A-A252-DD37CC6609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50ED84-069F-2F7B-6CA2-266C11182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71614" y="633317"/>
            <a:ext cx="2743200" cy="21698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NZ"/>
              <a:t>Page </a:t>
            </a:r>
            <a:fld id="{6FDC0E35-3AC6-4B9D-AFEB-F61F280406EF}" type="slidenum">
              <a:rPr lang="en-NZ" smtClean="0"/>
              <a:pPr/>
              <a:t>‹#›</a:t>
            </a:fld>
            <a:endParaRPr lang="en-NZ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D898AA6-C494-EA85-CB14-F2C7046787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38225" y="2569029"/>
            <a:ext cx="10315575" cy="36984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90142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0687B-C3DD-D08A-A252-DD37CC6609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8687" y="1665958"/>
            <a:ext cx="5057548" cy="7529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Heading</a:t>
            </a:r>
            <a:endParaRPr lang="en-NZ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D898AA6-C494-EA85-CB14-F2C7046787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38225" y="2569029"/>
            <a:ext cx="5057775" cy="3773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CE2B39F-15F6-4A2A-411B-5C9AFDA1CD6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73825" y="1744980"/>
            <a:ext cx="4629150" cy="459708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NZ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C18726DC-86ED-0CFB-10B8-1D66AA88B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71614" y="633317"/>
            <a:ext cx="2743200" cy="21698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NZ"/>
              <a:t>Page </a:t>
            </a:r>
            <a:fld id="{6FDC0E35-3AC6-4B9D-AFEB-F61F280406EF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760313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able Placeholder 8">
            <a:extLst>
              <a:ext uri="{FF2B5EF4-FFF2-40B4-BE49-F238E27FC236}">
                <a16:creationId xmlns:a16="http://schemas.microsoft.com/office/drawing/2014/main" id="{5ED09634-4830-331C-3B5B-15ADE604F3B4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1054100" y="1689100"/>
            <a:ext cx="10083800" cy="2946400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NZ"/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EEA84BD4-664A-49AE-F203-4BC457B4D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71614" y="633317"/>
            <a:ext cx="2743200" cy="21698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NZ"/>
              <a:t>Page </a:t>
            </a:r>
            <a:fld id="{6FDC0E35-3AC6-4B9D-AFEB-F61F280406EF}" type="slidenum">
              <a:rPr lang="en-NZ" smtClean="0"/>
              <a:pPr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666763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arewell">
    <p:bg>
      <p:bgPr>
        <a:solidFill>
          <a:srgbClr val="0041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Text&#10;&#10;Description automatically generated with medium confidence">
            <a:extLst>
              <a:ext uri="{FF2B5EF4-FFF2-40B4-BE49-F238E27FC236}">
                <a16:creationId xmlns:a16="http://schemas.microsoft.com/office/drawing/2014/main" id="{169D5715-F642-0460-B3FD-1DF98C3D3A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976" y="5924603"/>
            <a:ext cx="3965456" cy="5151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E0C0A6-96FA-C0E2-C42C-571A6B2F06F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79500" y="1768549"/>
            <a:ext cx="5016500" cy="1747837"/>
          </a:xfrm>
        </p:spPr>
        <p:txBody>
          <a:bodyPr anchor="b">
            <a:normAutofit/>
          </a:bodyPr>
          <a:lstStyle>
            <a:lvl1pPr algn="l">
              <a:defRPr sz="3900">
                <a:solidFill>
                  <a:schemeClr val="bg1"/>
                </a:solidFill>
              </a:defRPr>
            </a:lvl1pPr>
          </a:lstStyle>
          <a:p>
            <a:r>
              <a:rPr lang="en-US"/>
              <a:t>Kia </a:t>
            </a:r>
            <a:r>
              <a:rPr lang="en-US" err="1"/>
              <a:t>ora</a:t>
            </a:r>
            <a:br>
              <a:rPr lang="en-US"/>
            </a:br>
            <a:r>
              <a:rPr lang="en-US"/>
              <a:t>Thank you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3FC412-9A2E-E196-0D8F-71FB55B07E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9500" y="3987800"/>
            <a:ext cx="5016500" cy="1135061"/>
          </a:xfrm>
        </p:spPr>
        <p:txBody>
          <a:bodyPr>
            <a:normAutofit/>
          </a:bodyPr>
          <a:lstStyle>
            <a:lvl1pPr marL="0" indent="0" algn="l">
              <a:buNone/>
              <a:defRPr sz="15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0CA93CF-5543-E870-FD49-5F77803CF394}"/>
              </a:ext>
            </a:extLst>
          </p:cNvPr>
          <p:cNvCxnSpPr>
            <a:cxnSpLocks/>
          </p:cNvCxnSpPr>
          <p:nvPr userDrawn="1"/>
        </p:nvCxnSpPr>
        <p:spPr>
          <a:xfrm>
            <a:off x="1079500" y="3600450"/>
            <a:ext cx="2489200" cy="0"/>
          </a:xfrm>
          <a:prstGeom prst="line">
            <a:avLst/>
          </a:prstGeom>
          <a:ln w="57150">
            <a:solidFill>
              <a:srgbClr val="1A9A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27A19843-8CB3-2686-5412-2F7B1446BA5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5026" y="-142876"/>
            <a:ext cx="2881534" cy="7177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757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0971C-D0B5-AA06-CDBC-05DC96589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E700-D2BE-3648-BF5C-21B2504D2130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82B7A5-07E7-2EDC-BE77-EEF8EBDE8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3461BF-D344-4231-F9E1-DB3DD9A1E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57E97-18FF-6443-8E4B-1CD3D13117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0241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36705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9781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2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6C2AF6B-6A58-F975-244D-908D6D228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017"/>
          <a:stretch/>
        </p:blipFill>
        <p:spPr>
          <a:xfrm>
            <a:off x="0" y="0"/>
            <a:ext cx="12191999" cy="1228725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08915D-05ED-00E1-23D4-3842BB467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686" y="1665958"/>
            <a:ext cx="10315113" cy="73787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Header 1 goes here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51CD28-569B-3E0E-48EA-90C327583F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8686" y="2535810"/>
            <a:ext cx="10315113" cy="364115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2BD7B7-F36E-7E77-D464-033A2908D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00154" y="318125"/>
            <a:ext cx="1814659" cy="273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NZ"/>
              <a:t>/ 00 Month 0000 / Version 00</a:t>
            </a:r>
            <a:endParaRPr lang="en-NZ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B3E59-7E87-66F8-DF0C-3E0932E0CA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84742" y="318125"/>
            <a:ext cx="3515413" cy="273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NZ" dirty="0"/>
              <a:t>Presentation header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325FD-4297-EAEF-5AB4-0BD9DC593C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71614" y="591205"/>
            <a:ext cx="2743200" cy="2169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NZ" dirty="0"/>
              <a:t>Page </a:t>
            </a:r>
            <a:fld id="{6FDC0E35-3AC6-4B9D-AFEB-F61F280406EF}" type="slidenum">
              <a:rPr lang="en-NZ" smtClean="0"/>
              <a:pPr/>
              <a:t>‹#›</a:t>
            </a:fld>
            <a:endParaRPr lang="en-NZ" dirty="0"/>
          </a:p>
        </p:txBody>
      </p:sp>
      <p:pic>
        <p:nvPicPr>
          <p:cNvPr id="9" name="Picture 8" descr="Text&#10;&#10;Description automatically generated with medium confidence">
            <a:extLst>
              <a:ext uri="{FF2B5EF4-FFF2-40B4-BE49-F238E27FC236}">
                <a16:creationId xmlns:a16="http://schemas.microsoft.com/office/drawing/2014/main" id="{145A286D-8637-4ACB-B3BA-08BBB091E7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270"/>
          <a:stretch/>
        </p:blipFill>
        <p:spPr>
          <a:xfrm>
            <a:off x="0" y="12560"/>
            <a:ext cx="12192000" cy="1348139"/>
          </a:xfrm>
          <a:prstGeom prst="rect">
            <a:avLst/>
          </a:prstGeom>
        </p:spPr>
      </p:pic>
      <p:pic>
        <p:nvPicPr>
          <p:cNvPr id="11" name="Picture 10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E3FA0685-5E7B-FD95-2AC9-1237119B53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270"/>
          <a:stretch/>
        </p:blipFill>
        <p:spPr>
          <a:xfrm>
            <a:off x="0" y="12560"/>
            <a:ext cx="12192000" cy="1348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957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79" r:id="rId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2286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89535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2717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6C2AF6B-6A58-F975-244D-908D6D228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017"/>
          <a:stretch/>
        </p:blipFill>
        <p:spPr>
          <a:xfrm>
            <a:off x="0" y="0"/>
            <a:ext cx="12191999" cy="1228725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08915D-05ED-00E1-23D4-3842BB467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8686" y="1665958"/>
            <a:ext cx="10315113" cy="73787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Header 1 goes here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51CD28-569B-3E0E-48EA-90C327583F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8686" y="2535810"/>
            <a:ext cx="10315113" cy="364115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2BD7B7-F36E-7E77-D464-033A2908D1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00154" y="318125"/>
            <a:ext cx="1814659" cy="273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NZ"/>
              <a:t>/ 00 Month 0000 / Version 00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B3E59-7E87-66F8-DF0C-3E0932E0CA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84742" y="318125"/>
            <a:ext cx="3515413" cy="273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NZ"/>
              <a:t>Presentation header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2325FD-4297-EAEF-5AB4-0BD9DC593C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71614" y="591205"/>
            <a:ext cx="2743200" cy="2169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NZ"/>
              <a:t>Page </a:t>
            </a:r>
            <a:fld id="{6FDC0E35-3AC6-4B9D-AFEB-F61F280406EF}" type="slidenum">
              <a:rPr lang="en-NZ" smtClean="0"/>
              <a:pPr/>
              <a:t>‹#›</a:t>
            </a:fld>
            <a:endParaRPr lang="en-NZ"/>
          </a:p>
        </p:txBody>
      </p:sp>
      <p:pic>
        <p:nvPicPr>
          <p:cNvPr id="9" name="Picture 8" descr="Text&#10;&#10;Description automatically generated with medium confidence">
            <a:extLst>
              <a:ext uri="{FF2B5EF4-FFF2-40B4-BE49-F238E27FC236}">
                <a16:creationId xmlns:a16="http://schemas.microsoft.com/office/drawing/2014/main" id="{145A286D-8637-4ACB-B3BA-08BBB091E7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270"/>
          <a:stretch/>
        </p:blipFill>
        <p:spPr>
          <a:xfrm>
            <a:off x="0" y="12560"/>
            <a:ext cx="12192000" cy="1348139"/>
          </a:xfrm>
          <a:prstGeom prst="rect">
            <a:avLst/>
          </a:prstGeom>
        </p:spPr>
      </p:pic>
      <p:pic>
        <p:nvPicPr>
          <p:cNvPr id="11" name="Picture 10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E3FA0685-5E7B-FD95-2AC9-1237119B53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0270"/>
          <a:stretch/>
        </p:blipFill>
        <p:spPr>
          <a:xfrm>
            <a:off x="0" y="12560"/>
            <a:ext cx="12192000" cy="1348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681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8" r:id="rId8"/>
    <p:sldLayoutId id="2147483680" r:id="rId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2286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89535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2717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9.jpeg"/><Relationship Id="rId3" Type="http://schemas.openxmlformats.org/officeDocument/2006/relationships/image" Target="../media/image11.png"/><Relationship Id="rId7" Type="http://schemas.microsoft.com/office/2007/relationships/hdphoto" Target="../media/hdphoto2.wdp"/><Relationship Id="rId12" Type="http://schemas.openxmlformats.org/officeDocument/2006/relationships/image" Target="../media/image1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11" Type="http://schemas.openxmlformats.org/officeDocument/2006/relationships/image" Target="../media/image17.png"/><Relationship Id="rId5" Type="http://schemas.microsoft.com/office/2007/relationships/hdphoto" Target="../media/hdphoto1.wdp"/><Relationship Id="rId10" Type="http://schemas.openxmlformats.org/officeDocument/2006/relationships/image" Target="../media/image16.png"/><Relationship Id="rId4" Type="http://schemas.openxmlformats.org/officeDocument/2006/relationships/image" Target="../media/image12.png"/><Relationship Id="rId9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2.nzqa.govt.nz/tertiary/quality-assurance/our-quality-assurance-system-for-tertiary-education-providers/risk-informed-approach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79F16-BBB6-7238-8DEB-8AC2F8499D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Z" dirty="0"/>
              <a:t>Being a regulator when the world is moving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836A66-EB2E-EA47-43C8-616A36BD99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9499" y="3467100"/>
            <a:ext cx="5903192" cy="1655762"/>
          </a:xfrm>
        </p:spPr>
        <p:txBody>
          <a:bodyPr/>
          <a:lstStyle/>
          <a:p>
            <a:r>
              <a:rPr lang="en-US" dirty="0"/>
              <a:t>Emily Fabling, DCE Quality Assurance</a:t>
            </a:r>
          </a:p>
          <a:p>
            <a:r>
              <a:rPr lang="en-US" dirty="0"/>
              <a:t>Stacey Rees, Manager Monitoring &amp; Risk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17528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2D9ED75-49AD-151D-C796-1E3F611C769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219475" y="1305645"/>
            <a:ext cx="9480068" cy="5335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42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D23937E-48B1-9E30-4E7A-6768DE77A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474" y="2114530"/>
            <a:ext cx="5940084" cy="2171143"/>
          </a:xfrm>
        </p:spPr>
        <p:txBody>
          <a:bodyPr>
            <a:normAutofit/>
          </a:bodyPr>
          <a:lstStyle/>
          <a:p>
            <a:r>
              <a:rPr lang="en-NZ" dirty="0"/>
              <a:t>Our job is to keep a New Zealand qualification worth trusting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032F3D-C3B8-A5C8-C979-3758E786EB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0470" y="1105589"/>
            <a:ext cx="5161530" cy="5752411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17679C5-F6B9-F3FF-F547-5D22DC5B38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68965"/>
              </p:ext>
            </p:extLst>
          </p:nvPr>
        </p:nvGraphicFramePr>
        <p:xfrm>
          <a:off x="307037" y="5458691"/>
          <a:ext cx="6350958" cy="101092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3175479">
                  <a:extLst>
                    <a:ext uri="{9D8B030D-6E8A-4147-A177-3AD203B41FA5}">
                      <a16:colId xmlns:a16="http://schemas.microsoft.com/office/drawing/2014/main" val="490185246"/>
                    </a:ext>
                  </a:extLst>
                </a:gridCol>
                <a:gridCol w="3175479">
                  <a:extLst>
                    <a:ext uri="{9D8B030D-6E8A-4147-A177-3AD203B41FA5}">
                      <a16:colId xmlns:a16="http://schemas.microsoft.com/office/drawing/2014/main" val="1449778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DIFFERENT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ROLES</a:t>
                      </a:r>
                      <a:endParaRPr lang="en-NZ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DIFFERENT RESPONSIBILITIES</a:t>
                      </a:r>
                      <a:endParaRPr lang="en-NZ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64923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SHARED INTEREST IN A TRUSTED SYSTEM</a:t>
                      </a:r>
                      <a:endParaRPr lang="en-NZ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4370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2512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458A3-B6E9-ED46-0FF9-B376B3C51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C415CA-FBAB-17C8-54E8-6552BD2EC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131" y="1390196"/>
            <a:ext cx="11443738" cy="483272"/>
          </a:xfrm>
        </p:spPr>
        <p:txBody>
          <a:bodyPr>
            <a:normAutofit/>
          </a:bodyPr>
          <a:lstStyle/>
          <a:p>
            <a:r>
              <a:rPr lang="en-NZ" sz="2800" dirty="0"/>
              <a:t>People and qualifications are crossing borders in record numbers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BF103F-A5D9-2821-CF13-D419B415D1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3594" y="1977877"/>
            <a:ext cx="4633311" cy="363919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33363DC-C196-3623-0A8A-41BB374264CF}"/>
              </a:ext>
            </a:extLst>
          </p:cNvPr>
          <p:cNvSpPr txBox="1"/>
          <p:nvPr/>
        </p:nvSpPr>
        <p:spPr>
          <a:xfrm>
            <a:off x="8248650" y="2476500"/>
            <a:ext cx="37719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4">
                    <a:lumMod val="50000"/>
                  </a:schemeClr>
                </a:solidFill>
              </a:rPr>
              <a:t>60,800</a:t>
            </a:r>
          </a:p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Citizens of other countries arrived in the year to March 2026</a:t>
            </a:r>
            <a:endParaRPr lang="en-NZ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0A2963B-F216-69C0-C612-879867BC34DB}"/>
              </a:ext>
            </a:extLst>
          </p:cNvPr>
          <p:cNvSpPr txBox="1"/>
          <p:nvPr/>
        </p:nvSpPr>
        <p:spPr>
          <a:xfrm>
            <a:off x="9143214" y="3653798"/>
            <a:ext cx="1543836" cy="1524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i="1" dirty="0">
                <a:solidFill>
                  <a:schemeClr val="accent6">
                    <a:lumMod val="75000"/>
                  </a:schemeClr>
                </a:solidFill>
              </a:rPr>
              <a:t>India</a:t>
            </a:r>
          </a:p>
          <a:p>
            <a:pPr>
              <a:lnSpc>
                <a:spcPct val="150000"/>
              </a:lnSpc>
            </a:pPr>
            <a:r>
              <a:rPr lang="en-US" sz="1600" i="1" dirty="0">
                <a:solidFill>
                  <a:schemeClr val="accent6">
                    <a:lumMod val="75000"/>
                  </a:schemeClr>
                </a:solidFill>
              </a:rPr>
              <a:t>China</a:t>
            </a:r>
          </a:p>
          <a:p>
            <a:pPr>
              <a:lnSpc>
                <a:spcPct val="150000"/>
              </a:lnSpc>
            </a:pPr>
            <a:r>
              <a:rPr lang="en-US" sz="1600" i="1" dirty="0">
                <a:solidFill>
                  <a:schemeClr val="accent6">
                    <a:lumMod val="75000"/>
                  </a:schemeClr>
                </a:solidFill>
              </a:rPr>
              <a:t>Philippines</a:t>
            </a:r>
          </a:p>
          <a:p>
            <a:pPr>
              <a:lnSpc>
                <a:spcPct val="150000"/>
              </a:lnSpc>
            </a:pPr>
            <a:r>
              <a:rPr lang="en-US" sz="1600" i="1" dirty="0">
                <a:solidFill>
                  <a:schemeClr val="accent6">
                    <a:lumMod val="75000"/>
                  </a:schemeClr>
                </a:solidFill>
              </a:rPr>
              <a:t>Sri Lanka</a:t>
            </a:r>
            <a:endParaRPr lang="en-NZ" sz="16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6722C33-329A-7C9B-B552-9B07601B8BCA}"/>
              </a:ext>
            </a:extLst>
          </p:cNvPr>
          <p:cNvSpPr txBox="1"/>
          <p:nvPr/>
        </p:nvSpPr>
        <p:spPr>
          <a:xfrm>
            <a:off x="1124736" y="2940458"/>
            <a:ext cx="37719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4">
                    <a:lumMod val="50000"/>
                  </a:schemeClr>
                </a:solidFill>
              </a:rPr>
              <a:t>36,500</a:t>
            </a:r>
          </a:p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New Zealand citizens left for overseas in the year to March 2026. </a:t>
            </a:r>
          </a:p>
          <a:p>
            <a:endParaRPr lang="en-NZ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9D70889-136C-0B9B-9E38-0CDC0E7615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504" y="4312829"/>
            <a:ext cx="1290171" cy="91333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04269A9-0AF9-EC0A-E03B-32EE6F3F4402}"/>
              </a:ext>
            </a:extLst>
          </p:cNvPr>
          <p:cNvSpPr txBox="1"/>
          <p:nvPr/>
        </p:nvSpPr>
        <p:spPr>
          <a:xfrm>
            <a:off x="2471080" y="4383049"/>
            <a:ext cx="2288518" cy="456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i="1" dirty="0">
                <a:solidFill>
                  <a:schemeClr val="accent6">
                    <a:lumMod val="75000"/>
                  </a:schemeClr>
                </a:solidFill>
              </a:rPr>
              <a:t>Mostly to Australia</a:t>
            </a:r>
            <a:endParaRPr lang="en-NZ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5440DC88-AE45-96BB-41CE-D93D56D1C1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79208" y="2672548"/>
            <a:ext cx="661039" cy="64215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6BC28E4E-83B1-1EF5-C5AB-014B2D1860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20196" y="2240280"/>
            <a:ext cx="471553" cy="743603"/>
          </a:xfrm>
          <a:prstGeom prst="rect">
            <a:avLst/>
          </a:prstGeom>
        </p:spPr>
      </p:pic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DDCE1F43-EF3E-1166-9217-9E87FD9C39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8084559"/>
              </p:ext>
            </p:extLst>
          </p:nvPr>
        </p:nvGraphicFramePr>
        <p:xfrm>
          <a:off x="482315" y="5721477"/>
          <a:ext cx="11335553" cy="10668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09405">
                  <a:extLst>
                    <a:ext uri="{9D8B030D-6E8A-4147-A177-3AD203B41FA5}">
                      <a16:colId xmlns:a16="http://schemas.microsoft.com/office/drawing/2014/main" val="3900913476"/>
                    </a:ext>
                  </a:extLst>
                </a:gridCol>
                <a:gridCol w="4279460">
                  <a:extLst>
                    <a:ext uri="{9D8B030D-6E8A-4147-A177-3AD203B41FA5}">
                      <a16:colId xmlns:a16="http://schemas.microsoft.com/office/drawing/2014/main" val="2218053003"/>
                    </a:ext>
                  </a:extLst>
                </a:gridCol>
                <a:gridCol w="1473344">
                  <a:extLst>
                    <a:ext uri="{9D8B030D-6E8A-4147-A177-3AD203B41FA5}">
                      <a16:colId xmlns:a16="http://schemas.microsoft.com/office/drawing/2014/main" val="2910512672"/>
                    </a:ext>
                  </a:extLst>
                </a:gridCol>
                <a:gridCol w="1473344">
                  <a:extLst>
                    <a:ext uri="{9D8B030D-6E8A-4147-A177-3AD203B41FA5}">
                      <a16:colId xmlns:a16="http://schemas.microsoft.com/office/drawing/2014/main" val="28556542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International student numbers to grow from </a:t>
                      </a:r>
                    </a:p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83,000   to  119,000</a:t>
                      </a:r>
                    </a:p>
                    <a:p>
                      <a:pPr algn="ctr"/>
                      <a:r>
                        <a:rPr lang="en-US" sz="1400" b="0" i="1" dirty="0">
                          <a:solidFill>
                            <a:schemeClr val="tx1"/>
                          </a:solidFill>
                        </a:rPr>
                        <a:t>in 2024             by 2034</a:t>
                      </a:r>
                      <a:endParaRPr lang="en-NZ" sz="1400" b="0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Sector value to double to </a:t>
                      </a:r>
                    </a:p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$7.2 billion </a:t>
                      </a:r>
                    </a:p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by 2034</a:t>
                      </a:r>
                      <a:endParaRPr lang="en-NZ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Australia has capped new international enrolments</a:t>
                      </a:r>
                      <a:endParaRPr lang="en-NZ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0" dirty="0">
                          <a:solidFill>
                            <a:schemeClr val="tx1"/>
                          </a:solidFill>
                        </a:rPr>
                        <a:t>The United States has tightened student visas</a:t>
                      </a:r>
                      <a:endParaRPr lang="en-NZ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9529201"/>
                  </a:ext>
                </a:extLst>
              </a:tr>
            </a:tbl>
          </a:graphicData>
        </a:graphic>
      </p:graphicFrame>
      <p:pic>
        <p:nvPicPr>
          <p:cNvPr id="29" name="Graphic 28" descr="Graduation cap with solid fill">
            <a:extLst>
              <a:ext uri="{FF2B5EF4-FFF2-40B4-BE49-F238E27FC236}">
                <a16:creationId xmlns:a16="http://schemas.microsoft.com/office/drawing/2014/main" id="{30A000A8-BBEC-45F6-95F1-20516081E6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2316" y="5950275"/>
            <a:ext cx="787268" cy="787268"/>
          </a:xfrm>
          <a:prstGeom prst="rect">
            <a:avLst/>
          </a:prstGeom>
        </p:spPr>
      </p:pic>
      <p:pic>
        <p:nvPicPr>
          <p:cNvPr id="31" name="Graphic 30" descr="Coins outline">
            <a:extLst>
              <a:ext uri="{FF2B5EF4-FFF2-40B4-BE49-F238E27FC236}">
                <a16:creationId xmlns:a16="http://schemas.microsoft.com/office/drawing/2014/main" id="{467484DA-539C-1B86-32D4-A0B3B57B44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308732" y="6001009"/>
            <a:ext cx="787268" cy="787268"/>
          </a:xfrm>
          <a:prstGeom prst="rect">
            <a:avLst/>
          </a:prstGeom>
        </p:spPr>
      </p:pic>
      <p:pic>
        <p:nvPicPr>
          <p:cNvPr id="2" name="Picture 1" descr="Flag of India - Wikipedia">
            <a:extLst>
              <a:ext uri="{FF2B5EF4-FFF2-40B4-BE49-F238E27FC236}">
                <a16:creationId xmlns:a16="http://schemas.microsoft.com/office/drawing/2014/main" id="{DE64CBAD-917E-E166-C481-61F4035A805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30741" y="3708184"/>
            <a:ext cx="516329" cy="344219"/>
          </a:xfrm>
          <a:prstGeom prst="rect">
            <a:avLst/>
          </a:prstGeom>
        </p:spPr>
      </p:pic>
      <p:pic>
        <p:nvPicPr>
          <p:cNvPr id="4" name="Picture 3" descr="Flag of China - Wikipedia">
            <a:extLst>
              <a:ext uri="{FF2B5EF4-FFF2-40B4-BE49-F238E27FC236}">
                <a16:creationId xmlns:a16="http://schemas.microsoft.com/office/drawing/2014/main" id="{05FA8A5E-0534-231F-4DCE-FC7B5F4133B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37740" y="4123554"/>
            <a:ext cx="509330" cy="3120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E263ADC-7715-0E89-E5CD-26A505F2785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30741" y="4505977"/>
            <a:ext cx="509330" cy="288442"/>
          </a:xfrm>
          <a:prstGeom prst="rect">
            <a:avLst/>
          </a:prstGeom>
        </p:spPr>
      </p:pic>
      <p:pic>
        <p:nvPicPr>
          <p:cNvPr id="9" name="Picture 8" descr="Flag of Sri Lanka | Meaning, Colors &amp; Lion Symbol | Britannica">
            <a:extLst>
              <a:ext uri="{FF2B5EF4-FFF2-40B4-BE49-F238E27FC236}">
                <a16:creationId xmlns:a16="http://schemas.microsoft.com/office/drawing/2014/main" id="{D686ABE5-9471-4989-E340-F47F6413EC3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23742" y="4864784"/>
            <a:ext cx="516329" cy="313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673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4336C-172D-5098-C5D1-12619338A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7FB6E3F-575C-0BFD-B5A8-C0CCD703A1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5579" y="1126225"/>
            <a:ext cx="6878129" cy="573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460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4608C-FA2D-6B43-263E-14CD9FE64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F4E70EB9-E2BE-7EE0-A605-75D75F919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480" y="1136072"/>
            <a:ext cx="9650356" cy="572192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3575966-0146-FAC2-993B-01FE8E3A83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6477" y="1679916"/>
            <a:ext cx="5320812" cy="20313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5DFC0F0-3F90-8677-3942-CAB7206DCF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2676" y="4144817"/>
            <a:ext cx="5320722" cy="1914237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2970528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AF3A8-D3BF-0778-C2E9-4FA90E404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AEC6E3-CCCB-4459-A1BA-DF8D52D1D6C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78070" y="2335426"/>
            <a:ext cx="8035860" cy="452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617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ADD4A-BCBE-891B-6D3F-35D49DAC6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DF6EC081-2B5D-57E1-F2E5-C98D9C16E649}"/>
              </a:ext>
            </a:extLst>
          </p:cNvPr>
          <p:cNvSpPr/>
          <p:nvPr/>
        </p:nvSpPr>
        <p:spPr>
          <a:xfrm>
            <a:off x="410967" y="1193872"/>
            <a:ext cx="6349430" cy="51283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endParaRPr lang="en-NZ" sz="2000" b="1" dirty="0"/>
          </a:p>
          <a:p>
            <a:r>
              <a:rPr lang="en-NZ" dirty="0"/>
              <a:t>NZQA is exploring how Artificial Intelligence (AI) can help us deliver </a:t>
            </a:r>
            <a:r>
              <a:rPr lang="en-NZ" b="1" dirty="0"/>
              <a:t>better, faster, and more consistent </a:t>
            </a:r>
            <a:r>
              <a:rPr lang="en-NZ" dirty="0"/>
              <a:t>public and regulatory services - always with a strong focus on ethical and responsible use. </a:t>
            </a:r>
          </a:p>
          <a:p>
            <a:endParaRPr lang="en-NZ" sz="2000" dirty="0">
              <a:cs typeface="Arial"/>
            </a:endParaRPr>
          </a:p>
          <a:p>
            <a:r>
              <a:rPr lang="en-NZ" dirty="0"/>
              <a:t>Some of the tools we’re already using or testing are:</a:t>
            </a:r>
          </a:p>
          <a:p>
            <a:endParaRPr lang="en-NZ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NZ" dirty="0"/>
              <a:t>An AI-powered website chatbot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NZ" dirty="0"/>
              <a:t>Document recognition to speed up International Qualifications Assessments, approvals and accreditation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NZ" dirty="0"/>
              <a:t>Automated text scoring, successfully used to mark more than 55,000 school writing assessments in 2025, quality assured by human check-marking </a:t>
            </a:r>
          </a:p>
          <a:p>
            <a:endParaRPr lang="en-NZ" sz="2000" dirty="0">
              <a:cs typeface="Arial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E57FC806-D68E-C701-39F2-4505937CBF56}"/>
              </a:ext>
            </a:extLst>
          </p:cNvPr>
          <p:cNvSpPr/>
          <p:nvPr/>
        </p:nvSpPr>
        <p:spPr>
          <a:xfrm>
            <a:off x="898945" y="2463728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buSzPct val="100000"/>
            </a:pPr>
            <a:endParaRPr lang="en-US" sz="18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BF930D-F616-4237-6269-953F13622D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4098" y="1682576"/>
            <a:ext cx="4667490" cy="4673840"/>
          </a:xfrm>
          <a:prstGeom prst="rect">
            <a:avLst/>
          </a:prstGeom>
        </p:spPr>
      </p:pic>
      <p:pic>
        <p:nvPicPr>
          <p:cNvPr id="10" name="Picture 9" descr="Tick button">
            <a:extLst>
              <a:ext uri="{FF2B5EF4-FFF2-40B4-BE49-F238E27FC236}">
                <a16:creationId xmlns:a16="http://schemas.microsoft.com/office/drawing/2014/main" id="{94A165E0-812A-E334-0B59-5E1D5C98EC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831" y="4182990"/>
            <a:ext cx="238125" cy="238125"/>
          </a:xfrm>
          <a:prstGeom prst="rect">
            <a:avLst/>
          </a:prstGeom>
        </p:spPr>
      </p:pic>
      <p:pic>
        <p:nvPicPr>
          <p:cNvPr id="12" name="Picture 11" descr="Tick button">
            <a:extLst>
              <a:ext uri="{FF2B5EF4-FFF2-40B4-BE49-F238E27FC236}">
                <a16:creationId xmlns:a16="http://schemas.microsoft.com/office/drawing/2014/main" id="{ED3C85D4-5969-4121-8BAF-5778DD280A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831" y="3900433"/>
            <a:ext cx="238125" cy="238125"/>
          </a:xfrm>
          <a:prstGeom prst="rect">
            <a:avLst/>
          </a:prstGeom>
        </p:spPr>
      </p:pic>
      <p:pic>
        <p:nvPicPr>
          <p:cNvPr id="14" name="Picture 13" descr="Tick button">
            <a:extLst>
              <a:ext uri="{FF2B5EF4-FFF2-40B4-BE49-F238E27FC236}">
                <a16:creationId xmlns:a16="http://schemas.microsoft.com/office/drawing/2014/main" id="{BE7774B9-FE7D-4F16-4EB9-C94E981A89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831" y="4746797"/>
            <a:ext cx="238125" cy="23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288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192A5-6988-2A31-1AB9-86101EBE2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9985B3-3B61-CDCE-70B3-030EA3350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NZ"/>
              <a:t>Page </a:t>
            </a:r>
            <a:fld id="{6FDC0E35-3AC6-4B9D-AFEB-F61F280406EF}" type="slidenum">
              <a:rPr lang="en-NZ" smtClean="0"/>
              <a:pPr/>
              <a:t>9</a:t>
            </a:fld>
            <a:endParaRPr lang="en-NZ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8DA782-4209-C3AF-2D70-A0780D47CFE5}"/>
              </a:ext>
            </a:extLst>
          </p:cNvPr>
          <p:cNvSpPr txBox="1"/>
          <p:nvPr/>
        </p:nvSpPr>
        <p:spPr>
          <a:xfrm>
            <a:off x="3686877" y="371707"/>
            <a:ext cx="4848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Our Regulatory Framework </a:t>
            </a:r>
            <a:endParaRPr lang="en-NZ" sz="2800" b="1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FF196D-9877-818F-C34D-245990361E7B}"/>
              </a:ext>
            </a:extLst>
          </p:cNvPr>
          <p:cNvSpPr txBox="1"/>
          <p:nvPr/>
        </p:nvSpPr>
        <p:spPr>
          <a:xfrm>
            <a:off x="8191743" y="1498309"/>
            <a:ext cx="3899343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want regulation to be applied at the right time and with the right touch. </a:t>
            </a:r>
          </a:p>
          <a:p>
            <a:endParaRPr lang="en-US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600" dirty="0"/>
              <a:t>Our actions will address the nature and severity of the issue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Z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600" dirty="0"/>
              <a:t>The extent of our interventions will depend on the severity of the issue, whether it is repeated or a one-off, and the willingness and ability of the TEO to comply.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NZ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1600" dirty="0"/>
              <a:t>We expect that our proactive risk-informed practices and monitoring will identify most issues in a timely way and interventions will come mainly under the Educate and Direct tiers.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D3E436-6C21-B150-FDB1-C42EB5C22541}"/>
              </a:ext>
            </a:extLst>
          </p:cNvPr>
          <p:cNvSpPr txBox="1"/>
          <p:nvPr/>
        </p:nvSpPr>
        <p:spPr>
          <a:xfrm>
            <a:off x="247135" y="1204784"/>
            <a:ext cx="66232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There are three tiers for managing TEO non-compliance: Educate, Direct, and Enforce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709755-C6D5-A50E-7900-D9A013720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135" y="2436410"/>
            <a:ext cx="7664844" cy="39499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B418445-B664-70C2-ABCE-4DF6840D2C02}"/>
              </a:ext>
            </a:extLst>
          </p:cNvPr>
          <p:cNvSpPr txBox="1"/>
          <p:nvPr/>
        </p:nvSpPr>
        <p:spPr>
          <a:xfrm>
            <a:off x="247135" y="6559549"/>
            <a:ext cx="609497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800" dirty="0">
                <a:solidFill>
                  <a:srgbClr val="00B0F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risk-informed approach at TEO and system level - NZQA</a:t>
            </a:r>
            <a:endParaRPr lang="en-NZ" sz="8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0482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CuadroTexto 350">
            <a:extLst>
              <a:ext uri="{FF2B5EF4-FFF2-40B4-BE49-F238E27FC236}">
                <a16:creationId xmlns:a16="http://schemas.microsoft.com/office/drawing/2014/main" id="{4E7B5130-FB3E-A14F-9D72-28C9BE59F762}"/>
              </a:ext>
            </a:extLst>
          </p:cNvPr>
          <p:cNvSpPr txBox="1"/>
          <p:nvPr/>
        </p:nvSpPr>
        <p:spPr>
          <a:xfrm>
            <a:off x="159672" y="1185165"/>
            <a:ext cx="9109370" cy="58477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en-US" sz="3200" b="1" dirty="0">
                <a:latin typeface="Arial"/>
                <a:ea typeface="Lato Heavy" charset="0"/>
                <a:cs typeface="Arial"/>
              </a:rPr>
              <a:t>How can risk inform our approach to QA?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8B33010-F7DA-1E3A-B526-2797A2442578}"/>
              </a:ext>
            </a:extLst>
          </p:cNvPr>
          <p:cNvGrpSpPr/>
          <p:nvPr/>
        </p:nvGrpSpPr>
        <p:grpSpPr>
          <a:xfrm>
            <a:off x="591127" y="1856508"/>
            <a:ext cx="11092873" cy="4622050"/>
            <a:chOff x="459758" y="1805163"/>
            <a:chExt cx="11272484" cy="4708479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E44AF80D-54AB-0F63-6972-C014BC582FE9}"/>
                </a:ext>
              </a:extLst>
            </p:cNvPr>
            <p:cNvSpPr/>
            <p:nvPr/>
          </p:nvSpPr>
          <p:spPr>
            <a:xfrm>
              <a:off x="4995304" y="4313018"/>
              <a:ext cx="2200626" cy="220062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71FCE6BF-F8D4-27E0-3486-663B6444A82A}"/>
                </a:ext>
              </a:extLst>
            </p:cNvPr>
            <p:cNvSpPr/>
            <p:nvPr/>
          </p:nvSpPr>
          <p:spPr>
            <a:xfrm>
              <a:off x="3165904" y="3429000"/>
              <a:ext cx="1644035" cy="1644034"/>
            </a:xfrm>
            <a:prstGeom prst="ellipse">
              <a:avLst/>
            </a:prstGeom>
            <a:solidFill>
              <a:srgbClr val="EFEF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BE1C20AF-1490-7A88-C9DF-876F73DDC62E}"/>
                </a:ext>
              </a:extLst>
            </p:cNvPr>
            <p:cNvSpPr/>
            <p:nvPr/>
          </p:nvSpPr>
          <p:spPr>
            <a:xfrm>
              <a:off x="7381295" y="3429000"/>
              <a:ext cx="1644035" cy="1644034"/>
            </a:xfrm>
            <a:prstGeom prst="ellipse">
              <a:avLst/>
            </a:prstGeom>
            <a:solidFill>
              <a:srgbClr val="EFEF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F23235D0-B990-1357-F8C7-4E9440D32285}"/>
                </a:ext>
              </a:extLst>
            </p:cNvPr>
            <p:cNvSpPr/>
            <p:nvPr/>
          </p:nvSpPr>
          <p:spPr>
            <a:xfrm>
              <a:off x="3854829" y="2064434"/>
              <a:ext cx="930058" cy="930057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8DC1497-7A54-F964-E7FD-38042405B2C1}"/>
                </a:ext>
              </a:extLst>
            </p:cNvPr>
            <p:cNvSpPr/>
            <p:nvPr/>
          </p:nvSpPr>
          <p:spPr>
            <a:xfrm>
              <a:off x="2301601" y="2552949"/>
              <a:ext cx="930058" cy="930057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CC055757-E959-7EE4-4DEE-929FEA6F91D8}"/>
                </a:ext>
              </a:extLst>
            </p:cNvPr>
            <p:cNvSpPr/>
            <p:nvPr/>
          </p:nvSpPr>
          <p:spPr>
            <a:xfrm>
              <a:off x="1800560" y="4118702"/>
              <a:ext cx="930058" cy="930057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5425B8A-049B-601B-ECD8-641FB4E3F87C}"/>
                </a:ext>
              </a:extLst>
            </p:cNvPr>
            <p:cNvSpPr/>
            <p:nvPr/>
          </p:nvSpPr>
          <p:spPr>
            <a:xfrm>
              <a:off x="7407115" y="2064434"/>
              <a:ext cx="930058" cy="93005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D4C2206-ACDB-ADC6-9951-423544BDFE5B}"/>
                </a:ext>
              </a:extLst>
            </p:cNvPr>
            <p:cNvSpPr/>
            <p:nvPr/>
          </p:nvSpPr>
          <p:spPr>
            <a:xfrm>
              <a:off x="8986595" y="2552949"/>
              <a:ext cx="930058" cy="93005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94BC1D1-532A-01E5-317B-B2E5EEFF63A5}"/>
                </a:ext>
              </a:extLst>
            </p:cNvPr>
            <p:cNvSpPr/>
            <p:nvPr/>
          </p:nvSpPr>
          <p:spPr>
            <a:xfrm>
              <a:off x="9461382" y="4118702"/>
              <a:ext cx="930058" cy="930057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FB6F0C92-8FCD-C7BF-955A-CA927FEA8481}"/>
                </a:ext>
              </a:extLst>
            </p:cNvPr>
            <p:cNvCxnSpPr>
              <a:cxnSpLocks/>
            </p:cNvCxnSpPr>
            <p:nvPr/>
          </p:nvCxnSpPr>
          <p:spPr>
            <a:xfrm>
              <a:off x="4649750" y="4728754"/>
              <a:ext cx="425170" cy="267789"/>
            </a:xfrm>
            <a:prstGeom prst="straightConnector1">
              <a:avLst/>
            </a:prstGeom>
            <a:ln w="25400">
              <a:solidFill>
                <a:srgbClr val="E0E0DF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C940F241-ADF6-E5E9-9427-48115EA1AC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117082" y="4728754"/>
              <a:ext cx="425170" cy="267789"/>
            </a:xfrm>
            <a:prstGeom prst="straightConnector1">
              <a:avLst/>
            </a:prstGeom>
            <a:ln w="25400">
              <a:solidFill>
                <a:srgbClr val="E0E0DF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40177F9C-94DD-6EF0-3A28-7BF0ECE78745}"/>
                </a:ext>
              </a:extLst>
            </p:cNvPr>
            <p:cNvCxnSpPr>
              <a:cxnSpLocks/>
              <a:stCxn id="11" idx="5"/>
              <a:endCxn id="8" idx="1"/>
            </p:cNvCxnSpPr>
            <p:nvPr/>
          </p:nvCxnSpPr>
          <p:spPr>
            <a:xfrm>
              <a:off x="3095455" y="3346802"/>
              <a:ext cx="311212" cy="322961"/>
            </a:xfrm>
            <a:prstGeom prst="straightConnector1">
              <a:avLst/>
            </a:prstGeom>
            <a:ln w="25400">
              <a:solidFill>
                <a:srgbClr val="E0E0DF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EA71F4FC-9A57-682E-AC0A-1B7BEBC7C1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200521" y="2988381"/>
              <a:ext cx="54956" cy="467161"/>
            </a:xfrm>
            <a:prstGeom prst="straightConnector1">
              <a:avLst/>
            </a:prstGeom>
            <a:ln w="25400">
              <a:solidFill>
                <a:srgbClr val="E0E0DF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3339BF5F-0985-28F2-6DE9-E9BADB6C7BCF}"/>
                </a:ext>
              </a:extLst>
            </p:cNvPr>
            <p:cNvCxnSpPr>
              <a:cxnSpLocks/>
              <a:endCxn id="12" idx="6"/>
            </p:cNvCxnSpPr>
            <p:nvPr/>
          </p:nvCxnSpPr>
          <p:spPr>
            <a:xfrm flipH="1">
              <a:off x="2730618" y="4453812"/>
              <a:ext cx="435286" cy="129919"/>
            </a:xfrm>
            <a:prstGeom prst="straightConnector1">
              <a:avLst/>
            </a:prstGeom>
            <a:ln w="25400">
              <a:solidFill>
                <a:srgbClr val="E0E0DF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2423F0D0-A2B9-A3E8-4D9F-A5BBF8C61E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785460" y="3346802"/>
              <a:ext cx="311212" cy="322961"/>
            </a:xfrm>
            <a:prstGeom prst="straightConnector1">
              <a:avLst/>
            </a:prstGeom>
            <a:ln w="25400">
              <a:solidFill>
                <a:srgbClr val="E0E0DF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1D254DA-58D6-B640-1DF7-180A67E9AE5E}"/>
                </a:ext>
              </a:extLst>
            </p:cNvPr>
            <p:cNvCxnSpPr>
              <a:cxnSpLocks/>
            </p:cNvCxnSpPr>
            <p:nvPr/>
          </p:nvCxnSpPr>
          <p:spPr>
            <a:xfrm>
              <a:off x="7936650" y="2988381"/>
              <a:ext cx="54956" cy="467161"/>
            </a:xfrm>
            <a:prstGeom prst="straightConnector1">
              <a:avLst/>
            </a:prstGeom>
            <a:ln w="25400">
              <a:solidFill>
                <a:srgbClr val="E0E0DF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EA23647D-DD1A-E53D-C71B-C433B2A1EFC8}"/>
                </a:ext>
              </a:extLst>
            </p:cNvPr>
            <p:cNvCxnSpPr>
              <a:cxnSpLocks/>
            </p:cNvCxnSpPr>
            <p:nvPr/>
          </p:nvCxnSpPr>
          <p:spPr>
            <a:xfrm>
              <a:off x="9026223" y="4453812"/>
              <a:ext cx="435286" cy="129919"/>
            </a:xfrm>
            <a:prstGeom prst="straightConnector1">
              <a:avLst/>
            </a:prstGeom>
            <a:ln w="25400">
              <a:solidFill>
                <a:srgbClr val="E0E0DF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21">
              <a:extLst>
                <a:ext uri="{FF2B5EF4-FFF2-40B4-BE49-F238E27FC236}">
                  <a16:creationId xmlns:a16="http://schemas.microsoft.com/office/drawing/2014/main" id="{244020F9-04E9-0E74-5772-A42D7600ABAE}"/>
                </a:ext>
              </a:extLst>
            </p:cNvPr>
            <p:cNvSpPr txBox="1"/>
            <p:nvPr/>
          </p:nvSpPr>
          <p:spPr>
            <a:xfrm>
              <a:off x="5069803" y="5212224"/>
              <a:ext cx="2047636" cy="40759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Arial"/>
                  <a:ea typeface="Lato" panose="020F0502020204030203" pitchFamily="34" charset="0"/>
                  <a:cs typeface="Arial"/>
                </a:rPr>
                <a:t>Risk</a:t>
              </a:r>
            </a:p>
          </p:txBody>
        </p:sp>
        <p:sp>
          <p:nvSpPr>
            <p:cNvPr id="42" name="TextBox 20">
              <a:extLst>
                <a:ext uri="{FF2B5EF4-FFF2-40B4-BE49-F238E27FC236}">
                  <a16:creationId xmlns:a16="http://schemas.microsoft.com/office/drawing/2014/main" id="{D7928CB0-87F5-9784-626A-939C9C886C30}"/>
                </a:ext>
              </a:extLst>
            </p:cNvPr>
            <p:cNvSpPr txBox="1"/>
            <p:nvPr/>
          </p:nvSpPr>
          <p:spPr>
            <a:xfrm>
              <a:off x="3404440" y="3890051"/>
              <a:ext cx="1150405" cy="5957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600" b="1" dirty="0">
                  <a:latin typeface="Arial"/>
                  <a:cs typeface="Arial"/>
                </a:rPr>
                <a:t>At the TEO level</a:t>
              </a:r>
            </a:p>
          </p:txBody>
        </p:sp>
        <p:sp>
          <p:nvSpPr>
            <p:cNvPr id="43" name="TextBox 20">
              <a:extLst>
                <a:ext uri="{FF2B5EF4-FFF2-40B4-BE49-F238E27FC236}">
                  <a16:creationId xmlns:a16="http://schemas.microsoft.com/office/drawing/2014/main" id="{A1C3DE89-0D1B-31FE-DDE3-E9C4AE6A8E6F}"/>
                </a:ext>
              </a:extLst>
            </p:cNvPr>
            <p:cNvSpPr txBox="1"/>
            <p:nvPr/>
          </p:nvSpPr>
          <p:spPr>
            <a:xfrm>
              <a:off x="7442390" y="3894183"/>
              <a:ext cx="1473940" cy="59571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US" sz="1600" b="1" dirty="0">
                  <a:latin typeface="Arial"/>
                  <a:cs typeface="Arial"/>
                </a:rPr>
                <a:t>At the system level</a:t>
              </a:r>
            </a:p>
          </p:txBody>
        </p:sp>
        <p:sp>
          <p:nvSpPr>
            <p:cNvPr id="44" name="Freeform 43">
              <a:extLst>
                <a:ext uri="{FF2B5EF4-FFF2-40B4-BE49-F238E27FC236}">
                  <a16:creationId xmlns:a16="http://schemas.microsoft.com/office/drawing/2014/main" id="{5C4D2790-0761-3E3C-A6E1-A9BEAE6F7DB7}"/>
                </a:ext>
              </a:extLst>
            </p:cNvPr>
            <p:cNvSpPr/>
            <p:nvPr/>
          </p:nvSpPr>
          <p:spPr>
            <a:xfrm>
              <a:off x="4160198" y="2338995"/>
              <a:ext cx="377335" cy="358186"/>
            </a:xfrm>
            <a:custGeom>
              <a:avLst/>
              <a:gdLst>
                <a:gd name="connsiteX0" fmla="*/ 406562 w 946808"/>
                <a:gd name="connsiteY0" fmla="*/ 777796 h 898761"/>
                <a:gd name="connsiteX1" fmla="*/ 426346 w 946808"/>
                <a:gd name="connsiteY1" fmla="*/ 797580 h 898761"/>
                <a:gd name="connsiteX2" fmla="*/ 406562 w 946808"/>
                <a:gd name="connsiteY2" fmla="*/ 817364 h 898761"/>
                <a:gd name="connsiteX3" fmla="*/ 405856 w 946808"/>
                <a:gd name="connsiteY3" fmla="*/ 817364 h 898761"/>
                <a:gd name="connsiteX4" fmla="*/ 386072 w 946808"/>
                <a:gd name="connsiteY4" fmla="*/ 797580 h 898761"/>
                <a:gd name="connsiteX5" fmla="*/ 405856 w 946808"/>
                <a:gd name="connsiteY5" fmla="*/ 777796 h 898761"/>
                <a:gd name="connsiteX6" fmla="*/ 406562 w 946808"/>
                <a:gd name="connsiteY6" fmla="*/ 777796 h 898761"/>
                <a:gd name="connsiteX7" fmla="*/ 457012 w 946808"/>
                <a:gd name="connsiteY7" fmla="*/ 817364 h 898761"/>
                <a:gd name="connsiteX8" fmla="*/ 458283 w 946808"/>
                <a:gd name="connsiteY8" fmla="*/ 817364 h 898761"/>
                <a:gd name="connsiteX9" fmla="*/ 478068 w 946808"/>
                <a:gd name="connsiteY9" fmla="*/ 797580 h 898761"/>
                <a:gd name="connsiteX10" fmla="*/ 458283 w 946808"/>
                <a:gd name="connsiteY10" fmla="*/ 777796 h 898761"/>
                <a:gd name="connsiteX11" fmla="*/ 457012 w 946808"/>
                <a:gd name="connsiteY11" fmla="*/ 777796 h 898761"/>
                <a:gd name="connsiteX12" fmla="*/ 437228 w 946808"/>
                <a:gd name="connsiteY12" fmla="*/ 797580 h 898761"/>
                <a:gd name="connsiteX13" fmla="*/ 457012 w 946808"/>
                <a:gd name="connsiteY13" fmla="*/ 817364 h 898761"/>
                <a:gd name="connsiteX14" fmla="*/ 508732 w 946808"/>
                <a:gd name="connsiteY14" fmla="*/ 817364 h 898761"/>
                <a:gd name="connsiteX15" fmla="*/ 509439 w 946808"/>
                <a:gd name="connsiteY15" fmla="*/ 817364 h 898761"/>
                <a:gd name="connsiteX16" fmla="*/ 529223 w 946808"/>
                <a:gd name="connsiteY16" fmla="*/ 797580 h 898761"/>
                <a:gd name="connsiteX17" fmla="*/ 509439 w 946808"/>
                <a:gd name="connsiteY17" fmla="*/ 777796 h 898761"/>
                <a:gd name="connsiteX18" fmla="*/ 508732 w 946808"/>
                <a:gd name="connsiteY18" fmla="*/ 777796 h 898761"/>
                <a:gd name="connsiteX19" fmla="*/ 488948 w 946808"/>
                <a:gd name="connsiteY19" fmla="*/ 797580 h 898761"/>
                <a:gd name="connsiteX20" fmla="*/ 508732 w 946808"/>
                <a:gd name="connsiteY20" fmla="*/ 817364 h 898761"/>
                <a:gd name="connsiteX21" fmla="*/ 101040 w 946808"/>
                <a:gd name="connsiteY21" fmla="*/ 359363 h 898761"/>
                <a:gd name="connsiteX22" fmla="*/ 509157 w 946808"/>
                <a:gd name="connsiteY22" fmla="*/ 359363 h 898761"/>
                <a:gd name="connsiteX23" fmla="*/ 528941 w 946808"/>
                <a:gd name="connsiteY23" fmla="*/ 339579 h 898761"/>
                <a:gd name="connsiteX24" fmla="*/ 509157 w 946808"/>
                <a:gd name="connsiteY24" fmla="*/ 319795 h 898761"/>
                <a:gd name="connsiteX25" fmla="*/ 101040 w 946808"/>
                <a:gd name="connsiteY25" fmla="*/ 319795 h 898761"/>
                <a:gd name="connsiteX26" fmla="*/ 81256 w 946808"/>
                <a:gd name="connsiteY26" fmla="*/ 339579 h 898761"/>
                <a:gd name="connsiteX27" fmla="*/ 101040 w 946808"/>
                <a:gd name="connsiteY27" fmla="*/ 359363 h 898761"/>
                <a:gd name="connsiteX28" fmla="*/ 305381 w 946808"/>
                <a:gd name="connsiteY28" fmla="*/ 625176 h 898761"/>
                <a:gd name="connsiteX29" fmla="*/ 101323 w 946808"/>
                <a:gd name="connsiteY29" fmla="*/ 625176 h 898761"/>
                <a:gd name="connsiteX30" fmla="*/ 81538 w 946808"/>
                <a:gd name="connsiteY30" fmla="*/ 644960 h 898761"/>
                <a:gd name="connsiteX31" fmla="*/ 101323 w 946808"/>
                <a:gd name="connsiteY31" fmla="*/ 664744 h 898761"/>
                <a:gd name="connsiteX32" fmla="*/ 305381 w 946808"/>
                <a:gd name="connsiteY32" fmla="*/ 664744 h 898761"/>
                <a:gd name="connsiteX33" fmla="*/ 325165 w 946808"/>
                <a:gd name="connsiteY33" fmla="*/ 644960 h 898761"/>
                <a:gd name="connsiteX34" fmla="*/ 305381 w 946808"/>
                <a:gd name="connsiteY34" fmla="*/ 625176 h 898761"/>
                <a:gd name="connsiteX35" fmla="*/ 409106 w 946808"/>
                <a:gd name="connsiteY35" fmla="*/ 263269 h 898761"/>
                <a:gd name="connsiteX36" fmla="*/ 409106 w 946808"/>
                <a:gd name="connsiteY36" fmla="*/ 180600 h 898761"/>
                <a:gd name="connsiteX37" fmla="*/ 428890 w 946808"/>
                <a:gd name="connsiteY37" fmla="*/ 160816 h 898761"/>
                <a:gd name="connsiteX38" fmla="*/ 511559 w 946808"/>
                <a:gd name="connsiteY38" fmla="*/ 160816 h 898761"/>
                <a:gd name="connsiteX39" fmla="*/ 531343 w 946808"/>
                <a:gd name="connsiteY39" fmla="*/ 180600 h 898761"/>
                <a:gd name="connsiteX40" fmla="*/ 531343 w 946808"/>
                <a:gd name="connsiteY40" fmla="*/ 263269 h 898761"/>
                <a:gd name="connsiteX41" fmla="*/ 511559 w 946808"/>
                <a:gd name="connsiteY41" fmla="*/ 283053 h 898761"/>
                <a:gd name="connsiteX42" fmla="*/ 428890 w 946808"/>
                <a:gd name="connsiteY42" fmla="*/ 283053 h 898761"/>
                <a:gd name="connsiteX43" fmla="*/ 409106 w 946808"/>
                <a:gd name="connsiteY43" fmla="*/ 263269 h 898761"/>
                <a:gd name="connsiteX44" fmla="*/ 448674 w 946808"/>
                <a:gd name="connsiteY44" fmla="*/ 243485 h 898761"/>
                <a:gd name="connsiteX45" fmla="*/ 491775 w 946808"/>
                <a:gd name="connsiteY45" fmla="*/ 243485 h 898761"/>
                <a:gd name="connsiteX46" fmla="*/ 491775 w 946808"/>
                <a:gd name="connsiteY46" fmla="*/ 200384 h 898761"/>
                <a:gd name="connsiteX47" fmla="*/ 448674 w 946808"/>
                <a:gd name="connsiteY47" fmla="*/ 200384 h 898761"/>
                <a:gd name="connsiteX48" fmla="*/ 448674 w 946808"/>
                <a:gd name="connsiteY48" fmla="*/ 243485 h 898761"/>
                <a:gd name="connsiteX49" fmla="*/ 947091 w 946808"/>
                <a:gd name="connsiteY49" fmla="*/ 408823 h 898761"/>
                <a:gd name="connsiteX50" fmla="*/ 947091 w 946808"/>
                <a:gd name="connsiteY50" fmla="*/ 451218 h 898761"/>
                <a:gd name="connsiteX51" fmla="*/ 947091 w 946808"/>
                <a:gd name="connsiteY51" fmla="*/ 533604 h 898761"/>
                <a:gd name="connsiteX52" fmla="*/ 947091 w 946808"/>
                <a:gd name="connsiteY52" fmla="*/ 712508 h 898761"/>
                <a:gd name="connsiteX53" fmla="*/ 912045 w 946808"/>
                <a:gd name="connsiteY53" fmla="*/ 746848 h 898761"/>
                <a:gd name="connsiteX54" fmla="*/ 712085 w 946808"/>
                <a:gd name="connsiteY54" fmla="*/ 746848 h 898761"/>
                <a:gd name="connsiteX55" fmla="*/ 712085 w 946808"/>
                <a:gd name="connsiteY55" fmla="*/ 747272 h 898761"/>
                <a:gd name="connsiteX56" fmla="*/ 712085 w 946808"/>
                <a:gd name="connsiteY56" fmla="*/ 789242 h 898761"/>
                <a:gd name="connsiteX57" fmla="*/ 686648 w 946808"/>
                <a:gd name="connsiteY57" fmla="*/ 814679 h 898761"/>
                <a:gd name="connsiteX58" fmla="*/ 661211 w 946808"/>
                <a:gd name="connsiteY58" fmla="*/ 789242 h 898761"/>
                <a:gd name="connsiteX59" fmla="*/ 661211 w 946808"/>
                <a:gd name="connsiteY59" fmla="*/ 747272 h 898761"/>
                <a:gd name="connsiteX60" fmla="*/ 661211 w 946808"/>
                <a:gd name="connsiteY60" fmla="*/ 746848 h 898761"/>
                <a:gd name="connsiteX61" fmla="*/ 633372 w 946808"/>
                <a:gd name="connsiteY61" fmla="*/ 746848 h 898761"/>
                <a:gd name="connsiteX62" fmla="*/ 633372 w 946808"/>
                <a:gd name="connsiteY62" fmla="*/ 859476 h 898761"/>
                <a:gd name="connsiteX63" fmla="*/ 591826 w 946808"/>
                <a:gd name="connsiteY63" fmla="*/ 899326 h 898761"/>
                <a:gd name="connsiteX64" fmla="*/ 41546 w 946808"/>
                <a:gd name="connsiteY64" fmla="*/ 899326 h 898761"/>
                <a:gd name="connsiteX65" fmla="*/ 0 w 946808"/>
                <a:gd name="connsiteY65" fmla="*/ 859476 h 898761"/>
                <a:gd name="connsiteX66" fmla="*/ 0 w 946808"/>
                <a:gd name="connsiteY66" fmla="*/ 110225 h 898761"/>
                <a:gd name="connsiteX67" fmla="*/ 41546 w 946808"/>
                <a:gd name="connsiteY67" fmla="*/ 70375 h 898761"/>
                <a:gd name="connsiteX68" fmla="*/ 591826 w 946808"/>
                <a:gd name="connsiteY68" fmla="*/ 70375 h 898761"/>
                <a:gd name="connsiteX69" fmla="*/ 633372 w 946808"/>
                <a:gd name="connsiteY69" fmla="*/ 110225 h 898761"/>
                <a:gd name="connsiteX70" fmla="*/ 633372 w 946808"/>
                <a:gd name="connsiteY70" fmla="*/ 300718 h 898761"/>
                <a:gd name="connsiteX71" fmla="*/ 661211 w 946808"/>
                <a:gd name="connsiteY71" fmla="*/ 296054 h 898761"/>
                <a:gd name="connsiteX72" fmla="*/ 661211 w 946808"/>
                <a:gd name="connsiteY72" fmla="*/ 50873 h 898761"/>
                <a:gd name="connsiteX73" fmla="*/ 120117 w 946808"/>
                <a:gd name="connsiteY73" fmla="*/ 50873 h 898761"/>
                <a:gd name="connsiteX74" fmla="*/ 94681 w 946808"/>
                <a:gd name="connsiteY74" fmla="*/ 25437 h 898761"/>
                <a:gd name="connsiteX75" fmla="*/ 120117 w 946808"/>
                <a:gd name="connsiteY75" fmla="*/ 0 h 898761"/>
                <a:gd name="connsiteX76" fmla="*/ 670397 w 946808"/>
                <a:gd name="connsiteY76" fmla="*/ 0 h 898761"/>
                <a:gd name="connsiteX77" fmla="*/ 711943 w 946808"/>
                <a:gd name="connsiteY77" fmla="*/ 39851 h 898761"/>
                <a:gd name="connsiteX78" fmla="*/ 711943 w 946808"/>
                <a:gd name="connsiteY78" fmla="*/ 300152 h 898761"/>
                <a:gd name="connsiteX79" fmla="*/ 761121 w 946808"/>
                <a:gd name="connsiteY79" fmla="*/ 322056 h 898761"/>
                <a:gd name="connsiteX80" fmla="*/ 809168 w 946808"/>
                <a:gd name="connsiteY80" fmla="*/ 374484 h 898761"/>
                <a:gd name="connsiteX81" fmla="*/ 911904 w 946808"/>
                <a:gd name="connsiteY81" fmla="*/ 374484 h 898761"/>
                <a:gd name="connsiteX82" fmla="*/ 947091 w 946808"/>
                <a:gd name="connsiteY82" fmla="*/ 408823 h 898761"/>
                <a:gd name="connsiteX83" fmla="*/ 896217 w 946808"/>
                <a:gd name="connsiteY83" fmla="*/ 425357 h 898761"/>
                <a:gd name="connsiteX84" fmla="*/ 831071 w 946808"/>
                <a:gd name="connsiteY84" fmla="*/ 425357 h 898761"/>
                <a:gd name="connsiteX85" fmla="*/ 831213 w 946808"/>
                <a:gd name="connsiteY85" fmla="*/ 425781 h 898761"/>
                <a:gd name="connsiteX86" fmla="*/ 516223 w 946808"/>
                <a:gd name="connsiteY86" fmla="*/ 425781 h 898761"/>
                <a:gd name="connsiteX87" fmla="*/ 516364 w 946808"/>
                <a:gd name="connsiteY87" fmla="*/ 425640 h 898761"/>
                <a:gd name="connsiteX88" fmla="*/ 431292 w 946808"/>
                <a:gd name="connsiteY88" fmla="*/ 425640 h 898761"/>
                <a:gd name="connsiteX89" fmla="*/ 431292 w 946808"/>
                <a:gd name="connsiteY89" fmla="*/ 451076 h 898761"/>
                <a:gd name="connsiteX90" fmla="*/ 431292 w 946808"/>
                <a:gd name="connsiteY90" fmla="*/ 533463 h 898761"/>
                <a:gd name="connsiteX91" fmla="*/ 457153 w 946808"/>
                <a:gd name="connsiteY91" fmla="*/ 559323 h 898761"/>
                <a:gd name="connsiteX92" fmla="*/ 870357 w 946808"/>
                <a:gd name="connsiteY92" fmla="*/ 559323 h 898761"/>
                <a:gd name="connsiteX93" fmla="*/ 896217 w 946808"/>
                <a:gd name="connsiteY93" fmla="*/ 533463 h 898761"/>
                <a:gd name="connsiteX94" fmla="*/ 896217 w 946808"/>
                <a:gd name="connsiteY94" fmla="*/ 451076 h 898761"/>
                <a:gd name="connsiteX95" fmla="*/ 896217 w 946808"/>
                <a:gd name="connsiteY95" fmla="*/ 425357 h 898761"/>
                <a:gd name="connsiteX96" fmla="*/ 745434 w 946808"/>
                <a:gd name="connsiteY96" fmla="*/ 374484 h 898761"/>
                <a:gd name="connsiteX97" fmla="*/ 673647 w 946808"/>
                <a:gd name="connsiteY97" fmla="*/ 346362 h 898761"/>
                <a:gd name="connsiteX98" fmla="*/ 601859 w 946808"/>
                <a:gd name="connsiteY98" fmla="*/ 374484 h 898761"/>
                <a:gd name="connsiteX99" fmla="*/ 663613 w 946808"/>
                <a:gd name="connsiteY99" fmla="*/ 374484 h 898761"/>
                <a:gd name="connsiteX100" fmla="*/ 745434 w 946808"/>
                <a:gd name="connsiteY100" fmla="*/ 374484 h 898761"/>
                <a:gd name="connsiteX101" fmla="*/ 582499 w 946808"/>
                <a:gd name="connsiteY101" fmla="*/ 746848 h 898761"/>
                <a:gd name="connsiteX102" fmla="*/ 415465 w 946808"/>
                <a:gd name="connsiteY102" fmla="*/ 746848 h 898761"/>
                <a:gd name="connsiteX103" fmla="*/ 380419 w 946808"/>
                <a:gd name="connsiteY103" fmla="*/ 712508 h 898761"/>
                <a:gd name="connsiteX104" fmla="*/ 380419 w 946808"/>
                <a:gd name="connsiteY104" fmla="*/ 562998 h 898761"/>
                <a:gd name="connsiteX105" fmla="*/ 103584 w 946808"/>
                <a:gd name="connsiteY105" fmla="*/ 562998 h 898761"/>
                <a:gd name="connsiteX106" fmla="*/ 83800 w 946808"/>
                <a:gd name="connsiteY106" fmla="*/ 543214 h 898761"/>
                <a:gd name="connsiteX107" fmla="*/ 103584 w 946808"/>
                <a:gd name="connsiteY107" fmla="*/ 523429 h 898761"/>
                <a:gd name="connsiteX108" fmla="*/ 380419 w 946808"/>
                <a:gd name="connsiteY108" fmla="*/ 523429 h 898761"/>
                <a:gd name="connsiteX109" fmla="*/ 380419 w 946808"/>
                <a:gd name="connsiteY109" fmla="*/ 461251 h 898761"/>
                <a:gd name="connsiteX110" fmla="*/ 101040 w 946808"/>
                <a:gd name="connsiteY110" fmla="*/ 461251 h 898761"/>
                <a:gd name="connsiteX111" fmla="*/ 81256 w 946808"/>
                <a:gd name="connsiteY111" fmla="*/ 441467 h 898761"/>
                <a:gd name="connsiteX112" fmla="*/ 101040 w 946808"/>
                <a:gd name="connsiteY112" fmla="*/ 421683 h 898761"/>
                <a:gd name="connsiteX113" fmla="*/ 380419 w 946808"/>
                <a:gd name="connsiteY113" fmla="*/ 421683 h 898761"/>
                <a:gd name="connsiteX114" fmla="*/ 380419 w 946808"/>
                <a:gd name="connsiteY114" fmla="*/ 411084 h 898761"/>
                <a:gd name="connsiteX115" fmla="*/ 416737 w 946808"/>
                <a:gd name="connsiteY115" fmla="*/ 374766 h 898761"/>
                <a:gd name="connsiteX116" fmla="*/ 537985 w 946808"/>
                <a:gd name="connsiteY116" fmla="*/ 374625 h 898761"/>
                <a:gd name="connsiteX117" fmla="*/ 582357 w 946808"/>
                <a:gd name="connsiteY117" fmla="*/ 324741 h 898761"/>
                <a:gd name="connsiteX118" fmla="*/ 582357 w 946808"/>
                <a:gd name="connsiteY118" fmla="*/ 121248 h 898761"/>
                <a:gd name="connsiteX119" fmla="*/ 50591 w 946808"/>
                <a:gd name="connsiteY119" fmla="*/ 121248 h 898761"/>
                <a:gd name="connsiteX120" fmla="*/ 50591 w 946808"/>
                <a:gd name="connsiteY120" fmla="*/ 848594 h 898761"/>
                <a:gd name="connsiteX121" fmla="*/ 582499 w 946808"/>
                <a:gd name="connsiteY121" fmla="*/ 848594 h 898761"/>
                <a:gd name="connsiteX122" fmla="*/ 582499 w 946808"/>
                <a:gd name="connsiteY122" fmla="*/ 746848 h 898761"/>
                <a:gd name="connsiteX123" fmla="*/ 896217 w 946808"/>
                <a:gd name="connsiteY123" fmla="*/ 695975 h 898761"/>
                <a:gd name="connsiteX124" fmla="*/ 896217 w 946808"/>
                <a:gd name="connsiteY124" fmla="*/ 605675 h 898761"/>
                <a:gd name="connsiteX125" fmla="*/ 870357 w 946808"/>
                <a:gd name="connsiteY125" fmla="*/ 610197 h 898761"/>
                <a:gd name="connsiteX126" fmla="*/ 457153 w 946808"/>
                <a:gd name="connsiteY126" fmla="*/ 610197 h 898761"/>
                <a:gd name="connsiteX127" fmla="*/ 431292 w 946808"/>
                <a:gd name="connsiteY127" fmla="*/ 605675 h 898761"/>
                <a:gd name="connsiteX128" fmla="*/ 431292 w 946808"/>
                <a:gd name="connsiteY128" fmla="*/ 695975 h 898761"/>
                <a:gd name="connsiteX129" fmla="*/ 896217 w 946808"/>
                <a:gd name="connsiteY129" fmla="*/ 695975 h 898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</a:cxnLst>
              <a:rect l="l" t="t" r="r" b="b"/>
              <a:pathLst>
                <a:path w="946808" h="898761">
                  <a:moveTo>
                    <a:pt x="406562" y="777796"/>
                  </a:moveTo>
                  <a:cubicBezTo>
                    <a:pt x="417444" y="777796"/>
                    <a:pt x="426346" y="786699"/>
                    <a:pt x="426346" y="797580"/>
                  </a:cubicBezTo>
                  <a:cubicBezTo>
                    <a:pt x="426346" y="808461"/>
                    <a:pt x="417444" y="817364"/>
                    <a:pt x="406562" y="817364"/>
                  </a:cubicBezTo>
                  <a:lnTo>
                    <a:pt x="405856" y="817364"/>
                  </a:lnTo>
                  <a:cubicBezTo>
                    <a:pt x="394974" y="817364"/>
                    <a:pt x="386072" y="808461"/>
                    <a:pt x="386072" y="797580"/>
                  </a:cubicBezTo>
                  <a:cubicBezTo>
                    <a:pt x="386072" y="786699"/>
                    <a:pt x="394974" y="777796"/>
                    <a:pt x="405856" y="777796"/>
                  </a:cubicBezTo>
                  <a:lnTo>
                    <a:pt x="406562" y="777796"/>
                  </a:lnTo>
                  <a:close/>
                  <a:moveTo>
                    <a:pt x="457012" y="817364"/>
                  </a:moveTo>
                  <a:lnTo>
                    <a:pt x="458283" y="817364"/>
                  </a:lnTo>
                  <a:cubicBezTo>
                    <a:pt x="469164" y="817364"/>
                    <a:pt x="478068" y="808461"/>
                    <a:pt x="478068" y="797580"/>
                  </a:cubicBezTo>
                  <a:cubicBezTo>
                    <a:pt x="478068" y="786699"/>
                    <a:pt x="469164" y="777796"/>
                    <a:pt x="458283" y="777796"/>
                  </a:cubicBezTo>
                  <a:lnTo>
                    <a:pt x="457012" y="777796"/>
                  </a:lnTo>
                  <a:cubicBezTo>
                    <a:pt x="446130" y="777796"/>
                    <a:pt x="437228" y="786699"/>
                    <a:pt x="437228" y="797580"/>
                  </a:cubicBezTo>
                  <a:cubicBezTo>
                    <a:pt x="437228" y="808461"/>
                    <a:pt x="446130" y="817364"/>
                    <a:pt x="457012" y="817364"/>
                  </a:cubicBezTo>
                  <a:close/>
                  <a:moveTo>
                    <a:pt x="508732" y="817364"/>
                  </a:moveTo>
                  <a:lnTo>
                    <a:pt x="509439" y="817364"/>
                  </a:lnTo>
                  <a:cubicBezTo>
                    <a:pt x="520320" y="817364"/>
                    <a:pt x="529223" y="808461"/>
                    <a:pt x="529223" y="797580"/>
                  </a:cubicBezTo>
                  <a:cubicBezTo>
                    <a:pt x="529223" y="786699"/>
                    <a:pt x="520320" y="777796"/>
                    <a:pt x="509439" y="777796"/>
                  </a:cubicBezTo>
                  <a:lnTo>
                    <a:pt x="508732" y="777796"/>
                  </a:lnTo>
                  <a:cubicBezTo>
                    <a:pt x="497852" y="777796"/>
                    <a:pt x="488948" y="786699"/>
                    <a:pt x="488948" y="797580"/>
                  </a:cubicBezTo>
                  <a:cubicBezTo>
                    <a:pt x="488948" y="808461"/>
                    <a:pt x="497852" y="817364"/>
                    <a:pt x="508732" y="817364"/>
                  </a:cubicBezTo>
                  <a:close/>
                  <a:moveTo>
                    <a:pt x="101040" y="359363"/>
                  </a:moveTo>
                  <a:lnTo>
                    <a:pt x="509157" y="359363"/>
                  </a:lnTo>
                  <a:cubicBezTo>
                    <a:pt x="520038" y="359363"/>
                    <a:pt x="528941" y="350460"/>
                    <a:pt x="528941" y="339579"/>
                  </a:cubicBezTo>
                  <a:cubicBezTo>
                    <a:pt x="528941" y="328698"/>
                    <a:pt x="520038" y="319795"/>
                    <a:pt x="509157" y="319795"/>
                  </a:cubicBezTo>
                  <a:lnTo>
                    <a:pt x="101040" y="319795"/>
                  </a:lnTo>
                  <a:cubicBezTo>
                    <a:pt x="90159" y="319795"/>
                    <a:pt x="81256" y="328698"/>
                    <a:pt x="81256" y="339579"/>
                  </a:cubicBezTo>
                  <a:cubicBezTo>
                    <a:pt x="81256" y="350460"/>
                    <a:pt x="90159" y="359363"/>
                    <a:pt x="101040" y="359363"/>
                  </a:cubicBezTo>
                  <a:close/>
                  <a:moveTo>
                    <a:pt x="305381" y="625176"/>
                  </a:moveTo>
                  <a:lnTo>
                    <a:pt x="101323" y="625176"/>
                  </a:lnTo>
                  <a:cubicBezTo>
                    <a:pt x="90441" y="625176"/>
                    <a:pt x="81538" y="634079"/>
                    <a:pt x="81538" y="644960"/>
                  </a:cubicBezTo>
                  <a:cubicBezTo>
                    <a:pt x="81538" y="655841"/>
                    <a:pt x="90441" y="664744"/>
                    <a:pt x="101323" y="664744"/>
                  </a:cubicBezTo>
                  <a:lnTo>
                    <a:pt x="305381" y="664744"/>
                  </a:lnTo>
                  <a:cubicBezTo>
                    <a:pt x="316262" y="664744"/>
                    <a:pt x="325165" y="655841"/>
                    <a:pt x="325165" y="644960"/>
                  </a:cubicBezTo>
                  <a:cubicBezTo>
                    <a:pt x="325165" y="634079"/>
                    <a:pt x="316262" y="625176"/>
                    <a:pt x="305381" y="625176"/>
                  </a:cubicBezTo>
                  <a:close/>
                  <a:moveTo>
                    <a:pt x="409106" y="263269"/>
                  </a:moveTo>
                  <a:lnTo>
                    <a:pt x="409106" y="180600"/>
                  </a:lnTo>
                  <a:cubicBezTo>
                    <a:pt x="409106" y="169719"/>
                    <a:pt x="418009" y="160816"/>
                    <a:pt x="428890" y="160816"/>
                  </a:cubicBezTo>
                  <a:lnTo>
                    <a:pt x="511559" y="160816"/>
                  </a:lnTo>
                  <a:cubicBezTo>
                    <a:pt x="522440" y="160816"/>
                    <a:pt x="531343" y="169719"/>
                    <a:pt x="531343" y="180600"/>
                  </a:cubicBezTo>
                  <a:lnTo>
                    <a:pt x="531343" y="263269"/>
                  </a:lnTo>
                  <a:cubicBezTo>
                    <a:pt x="531343" y="274150"/>
                    <a:pt x="522440" y="283053"/>
                    <a:pt x="511559" y="283053"/>
                  </a:cubicBezTo>
                  <a:lnTo>
                    <a:pt x="428890" y="283053"/>
                  </a:lnTo>
                  <a:cubicBezTo>
                    <a:pt x="418009" y="283053"/>
                    <a:pt x="409106" y="274292"/>
                    <a:pt x="409106" y="263269"/>
                  </a:cubicBezTo>
                  <a:close/>
                  <a:moveTo>
                    <a:pt x="448674" y="243485"/>
                  </a:moveTo>
                  <a:lnTo>
                    <a:pt x="491775" y="243485"/>
                  </a:lnTo>
                  <a:lnTo>
                    <a:pt x="491775" y="200384"/>
                  </a:lnTo>
                  <a:lnTo>
                    <a:pt x="448674" y="200384"/>
                  </a:lnTo>
                  <a:lnTo>
                    <a:pt x="448674" y="243485"/>
                  </a:lnTo>
                  <a:close/>
                  <a:moveTo>
                    <a:pt x="947091" y="408823"/>
                  </a:moveTo>
                  <a:lnTo>
                    <a:pt x="947091" y="451218"/>
                  </a:lnTo>
                  <a:lnTo>
                    <a:pt x="947091" y="533604"/>
                  </a:lnTo>
                  <a:lnTo>
                    <a:pt x="947091" y="712508"/>
                  </a:lnTo>
                  <a:cubicBezTo>
                    <a:pt x="947091" y="731445"/>
                    <a:pt x="931405" y="746848"/>
                    <a:pt x="912045" y="746848"/>
                  </a:cubicBezTo>
                  <a:lnTo>
                    <a:pt x="712085" y="746848"/>
                  </a:lnTo>
                  <a:cubicBezTo>
                    <a:pt x="712085" y="746989"/>
                    <a:pt x="712085" y="747131"/>
                    <a:pt x="712085" y="747272"/>
                  </a:cubicBezTo>
                  <a:lnTo>
                    <a:pt x="712085" y="789242"/>
                  </a:lnTo>
                  <a:cubicBezTo>
                    <a:pt x="712085" y="803233"/>
                    <a:pt x="700638" y="814679"/>
                    <a:pt x="686648" y="814679"/>
                  </a:cubicBezTo>
                  <a:cubicBezTo>
                    <a:pt x="672657" y="814679"/>
                    <a:pt x="661211" y="803233"/>
                    <a:pt x="661211" y="789242"/>
                  </a:cubicBezTo>
                  <a:lnTo>
                    <a:pt x="661211" y="747272"/>
                  </a:lnTo>
                  <a:cubicBezTo>
                    <a:pt x="661211" y="747131"/>
                    <a:pt x="661211" y="746989"/>
                    <a:pt x="661211" y="746848"/>
                  </a:cubicBezTo>
                  <a:lnTo>
                    <a:pt x="633372" y="746848"/>
                  </a:lnTo>
                  <a:lnTo>
                    <a:pt x="633372" y="859476"/>
                  </a:lnTo>
                  <a:cubicBezTo>
                    <a:pt x="633372" y="881521"/>
                    <a:pt x="614718" y="899326"/>
                    <a:pt x="591826" y="899326"/>
                  </a:cubicBezTo>
                  <a:lnTo>
                    <a:pt x="41546" y="899326"/>
                  </a:lnTo>
                  <a:cubicBezTo>
                    <a:pt x="18653" y="899326"/>
                    <a:pt x="0" y="881380"/>
                    <a:pt x="0" y="859476"/>
                  </a:cubicBezTo>
                  <a:lnTo>
                    <a:pt x="0" y="110225"/>
                  </a:lnTo>
                  <a:cubicBezTo>
                    <a:pt x="0" y="88180"/>
                    <a:pt x="18653" y="70375"/>
                    <a:pt x="41546" y="70375"/>
                  </a:cubicBezTo>
                  <a:lnTo>
                    <a:pt x="591826" y="70375"/>
                  </a:lnTo>
                  <a:cubicBezTo>
                    <a:pt x="614718" y="70375"/>
                    <a:pt x="633372" y="88322"/>
                    <a:pt x="633372" y="110225"/>
                  </a:cubicBezTo>
                  <a:lnTo>
                    <a:pt x="633372" y="300718"/>
                  </a:lnTo>
                  <a:cubicBezTo>
                    <a:pt x="642416" y="298315"/>
                    <a:pt x="651743" y="296761"/>
                    <a:pt x="661211" y="296054"/>
                  </a:cubicBezTo>
                  <a:lnTo>
                    <a:pt x="661211" y="50873"/>
                  </a:lnTo>
                  <a:lnTo>
                    <a:pt x="120117" y="50873"/>
                  </a:lnTo>
                  <a:cubicBezTo>
                    <a:pt x="106127" y="50873"/>
                    <a:pt x="94681" y="39427"/>
                    <a:pt x="94681" y="25437"/>
                  </a:cubicBezTo>
                  <a:cubicBezTo>
                    <a:pt x="94681" y="11446"/>
                    <a:pt x="106127" y="0"/>
                    <a:pt x="120117" y="0"/>
                  </a:cubicBezTo>
                  <a:lnTo>
                    <a:pt x="670397" y="0"/>
                  </a:lnTo>
                  <a:cubicBezTo>
                    <a:pt x="693290" y="0"/>
                    <a:pt x="711943" y="17947"/>
                    <a:pt x="711943" y="39851"/>
                  </a:cubicBezTo>
                  <a:lnTo>
                    <a:pt x="711943" y="300152"/>
                  </a:lnTo>
                  <a:cubicBezTo>
                    <a:pt x="729466" y="304533"/>
                    <a:pt x="746000" y="311881"/>
                    <a:pt x="761121" y="322056"/>
                  </a:cubicBezTo>
                  <a:cubicBezTo>
                    <a:pt x="781329" y="335622"/>
                    <a:pt x="797721" y="353569"/>
                    <a:pt x="809168" y="374484"/>
                  </a:cubicBezTo>
                  <a:lnTo>
                    <a:pt x="911904" y="374484"/>
                  </a:lnTo>
                  <a:cubicBezTo>
                    <a:pt x="931405" y="374484"/>
                    <a:pt x="947091" y="389887"/>
                    <a:pt x="947091" y="408823"/>
                  </a:cubicBezTo>
                  <a:close/>
                  <a:moveTo>
                    <a:pt x="896217" y="425357"/>
                  </a:moveTo>
                  <a:lnTo>
                    <a:pt x="831071" y="425357"/>
                  </a:lnTo>
                  <a:lnTo>
                    <a:pt x="831213" y="425781"/>
                  </a:lnTo>
                  <a:lnTo>
                    <a:pt x="516223" y="425781"/>
                  </a:lnTo>
                  <a:lnTo>
                    <a:pt x="516364" y="425640"/>
                  </a:lnTo>
                  <a:lnTo>
                    <a:pt x="431292" y="425640"/>
                  </a:lnTo>
                  <a:lnTo>
                    <a:pt x="431292" y="451076"/>
                  </a:lnTo>
                  <a:lnTo>
                    <a:pt x="431292" y="533463"/>
                  </a:lnTo>
                  <a:cubicBezTo>
                    <a:pt x="431292" y="547736"/>
                    <a:pt x="442880" y="559323"/>
                    <a:pt x="457153" y="559323"/>
                  </a:cubicBezTo>
                  <a:lnTo>
                    <a:pt x="870357" y="559323"/>
                  </a:lnTo>
                  <a:cubicBezTo>
                    <a:pt x="884629" y="559323"/>
                    <a:pt x="896217" y="547736"/>
                    <a:pt x="896217" y="533463"/>
                  </a:cubicBezTo>
                  <a:lnTo>
                    <a:pt x="896217" y="451076"/>
                  </a:lnTo>
                  <a:lnTo>
                    <a:pt x="896217" y="425357"/>
                  </a:lnTo>
                  <a:close/>
                  <a:moveTo>
                    <a:pt x="745434" y="374484"/>
                  </a:moveTo>
                  <a:cubicBezTo>
                    <a:pt x="726498" y="356961"/>
                    <a:pt x="700920" y="346362"/>
                    <a:pt x="673647" y="346362"/>
                  </a:cubicBezTo>
                  <a:cubicBezTo>
                    <a:pt x="646514" y="346362"/>
                    <a:pt x="620795" y="356961"/>
                    <a:pt x="601859" y="374484"/>
                  </a:cubicBezTo>
                  <a:lnTo>
                    <a:pt x="663613" y="374484"/>
                  </a:lnTo>
                  <a:lnTo>
                    <a:pt x="745434" y="374484"/>
                  </a:lnTo>
                  <a:close/>
                  <a:moveTo>
                    <a:pt x="582499" y="746848"/>
                  </a:moveTo>
                  <a:lnTo>
                    <a:pt x="415465" y="746848"/>
                  </a:lnTo>
                  <a:cubicBezTo>
                    <a:pt x="396105" y="746848"/>
                    <a:pt x="380419" y="731445"/>
                    <a:pt x="380419" y="712508"/>
                  </a:cubicBezTo>
                  <a:lnTo>
                    <a:pt x="380419" y="562998"/>
                  </a:lnTo>
                  <a:lnTo>
                    <a:pt x="103584" y="562998"/>
                  </a:lnTo>
                  <a:cubicBezTo>
                    <a:pt x="92702" y="562998"/>
                    <a:pt x="83800" y="554095"/>
                    <a:pt x="83800" y="543214"/>
                  </a:cubicBezTo>
                  <a:cubicBezTo>
                    <a:pt x="83800" y="532332"/>
                    <a:pt x="92702" y="523429"/>
                    <a:pt x="103584" y="523429"/>
                  </a:cubicBezTo>
                  <a:lnTo>
                    <a:pt x="380419" y="523429"/>
                  </a:lnTo>
                  <a:lnTo>
                    <a:pt x="380419" y="461251"/>
                  </a:lnTo>
                  <a:lnTo>
                    <a:pt x="101040" y="461251"/>
                  </a:lnTo>
                  <a:cubicBezTo>
                    <a:pt x="90159" y="461251"/>
                    <a:pt x="81256" y="452348"/>
                    <a:pt x="81256" y="441467"/>
                  </a:cubicBezTo>
                  <a:cubicBezTo>
                    <a:pt x="81256" y="430586"/>
                    <a:pt x="90159" y="421683"/>
                    <a:pt x="101040" y="421683"/>
                  </a:cubicBezTo>
                  <a:lnTo>
                    <a:pt x="380419" y="421683"/>
                  </a:lnTo>
                  <a:lnTo>
                    <a:pt x="380419" y="411084"/>
                  </a:lnTo>
                  <a:cubicBezTo>
                    <a:pt x="380419" y="391018"/>
                    <a:pt x="396670" y="374766"/>
                    <a:pt x="416737" y="374766"/>
                  </a:cubicBezTo>
                  <a:lnTo>
                    <a:pt x="537985" y="374625"/>
                  </a:lnTo>
                  <a:cubicBezTo>
                    <a:pt x="548725" y="354982"/>
                    <a:pt x="563845" y="338025"/>
                    <a:pt x="582357" y="324741"/>
                  </a:cubicBezTo>
                  <a:lnTo>
                    <a:pt x="582357" y="121248"/>
                  </a:lnTo>
                  <a:lnTo>
                    <a:pt x="50591" y="121248"/>
                  </a:lnTo>
                  <a:lnTo>
                    <a:pt x="50591" y="848594"/>
                  </a:lnTo>
                  <a:lnTo>
                    <a:pt x="582499" y="848594"/>
                  </a:lnTo>
                  <a:lnTo>
                    <a:pt x="582499" y="746848"/>
                  </a:lnTo>
                  <a:close/>
                  <a:moveTo>
                    <a:pt x="896217" y="695975"/>
                  </a:moveTo>
                  <a:lnTo>
                    <a:pt x="896217" y="605675"/>
                  </a:lnTo>
                  <a:cubicBezTo>
                    <a:pt x="888162" y="608501"/>
                    <a:pt x="879401" y="610197"/>
                    <a:pt x="870357" y="610197"/>
                  </a:cubicBezTo>
                  <a:lnTo>
                    <a:pt x="457153" y="610197"/>
                  </a:lnTo>
                  <a:cubicBezTo>
                    <a:pt x="448109" y="610197"/>
                    <a:pt x="439347" y="608642"/>
                    <a:pt x="431292" y="605675"/>
                  </a:cubicBezTo>
                  <a:lnTo>
                    <a:pt x="431292" y="695975"/>
                  </a:lnTo>
                  <a:lnTo>
                    <a:pt x="896217" y="695975"/>
                  </a:lnTo>
                  <a:close/>
                </a:path>
              </a:pathLst>
            </a:custGeom>
            <a:solidFill>
              <a:schemeClr val="bg1"/>
            </a:solidFill>
            <a:ln w="14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4FB17CBA-F084-A366-E283-6EFAD09EF46A}"/>
                </a:ext>
              </a:extLst>
            </p:cNvPr>
            <p:cNvSpPr/>
            <p:nvPr/>
          </p:nvSpPr>
          <p:spPr>
            <a:xfrm>
              <a:off x="2076962" y="4393506"/>
              <a:ext cx="404931" cy="405494"/>
            </a:xfrm>
            <a:custGeom>
              <a:avLst/>
              <a:gdLst>
                <a:gd name="connsiteX0" fmla="*/ 495308 w 1016052"/>
                <a:gd name="connsiteY0" fmla="*/ 833050 h 1017465"/>
                <a:gd name="connsiteX1" fmla="*/ 497852 w 1016052"/>
                <a:gd name="connsiteY1" fmla="*/ 832909 h 1017465"/>
                <a:gd name="connsiteX2" fmla="*/ 508309 w 1016052"/>
                <a:gd name="connsiteY2" fmla="*/ 833050 h 1017465"/>
                <a:gd name="connsiteX3" fmla="*/ 723390 w 1016052"/>
                <a:gd name="connsiteY3" fmla="*/ 751370 h 1017465"/>
                <a:gd name="connsiteX4" fmla="*/ 730879 w 1016052"/>
                <a:gd name="connsiteY4" fmla="*/ 745011 h 1017465"/>
                <a:gd name="connsiteX5" fmla="*/ 731586 w 1016052"/>
                <a:gd name="connsiteY5" fmla="*/ 743880 h 1017465"/>
                <a:gd name="connsiteX6" fmla="*/ 737521 w 1016052"/>
                <a:gd name="connsiteY6" fmla="*/ 738087 h 1017465"/>
                <a:gd name="connsiteX7" fmla="*/ 832485 w 1016052"/>
                <a:gd name="connsiteY7" fmla="*/ 508874 h 1017465"/>
                <a:gd name="connsiteX8" fmla="*/ 737521 w 1016052"/>
                <a:gd name="connsiteY8" fmla="*/ 279662 h 1017465"/>
                <a:gd name="connsiteX9" fmla="*/ 525832 w 1016052"/>
                <a:gd name="connsiteY9" fmla="*/ 185122 h 1017465"/>
                <a:gd name="connsiteX10" fmla="*/ 518342 w 1016052"/>
                <a:gd name="connsiteY10" fmla="*/ 184840 h 1017465"/>
                <a:gd name="connsiteX11" fmla="*/ 509157 w 1016052"/>
                <a:gd name="connsiteY11" fmla="*/ 184698 h 1017465"/>
                <a:gd name="connsiteX12" fmla="*/ 506754 w 1016052"/>
                <a:gd name="connsiteY12" fmla="*/ 184698 h 1017465"/>
                <a:gd name="connsiteX13" fmla="*/ 292521 w 1016052"/>
                <a:gd name="connsiteY13" fmla="*/ 266943 h 1017465"/>
                <a:gd name="connsiteX14" fmla="*/ 286304 w 1016052"/>
                <a:gd name="connsiteY14" fmla="*/ 272596 h 1017465"/>
                <a:gd name="connsiteX15" fmla="*/ 286162 w 1016052"/>
                <a:gd name="connsiteY15" fmla="*/ 272737 h 1017465"/>
                <a:gd name="connsiteX16" fmla="*/ 279096 w 1016052"/>
                <a:gd name="connsiteY16" fmla="*/ 279662 h 1017465"/>
                <a:gd name="connsiteX17" fmla="*/ 184133 w 1016052"/>
                <a:gd name="connsiteY17" fmla="*/ 508874 h 1017465"/>
                <a:gd name="connsiteX18" fmla="*/ 279096 w 1016052"/>
                <a:gd name="connsiteY18" fmla="*/ 738087 h 1017465"/>
                <a:gd name="connsiteX19" fmla="*/ 491210 w 1016052"/>
                <a:gd name="connsiteY19" fmla="*/ 832626 h 1017465"/>
                <a:gd name="connsiteX20" fmla="*/ 495308 w 1016052"/>
                <a:gd name="connsiteY20" fmla="*/ 833050 h 1017465"/>
                <a:gd name="connsiteX21" fmla="*/ 514527 w 1016052"/>
                <a:gd name="connsiteY21" fmla="*/ 224690 h 1017465"/>
                <a:gd name="connsiteX22" fmla="*/ 600163 w 1016052"/>
                <a:gd name="connsiteY22" fmla="*/ 319512 h 1017465"/>
                <a:gd name="connsiteX23" fmla="*/ 506754 w 1016052"/>
                <a:gd name="connsiteY23" fmla="*/ 330818 h 1017465"/>
                <a:gd name="connsiteX24" fmla="*/ 423944 w 1016052"/>
                <a:gd name="connsiteY24" fmla="*/ 319371 h 1017465"/>
                <a:gd name="connsiteX25" fmla="*/ 514527 w 1016052"/>
                <a:gd name="connsiteY25" fmla="*/ 224690 h 1017465"/>
                <a:gd name="connsiteX26" fmla="*/ 384658 w 1016052"/>
                <a:gd name="connsiteY26" fmla="*/ 306512 h 1017465"/>
                <a:gd name="connsiteX27" fmla="*/ 336046 w 1016052"/>
                <a:gd name="connsiteY27" fmla="*/ 282488 h 1017465"/>
                <a:gd name="connsiteX28" fmla="*/ 449098 w 1016052"/>
                <a:gd name="connsiteY28" fmla="*/ 230484 h 1017465"/>
                <a:gd name="connsiteX29" fmla="*/ 384658 w 1016052"/>
                <a:gd name="connsiteY29" fmla="*/ 306512 h 1017465"/>
                <a:gd name="connsiteX30" fmla="*/ 581227 w 1016052"/>
                <a:gd name="connsiteY30" fmla="*/ 233734 h 1017465"/>
                <a:gd name="connsiteX31" fmla="*/ 683821 w 1016052"/>
                <a:gd name="connsiteY31" fmla="*/ 284890 h 1017465"/>
                <a:gd name="connsiteX32" fmla="*/ 639166 w 1016052"/>
                <a:gd name="connsiteY32" fmla="*/ 306512 h 1017465"/>
                <a:gd name="connsiteX33" fmla="*/ 581227 w 1016052"/>
                <a:gd name="connsiteY33" fmla="*/ 233734 h 1017465"/>
                <a:gd name="connsiteX34" fmla="*/ 506189 w 1016052"/>
                <a:gd name="connsiteY34" fmla="*/ 370386 h 1017465"/>
                <a:gd name="connsiteX35" fmla="*/ 512407 w 1016052"/>
                <a:gd name="connsiteY35" fmla="*/ 370386 h 1017465"/>
                <a:gd name="connsiteX36" fmla="*/ 621643 w 1016052"/>
                <a:gd name="connsiteY36" fmla="*/ 354559 h 1017465"/>
                <a:gd name="connsiteX37" fmla="*/ 660363 w 1016052"/>
                <a:gd name="connsiteY37" fmla="*/ 489090 h 1017465"/>
                <a:gd name="connsiteX38" fmla="*/ 356961 w 1016052"/>
                <a:gd name="connsiteY38" fmla="*/ 489090 h 1017465"/>
                <a:gd name="connsiteX39" fmla="*/ 401334 w 1016052"/>
                <a:gd name="connsiteY39" fmla="*/ 354134 h 1017465"/>
                <a:gd name="connsiteX40" fmla="*/ 506189 w 1016052"/>
                <a:gd name="connsiteY40" fmla="*/ 370386 h 1017465"/>
                <a:gd name="connsiteX41" fmla="*/ 659657 w 1016052"/>
                <a:gd name="connsiteY41" fmla="*/ 528658 h 1017465"/>
                <a:gd name="connsiteX42" fmla="*/ 615284 w 1016052"/>
                <a:gd name="connsiteY42" fmla="*/ 663472 h 1017465"/>
                <a:gd name="connsiteX43" fmla="*/ 510852 w 1016052"/>
                <a:gd name="connsiteY43" fmla="*/ 647362 h 1017465"/>
                <a:gd name="connsiteX44" fmla="*/ 395116 w 1016052"/>
                <a:gd name="connsiteY44" fmla="*/ 663331 h 1017465"/>
                <a:gd name="connsiteX45" fmla="*/ 356254 w 1016052"/>
                <a:gd name="connsiteY45" fmla="*/ 528799 h 1017465"/>
                <a:gd name="connsiteX46" fmla="*/ 659657 w 1016052"/>
                <a:gd name="connsiteY46" fmla="*/ 528799 h 1017465"/>
                <a:gd name="connsiteX47" fmla="*/ 510146 w 1016052"/>
                <a:gd name="connsiteY47" fmla="*/ 686789 h 1017465"/>
                <a:gd name="connsiteX48" fmla="*/ 592532 w 1016052"/>
                <a:gd name="connsiteY48" fmla="*/ 698094 h 1017465"/>
                <a:gd name="connsiteX49" fmla="*/ 501950 w 1016052"/>
                <a:gd name="connsiteY49" fmla="*/ 792917 h 1017465"/>
                <a:gd name="connsiteX50" fmla="*/ 416454 w 1016052"/>
                <a:gd name="connsiteY50" fmla="*/ 698236 h 1017465"/>
                <a:gd name="connsiteX51" fmla="*/ 510146 w 1016052"/>
                <a:gd name="connsiteY51" fmla="*/ 686789 h 1017465"/>
                <a:gd name="connsiteX52" fmla="*/ 631959 w 1016052"/>
                <a:gd name="connsiteY52" fmla="*/ 711095 h 1017465"/>
                <a:gd name="connsiteX53" fmla="*/ 680713 w 1016052"/>
                <a:gd name="connsiteY53" fmla="*/ 735119 h 1017465"/>
                <a:gd name="connsiteX54" fmla="*/ 567378 w 1016052"/>
                <a:gd name="connsiteY54" fmla="*/ 787264 h 1017465"/>
                <a:gd name="connsiteX55" fmla="*/ 631959 w 1016052"/>
                <a:gd name="connsiteY55" fmla="*/ 711095 h 1017465"/>
                <a:gd name="connsiteX56" fmla="*/ 435532 w 1016052"/>
                <a:gd name="connsiteY56" fmla="*/ 784014 h 1017465"/>
                <a:gd name="connsiteX57" fmla="*/ 332937 w 1016052"/>
                <a:gd name="connsiteY57" fmla="*/ 732858 h 1017465"/>
                <a:gd name="connsiteX58" fmla="*/ 377452 w 1016052"/>
                <a:gd name="connsiteY58" fmla="*/ 711095 h 1017465"/>
                <a:gd name="connsiteX59" fmla="*/ 435532 w 1016052"/>
                <a:gd name="connsiteY59" fmla="*/ 784014 h 1017465"/>
                <a:gd name="connsiteX60" fmla="*/ 711661 w 1016052"/>
                <a:gd name="connsiteY60" fmla="*/ 707845 h 1017465"/>
                <a:gd name="connsiteX61" fmla="*/ 653156 w 1016052"/>
                <a:gd name="connsiteY61" fmla="*/ 677038 h 1017465"/>
                <a:gd name="connsiteX62" fmla="*/ 699366 w 1016052"/>
                <a:gd name="connsiteY62" fmla="*/ 528658 h 1017465"/>
                <a:gd name="connsiteX63" fmla="*/ 792210 w 1016052"/>
                <a:gd name="connsiteY63" fmla="*/ 528658 h 1017465"/>
                <a:gd name="connsiteX64" fmla="*/ 711661 w 1016052"/>
                <a:gd name="connsiteY64" fmla="*/ 707845 h 1017465"/>
                <a:gd name="connsiteX65" fmla="*/ 792210 w 1016052"/>
                <a:gd name="connsiteY65" fmla="*/ 489090 h 1017465"/>
                <a:gd name="connsiteX66" fmla="*/ 700073 w 1016052"/>
                <a:gd name="connsiteY66" fmla="*/ 489090 h 1017465"/>
                <a:gd name="connsiteX67" fmla="*/ 659374 w 1016052"/>
                <a:gd name="connsiteY67" fmla="*/ 341134 h 1017465"/>
                <a:gd name="connsiteX68" fmla="*/ 714346 w 1016052"/>
                <a:gd name="connsiteY68" fmla="*/ 312729 h 1017465"/>
                <a:gd name="connsiteX69" fmla="*/ 792210 w 1016052"/>
                <a:gd name="connsiteY69" fmla="*/ 489090 h 1017465"/>
                <a:gd name="connsiteX70" fmla="*/ 305098 w 1016052"/>
                <a:gd name="connsiteY70" fmla="*/ 309762 h 1017465"/>
                <a:gd name="connsiteX71" fmla="*/ 363461 w 1016052"/>
                <a:gd name="connsiteY71" fmla="*/ 340568 h 1017465"/>
                <a:gd name="connsiteX72" fmla="*/ 317251 w 1016052"/>
                <a:gd name="connsiteY72" fmla="*/ 489090 h 1017465"/>
                <a:gd name="connsiteX73" fmla="*/ 224408 w 1016052"/>
                <a:gd name="connsiteY73" fmla="*/ 489090 h 1017465"/>
                <a:gd name="connsiteX74" fmla="*/ 305098 w 1016052"/>
                <a:gd name="connsiteY74" fmla="*/ 309762 h 1017465"/>
                <a:gd name="connsiteX75" fmla="*/ 224408 w 1016052"/>
                <a:gd name="connsiteY75" fmla="*/ 528658 h 1017465"/>
                <a:gd name="connsiteX76" fmla="*/ 316686 w 1016052"/>
                <a:gd name="connsiteY76" fmla="*/ 528658 h 1017465"/>
                <a:gd name="connsiteX77" fmla="*/ 357526 w 1016052"/>
                <a:gd name="connsiteY77" fmla="*/ 676756 h 1017465"/>
                <a:gd name="connsiteX78" fmla="*/ 302555 w 1016052"/>
                <a:gd name="connsiteY78" fmla="*/ 705160 h 1017465"/>
                <a:gd name="connsiteX79" fmla="*/ 224408 w 1016052"/>
                <a:gd name="connsiteY79" fmla="*/ 528658 h 1017465"/>
                <a:gd name="connsiteX80" fmla="*/ 245322 w 1016052"/>
                <a:gd name="connsiteY80" fmla="*/ 746424 h 1017465"/>
                <a:gd name="connsiteX81" fmla="*/ 114889 w 1016052"/>
                <a:gd name="connsiteY81" fmla="*/ 746424 h 1017465"/>
                <a:gd name="connsiteX82" fmla="*/ 111780 w 1016052"/>
                <a:gd name="connsiteY82" fmla="*/ 737380 h 1017465"/>
                <a:gd name="connsiteX83" fmla="*/ 50732 w 1016052"/>
                <a:gd name="connsiteY83" fmla="*/ 508874 h 1017465"/>
                <a:gd name="connsiteX84" fmla="*/ 184840 w 1016052"/>
                <a:gd name="connsiteY84" fmla="*/ 185122 h 1017465"/>
                <a:gd name="connsiteX85" fmla="*/ 508591 w 1016052"/>
                <a:gd name="connsiteY85" fmla="*/ 51015 h 1017465"/>
                <a:gd name="connsiteX86" fmla="*/ 628992 w 1016052"/>
                <a:gd name="connsiteY86" fmla="*/ 66983 h 1017465"/>
                <a:gd name="connsiteX87" fmla="*/ 660222 w 1016052"/>
                <a:gd name="connsiteY87" fmla="*/ 49036 h 1017465"/>
                <a:gd name="connsiteX88" fmla="*/ 642275 w 1016052"/>
                <a:gd name="connsiteY88" fmla="*/ 17806 h 1017465"/>
                <a:gd name="connsiteX89" fmla="*/ 508591 w 1016052"/>
                <a:gd name="connsiteY89" fmla="*/ 0 h 1017465"/>
                <a:gd name="connsiteX90" fmla="*/ 310610 w 1016052"/>
                <a:gd name="connsiteY90" fmla="*/ 39992 h 1017465"/>
                <a:gd name="connsiteX91" fmla="*/ 148946 w 1016052"/>
                <a:gd name="connsiteY91" fmla="*/ 148946 h 1017465"/>
                <a:gd name="connsiteX92" fmla="*/ 39992 w 1016052"/>
                <a:gd name="connsiteY92" fmla="*/ 310610 h 1017465"/>
                <a:gd name="connsiteX93" fmla="*/ 0 w 1016052"/>
                <a:gd name="connsiteY93" fmla="*/ 508591 h 1017465"/>
                <a:gd name="connsiteX94" fmla="*/ 67831 w 1016052"/>
                <a:gd name="connsiteY94" fmla="*/ 762534 h 1017465"/>
                <a:gd name="connsiteX95" fmla="*/ 68679 w 1016052"/>
                <a:gd name="connsiteY95" fmla="*/ 763806 h 1017465"/>
                <a:gd name="connsiteX96" fmla="*/ 67407 w 1016052"/>
                <a:gd name="connsiteY96" fmla="*/ 771578 h 1017465"/>
                <a:gd name="connsiteX97" fmla="*/ 67407 w 1016052"/>
                <a:gd name="connsiteY97" fmla="*/ 924198 h 1017465"/>
                <a:gd name="connsiteX98" fmla="*/ 92844 w 1016052"/>
                <a:gd name="connsiteY98" fmla="*/ 949634 h 1017465"/>
                <a:gd name="connsiteX99" fmla="*/ 245463 w 1016052"/>
                <a:gd name="connsiteY99" fmla="*/ 949634 h 1017465"/>
                <a:gd name="connsiteX100" fmla="*/ 270900 w 1016052"/>
                <a:gd name="connsiteY100" fmla="*/ 924198 h 1017465"/>
                <a:gd name="connsiteX101" fmla="*/ 270900 w 1016052"/>
                <a:gd name="connsiteY101" fmla="*/ 771578 h 1017465"/>
                <a:gd name="connsiteX102" fmla="*/ 245322 w 1016052"/>
                <a:gd name="connsiteY102" fmla="*/ 746424 h 1017465"/>
                <a:gd name="connsiteX103" fmla="*/ 219886 w 1016052"/>
                <a:gd name="connsiteY103" fmla="*/ 899044 h 1017465"/>
                <a:gd name="connsiteX104" fmla="*/ 118139 w 1016052"/>
                <a:gd name="connsiteY104" fmla="*/ 899044 h 1017465"/>
                <a:gd name="connsiteX105" fmla="*/ 118139 w 1016052"/>
                <a:gd name="connsiteY105" fmla="*/ 797297 h 1017465"/>
                <a:gd name="connsiteX106" fmla="*/ 219886 w 1016052"/>
                <a:gd name="connsiteY106" fmla="*/ 797297 h 1017465"/>
                <a:gd name="connsiteX107" fmla="*/ 219886 w 1016052"/>
                <a:gd name="connsiteY107" fmla="*/ 899044 h 1017465"/>
                <a:gd name="connsiteX108" fmla="*/ 948221 w 1016052"/>
                <a:gd name="connsiteY108" fmla="*/ 252812 h 1017465"/>
                <a:gd name="connsiteX109" fmla="*/ 949210 w 1016052"/>
                <a:gd name="connsiteY109" fmla="*/ 245888 h 1017465"/>
                <a:gd name="connsiteX110" fmla="*/ 949210 w 1016052"/>
                <a:gd name="connsiteY110" fmla="*/ 93268 h 1017465"/>
                <a:gd name="connsiteX111" fmla="*/ 923774 w 1016052"/>
                <a:gd name="connsiteY111" fmla="*/ 67831 h 1017465"/>
                <a:gd name="connsiteX112" fmla="*/ 771154 w 1016052"/>
                <a:gd name="connsiteY112" fmla="*/ 67831 h 1017465"/>
                <a:gd name="connsiteX113" fmla="*/ 745717 w 1016052"/>
                <a:gd name="connsiteY113" fmla="*/ 93268 h 1017465"/>
                <a:gd name="connsiteX114" fmla="*/ 745717 w 1016052"/>
                <a:gd name="connsiteY114" fmla="*/ 245888 h 1017465"/>
                <a:gd name="connsiteX115" fmla="*/ 771154 w 1016052"/>
                <a:gd name="connsiteY115" fmla="*/ 271324 h 1017465"/>
                <a:gd name="connsiteX116" fmla="*/ 900316 w 1016052"/>
                <a:gd name="connsiteY116" fmla="*/ 271324 h 1017465"/>
                <a:gd name="connsiteX117" fmla="*/ 901870 w 1016052"/>
                <a:gd name="connsiteY117" fmla="*/ 274433 h 1017465"/>
                <a:gd name="connsiteX118" fmla="*/ 966310 w 1016052"/>
                <a:gd name="connsiteY118" fmla="*/ 508874 h 1017465"/>
                <a:gd name="connsiteX119" fmla="*/ 832202 w 1016052"/>
                <a:gd name="connsiteY119" fmla="*/ 832626 h 1017465"/>
                <a:gd name="connsiteX120" fmla="*/ 508450 w 1016052"/>
                <a:gd name="connsiteY120" fmla="*/ 966734 h 1017465"/>
                <a:gd name="connsiteX121" fmla="*/ 387767 w 1016052"/>
                <a:gd name="connsiteY121" fmla="*/ 950624 h 1017465"/>
                <a:gd name="connsiteX122" fmla="*/ 356537 w 1016052"/>
                <a:gd name="connsiteY122" fmla="*/ 968429 h 1017465"/>
                <a:gd name="connsiteX123" fmla="*/ 374342 w 1016052"/>
                <a:gd name="connsiteY123" fmla="*/ 999660 h 1017465"/>
                <a:gd name="connsiteX124" fmla="*/ 508309 w 1016052"/>
                <a:gd name="connsiteY124" fmla="*/ 1017466 h 1017465"/>
                <a:gd name="connsiteX125" fmla="*/ 706291 w 1016052"/>
                <a:gd name="connsiteY125" fmla="*/ 977473 h 1017465"/>
                <a:gd name="connsiteX126" fmla="*/ 867955 w 1016052"/>
                <a:gd name="connsiteY126" fmla="*/ 868520 h 1017465"/>
                <a:gd name="connsiteX127" fmla="*/ 976908 w 1016052"/>
                <a:gd name="connsiteY127" fmla="*/ 706856 h 1017465"/>
                <a:gd name="connsiteX128" fmla="*/ 1016900 w 1016052"/>
                <a:gd name="connsiteY128" fmla="*/ 508874 h 1017465"/>
                <a:gd name="connsiteX129" fmla="*/ 948221 w 1016052"/>
                <a:gd name="connsiteY129" fmla="*/ 252812 h 1017465"/>
                <a:gd name="connsiteX130" fmla="*/ 898337 w 1016052"/>
                <a:gd name="connsiteY130" fmla="*/ 220451 h 1017465"/>
                <a:gd name="connsiteX131" fmla="*/ 796591 w 1016052"/>
                <a:gd name="connsiteY131" fmla="*/ 220451 h 1017465"/>
                <a:gd name="connsiteX132" fmla="*/ 796591 w 1016052"/>
                <a:gd name="connsiteY132" fmla="*/ 118704 h 1017465"/>
                <a:gd name="connsiteX133" fmla="*/ 898337 w 1016052"/>
                <a:gd name="connsiteY133" fmla="*/ 118704 h 1017465"/>
                <a:gd name="connsiteX134" fmla="*/ 898337 w 1016052"/>
                <a:gd name="connsiteY134" fmla="*/ 220451 h 1017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1016052" h="1017465">
                  <a:moveTo>
                    <a:pt x="495308" y="833050"/>
                  </a:moveTo>
                  <a:cubicBezTo>
                    <a:pt x="496156" y="833050"/>
                    <a:pt x="497004" y="832909"/>
                    <a:pt x="497852" y="832909"/>
                  </a:cubicBezTo>
                  <a:cubicBezTo>
                    <a:pt x="501384" y="833050"/>
                    <a:pt x="504776" y="833050"/>
                    <a:pt x="508309" y="833050"/>
                  </a:cubicBezTo>
                  <a:cubicBezTo>
                    <a:pt x="588434" y="833050"/>
                    <a:pt x="664037" y="804222"/>
                    <a:pt x="723390" y="751370"/>
                  </a:cubicBezTo>
                  <a:cubicBezTo>
                    <a:pt x="726216" y="749957"/>
                    <a:pt x="728901" y="747837"/>
                    <a:pt x="730879" y="745011"/>
                  </a:cubicBezTo>
                  <a:cubicBezTo>
                    <a:pt x="731162" y="744587"/>
                    <a:pt x="731303" y="744304"/>
                    <a:pt x="731586" y="743880"/>
                  </a:cubicBezTo>
                  <a:cubicBezTo>
                    <a:pt x="733565" y="741902"/>
                    <a:pt x="735543" y="740065"/>
                    <a:pt x="737521" y="738087"/>
                  </a:cubicBezTo>
                  <a:cubicBezTo>
                    <a:pt x="798710" y="676897"/>
                    <a:pt x="832485" y="595500"/>
                    <a:pt x="832485" y="508874"/>
                  </a:cubicBezTo>
                  <a:cubicBezTo>
                    <a:pt x="832485" y="422248"/>
                    <a:pt x="798710" y="340851"/>
                    <a:pt x="737521" y="279662"/>
                  </a:cubicBezTo>
                  <a:cubicBezTo>
                    <a:pt x="680430" y="222571"/>
                    <a:pt x="605816" y="189503"/>
                    <a:pt x="525832" y="185122"/>
                  </a:cubicBezTo>
                  <a:cubicBezTo>
                    <a:pt x="523429" y="184557"/>
                    <a:pt x="520886" y="184416"/>
                    <a:pt x="518342" y="184840"/>
                  </a:cubicBezTo>
                  <a:cubicBezTo>
                    <a:pt x="515233" y="184698"/>
                    <a:pt x="512266" y="184698"/>
                    <a:pt x="509157" y="184698"/>
                  </a:cubicBezTo>
                  <a:cubicBezTo>
                    <a:pt x="508309" y="184698"/>
                    <a:pt x="507461" y="184698"/>
                    <a:pt x="506754" y="184698"/>
                  </a:cubicBezTo>
                  <a:cubicBezTo>
                    <a:pt x="426912" y="185122"/>
                    <a:pt x="351591" y="214092"/>
                    <a:pt x="292521" y="266943"/>
                  </a:cubicBezTo>
                  <a:cubicBezTo>
                    <a:pt x="290119" y="268357"/>
                    <a:pt x="287999" y="270194"/>
                    <a:pt x="286304" y="272596"/>
                  </a:cubicBezTo>
                  <a:cubicBezTo>
                    <a:pt x="286304" y="272596"/>
                    <a:pt x="286304" y="272737"/>
                    <a:pt x="286162" y="272737"/>
                  </a:cubicBezTo>
                  <a:cubicBezTo>
                    <a:pt x="283760" y="274998"/>
                    <a:pt x="281358" y="277259"/>
                    <a:pt x="279096" y="279662"/>
                  </a:cubicBezTo>
                  <a:cubicBezTo>
                    <a:pt x="217907" y="340851"/>
                    <a:pt x="184133" y="422248"/>
                    <a:pt x="184133" y="508874"/>
                  </a:cubicBezTo>
                  <a:cubicBezTo>
                    <a:pt x="184133" y="595500"/>
                    <a:pt x="217907" y="676897"/>
                    <a:pt x="279096" y="738087"/>
                  </a:cubicBezTo>
                  <a:cubicBezTo>
                    <a:pt x="336329" y="795319"/>
                    <a:pt x="411084" y="828386"/>
                    <a:pt x="491210" y="832626"/>
                  </a:cubicBezTo>
                  <a:cubicBezTo>
                    <a:pt x="492482" y="832909"/>
                    <a:pt x="493895" y="833050"/>
                    <a:pt x="495308" y="833050"/>
                  </a:cubicBezTo>
                  <a:close/>
                  <a:moveTo>
                    <a:pt x="514527" y="224690"/>
                  </a:moveTo>
                  <a:cubicBezTo>
                    <a:pt x="549007" y="254932"/>
                    <a:pt x="577694" y="286586"/>
                    <a:pt x="600163" y="319512"/>
                  </a:cubicBezTo>
                  <a:cubicBezTo>
                    <a:pt x="569922" y="327567"/>
                    <a:pt x="538550" y="331383"/>
                    <a:pt x="506754" y="330818"/>
                  </a:cubicBezTo>
                  <a:cubicBezTo>
                    <a:pt x="478492" y="330394"/>
                    <a:pt x="450794" y="326578"/>
                    <a:pt x="423944" y="319371"/>
                  </a:cubicBezTo>
                  <a:cubicBezTo>
                    <a:pt x="448109" y="286445"/>
                    <a:pt x="478350" y="254649"/>
                    <a:pt x="514527" y="224690"/>
                  </a:cubicBezTo>
                  <a:close/>
                  <a:moveTo>
                    <a:pt x="384658" y="306512"/>
                  </a:moveTo>
                  <a:cubicBezTo>
                    <a:pt x="367842" y="299870"/>
                    <a:pt x="351591" y="291815"/>
                    <a:pt x="336046" y="282488"/>
                  </a:cubicBezTo>
                  <a:cubicBezTo>
                    <a:pt x="368831" y="257475"/>
                    <a:pt x="407269" y="239387"/>
                    <a:pt x="449098" y="230484"/>
                  </a:cubicBezTo>
                  <a:cubicBezTo>
                    <a:pt x="424227" y="254790"/>
                    <a:pt x="402747" y="280227"/>
                    <a:pt x="384658" y="306512"/>
                  </a:cubicBezTo>
                  <a:close/>
                  <a:moveTo>
                    <a:pt x="581227" y="233734"/>
                  </a:moveTo>
                  <a:cubicBezTo>
                    <a:pt x="619100" y="243768"/>
                    <a:pt x="653863" y="261432"/>
                    <a:pt x="683821" y="284890"/>
                  </a:cubicBezTo>
                  <a:cubicBezTo>
                    <a:pt x="669407" y="293228"/>
                    <a:pt x="654569" y="300435"/>
                    <a:pt x="639166" y="306512"/>
                  </a:cubicBezTo>
                  <a:cubicBezTo>
                    <a:pt x="622915" y="281640"/>
                    <a:pt x="603555" y="257193"/>
                    <a:pt x="581227" y="233734"/>
                  </a:cubicBezTo>
                  <a:close/>
                  <a:moveTo>
                    <a:pt x="506189" y="370386"/>
                  </a:moveTo>
                  <a:cubicBezTo>
                    <a:pt x="508309" y="370386"/>
                    <a:pt x="510428" y="370386"/>
                    <a:pt x="512407" y="370386"/>
                  </a:cubicBezTo>
                  <a:cubicBezTo>
                    <a:pt x="549714" y="370386"/>
                    <a:pt x="586456" y="365016"/>
                    <a:pt x="621643" y="354559"/>
                  </a:cubicBezTo>
                  <a:cubicBezTo>
                    <a:pt x="645101" y="398083"/>
                    <a:pt x="658244" y="443163"/>
                    <a:pt x="660363" y="489090"/>
                  </a:cubicBezTo>
                  <a:lnTo>
                    <a:pt x="356961" y="489090"/>
                  </a:lnTo>
                  <a:cubicBezTo>
                    <a:pt x="361059" y="442880"/>
                    <a:pt x="376038" y="397659"/>
                    <a:pt x="401334" y="354134"/>
                  </a:cubicBezTo>
                  <a:cubicBezTo>
                    <a:pt x="435108" y="364309"/>
                    <a:pt x="470295" y="369820"/>
                    <a:pt x="506189" y="370386"/>
                  </a:cubicBezTo>
                  <a:close/>
                  <a:moveTo>
                    <a:pt x="659657" y="528658"/>
                  </a:moveTo>
                  <a:cubicBezTo>
                    <a:pt x="655559" y="574727"/>
                    <a:pt x="640579" y="620089"/>
                    <a:pt x="615284" y="663472"/>
                  </a:cubicBezTo>
                  <a:cubicBezTo>
                    <a:pt x="581651" y="653439"/>
                    <a:pt x="546605" y="647928"/>
                    <a:pt x="510852" y="647362"/>
                  </a:cubicBezTo>
                  <a:cubicBezTo>
                    <a:pt x="471284" y="646656"/>
                    <a:pt x="432281" y="652167"/>
                    <a:pt x="395116" y="663331"/>
                  </a:cubicBezTo>
                  <a:cubicBezTo>
                    <a:pt x="371658" y="619806"/>
                    <a:pt x="358515" y="574585"/>
                    <a:pt x="356254" y="528799"/>
                  </a:cubicBezTo>
                  <a:lnTo>
                    <a:pt x="659657" y="528799"/>
                  </a:lnTo>
                  <a:close/>
                  <a:moveTo>
                    <a:pt x="510146" y="686789"/>
                  </a:moveTo>
                  <a:cubicBezTo>
                    <a:pt x="538267" y="687213"/>
                    <a:pt x="565824" y="691029"/>
                    <a:pt x="592532" y="698094"/>
                  </a:cubicBezTo>
                  <a:cubicBezTo>
                    <a:pt x="568509" y="731162"/>
                    <a:pt x="538126" y="762817"/>
                    <a:pt x="501950" y="792917"/>
                  </a:cubicBezTo>
                  <a:cubicBezTo>
                    <a:pt x="467469" y="762817"/>
                    <a:pt x="438923" y="731021"/>
                    <a:pt x="416454" y="698236"/>
                  </a:cubicBezTo>
                  <a:cubicBezTo>
                    <a:pt x="446837" y="690181"/>
                    <a:pt x="478209" y="686365"/>
                    <a:pt x="510146" y="686789"/>
                  </a:cubicBezTo>
                  <a:close/>
                  <a:moveTo>
                    <a:pt x="631959" y="711095"/>
                  </a:moveTo>
                  <a:cubicBezTo>
                    <a:pt x="648776" y="717737"/>
                    <a:pt x="665027" y="725792"/>
                    <a:pt x="680713" y="735119"/>
                  </a:cubicBezTo>
                  <a:cubicBezTo>
                    <a:pt x="647786" y="760273"/>
                    <a:pt x="609349" y="778361"/>
                    <a:pt x="567378" y="787264"/>
                  </a:cubicBezTo>
                  <a:cubicBezTo>
                    <a:pt x="592250" y="762817"/>
                    <a:pt x="613871" y="737380"/>
                    <a:pt x="631959" y="711095"/>
                  </a:cubicBezTo>
                  <a:close/>
                  <a:moveTo>
                    <a:pt x="435532" y="784014"/>
                  </a:moveTo>
                  <a:cubicBezTo>
                    <a:pt x="397659" y="773980"/>
                    <a:pt x="362896" y="756457"/>
                    <a:pt x="332937" y="732858"/>
                  </a:cubicBezTo>
                  <a:cubicBezTo>
                    <a:pt x="347351" y="724520"/>
                    <a:pt x="362190" y="717313"/>
                    <a:pt x="377452" y="711095"/>
                  </a:cubicBezTo>
                  <a:cubicBezTo>
                    <a:pt x="393703" y="736108"/>
                    <a:pt x="413063" y="760555"/>
                    <a:pt x="435532" y="784014"/>
                  </a:cubicBezTo>
                  <a:close/>
                  <a:moveTo>
                    <a:pt x="711661" y="707845"/>
                  </a:moveTo>
                  <a:cubicBezTo>
                    <a:pt x="693007" y="695833"/>
                    <a:pt x="673364" y="685659"/>
                    <a:pt x="653156" y="677038"/>
                  </a:cubicBezTo>
                  <a:cubicBezTo>
                    <a:pt x="679865" y="629416"/>
                    <a:pt x="695410" y="579673"/>
                    <a:pt x="699366" y="528658"/>
                  </a:cubicBezTo>
                  <a:lnTo>
                    <a:pt x="792210" y="528658"/>
                  </a:lnTo>
                  <a:cubicBezTo>
                    <a:pt x="787405" y="598185"/>
                    <a:pt x="757588" y="660787"/>
                    <a:pt x="711661" y="707845"/>
                  </a:cubicBezTo>
                  <a:close/>
                  <a:moveTo>
                    <a:pt x="792210" y="489090"/>
                  </a:moveTo>
                  <a:lnTo>
                    <a:pt x="700073" y="489090"/>
                  </a:lnTo>
                  <a:cubicBezTo>
                    <a:pt x="697953" y="438499"/>
                    <a:pt x="684246" y="388757"/>
                    <a:pt x="659374" y="341134"/>
                  </a:cubicBezTo>
                  <a:cubicBezTo>
                    <a:pt x="678310" y="333220"/>
                    <a:pt x="696681" y="323752"/>
                    <a:pt x="714346" y="312729"/>
                  </a:cubicBezTo>
                  <a:cubicBezTo>
                    <a:pt x="758718" y="359363"/>
                    <a:pt x="787547" y="420976"/>
                    <a:pt x="792210" y="489090"/>
                  </a:cubicBezTo>
                  <a:close/>
                  <a:moveTo>
                    <a:pt x="305098" y="309762"/>
                  </a:moveTo>
                  <a:cubicBezTo>
                    <a:pt x="323752" y="321773"/>
                    <a:pt x="343253" y="332089"/>
                    <a:pt x="363461" y="340568"/>
                  </a:cubicBezTo>
                  <a:cubicBezTo>
                    <a:pt x="336753" y="388191"/>
                    <a:pt x="321208" y="438075"/>
                    <a:pt x="317251" y="489090"/>
                  </a:cubicBezTo>
                  <a:lnTo>
                    <a:pt x="224408" y="489090"/>
                  </a:lnTo>
                  <a:cubicBezTo>
                    <a:pt x="229212" y="419422"/>
                    <a:pt x="259030" y="356678"/>
                    <a:pt x="305098" y="309762"/>
                  </a:cubicBezTo>
                  <a:close/>
                  <a:moveTo>
                    <a:pt x="224408" y="528658"/>
                  </a:moveTo>
                  <a:lnTo>
                    <a:pt x="316686" y="528658"/>
                  </a:lnTo>
                  <a:cubicBezTo>
                    <a:pt x="318806" y="579390"/>
                    <a:pt x="332655" y="628992"/>
                    <a:pt x="357526" y="676756"/>
                  </a:cubicBezTo>
                  <a:cubicBezTo>
                    <a:pt x="338590" y="684670"/>
                    <a:pt x="320219" y="694138"/>
                    <a:pt x="302555" y="705160"/>
                  </a:cubicBezTo>
                  <a:cubicBezTo>
                    <a:pt x="257899" y="658526"/>
                    <a:pt x="229071" y="596772"/>
                    <a:pt x="224408" y="528658"/>
                  </a:cubicBezTo>
                  <a:close/>
                  <a:moveTo>
                    <a:pt x="245322" y="746424"/>
                  </a:moveTo>
                  <a:lnTo>
                    <a:pt x="114889" y="746424"/>
                  </a:lnTo>
                  <a:cubicBezTo>
                    <a:pt x="114465" y="743315"/>
                    <a:pt x="113476" y="740206"/>
                    <a:pt x="111780" y="737380"/>
                  </a:cubicBezTo>
                  <a:cubicBezTo>
                    <a:pt x="71929" y="668277"/>
                    <a:pt x="50732" y="589282"/>
                    <a:pt x="50732" y="508874"/>
                  </a:cubicBezTo>
                  <a:cubicBezTo>
                    <a:pt x="50732" y="386637"/>
                    <a:pt x="98355" y="271607"/>
                    <a:pt x="184840" y="185122"/>
                  </a:cubicBezTo>
                  <a:cubicBezTo>
                    <a:pt x="271324" y="98638"/>
                    <a:pt x="386354" y="51015"/>
                    <a:pt x="508591" y="51015"/>
                  </a:cubicBezTo>
                  <a:cubicBezTo>
                    <a:pt x="549431" y="51015"/>
                    <a:pt x="589989" y="56385"/>
                    <a:pt x="628992" y="66983"/>
                  </a:cubicBezTo>
                  <a:cubicBezTo>
                    <a:pt x="642558" y="70657"/>
                    <a:pt x="656548" y="62602"/>
                    <a:pt x="660222" y="49036"/>
                  </a:cubicBezTo>
                  <a:cubicBezTo>
                    <a:pt x="663896" y="35470"/>
                    <a:pt x="655841" y="21480"/>
                    <a:pt x="642275" y="17806"/>
                  </a:cubicBezTo>
                  <a:cubicBezTo>
                    <a:pt x="598892" y="6077"/>
                    <a:pt x="553953" y="0"/>
                    <a:pt x="508591" y="0"/>
                  </a:cubicBezTo>
                  <a:cubicBezTo>
                    <a:pt x="439913" y="0"/>
                    <a:pt x="373353" y="13425"/>
                    <a:pt x="310610" y="39992"/>
                  </a:cubicBezTo>
                  <a:cubicBezTo>
                    <a:pt x="249985" y="65570"/>
                    <a:pt x="195579" y="102312"/>
                    <a:pt x="148946" y="148946"/>
                  </a:cubicBezTo>
                  <a:cubicBezTo>
                    <a:pt x="102312" y="195580"/>
                    <a:pt x="65570" y="250127"/>
                    <a:pt x="39992" y="310610"/>
                  </a:cubicBezTo>
                  <a:cubicBezTo>
                    <a:pt x="13425" y="373353"/>
                    <a:pt x="0" y="439913"/>
                    <a:pt x="0" y="508591"/>
                  </a:cubicBezTo>
                  <a:cubicBezTo>
                    <a:pt x="0" y="597902"/>
                    <a:pt x="23458" y="685659"/>
                    <a:pt x="67831" y="762534"/>
                  </a:cubicBezTo>
                  <a:cubicBezTo>
                    <a:pt x="68114" y="762958"/>
                    <a:pt x="68396" y="763382"/>
                    <a:pt x="68679" y="763806"/>
                  </a:cubicBezTo>
                  <a:cubicBezTo>
                    <a:pt x="67831" y="766208"/>
                    <a:pt x="67407" y="768893"/>
                    <a:pt x="67407" y="771578"/>
                  </a:cubicBezTo>
                  <a:lnTo>
                    <a:pt x="67407" y="924198"/>
                  </a:lnTo>
                  <a:cubicBezTo>
                    <a:pt x="67407" y="938188"/>
                    <a:pt x="78854" y="949634"/>
                    <a:pt x="92844" y="949634"/>
                  </a:cubicBezTo>
                  <a:lnTo>
                    <a:pt x="245463" y="949634"/>
                  </a:lnTo>
                  <a:cubicBezTo>
                    <a:pt x="259454" y="949634"/>
                    <a:pt x="270900" y="938188"/>
                    <a:pt x="270900" y="924198"/>
                  </a:cubicBezTo>
                  <a:lnTo>
                    <a:pt x="270900" y="771578"/>
                  </a:lnTo>
                  <a:cubicBezTo>
                    <a:pt x="270759" y="757871"/>
                    <a:pt x="259312" y="746424"/>
                    <a:pt x="245322" y="746424"/>
                  </a:cubicBezTo>
                  <a:close/>
                  <a:moveTo>
                    <a:pt x="219886" y="899044"/>
                  </a:moveTo>
                  <a:lnTo>
                    <a:pt x="118139" y="899044"/>
                  </a:lnTo>
                  <a:lnTo>
                    <a:pt x="118139" y="797297"/>
                  </a:lnTo>
                  <a:lnTo>
                    <a:pt x="219886" y="797297"/>
                  </a:lnTo>
                  <a:lnTo>
                    <a:pt x="219886" y="899044"/>
                  </a:lnTo>
                  <a:close/>
                  <a:moveTo>
                    <a:pt x="948221" y="252812"/>
                  </a:moveTo>
                  <a:cubicBezTo>
                    <a:pt x="948786" y="250551"/>
                    <a:pt x="949210" y="248290"/>
                    <a:pt x="949210" y="245888"/>
                  </a:cubicBezTo>
                  <a:lnTo>
                    <a:pt x="949210" y="93268"/>
                  </a:lnTo>
                  <a:cubicBezTo>
                    <a:pt x="949210" y="79277"/>
                    <a:pt x="937764" y="67831"/>
                    <a:pt x="923774" y="67831"/>
                  </a:cubicBezTo>
                  <a:lnTo>
                    <a:pt x="771154" y="67831"/>
                  </a:lnTo>
                  <a:cubicBezTo>
                    <a:pt x="757164" y="67831"/>
                    <a:pt x="745717" y="79277"/>
                    <a:pt x="745717" y="93268"/>
                  </a:cubicBezTo>
                  <a:lnTo>
                    <a:pt x="745717" y="245888"/>
                  </a:lnTo>
                  <a:cubicBezTo>
                    <a:pt x="745717" y="259878"/>
                    <a:pt x="757164" y="271324"/>
                    <a:pt x="771154" y="271324"/>
                  </a:cubicBezTo>
                  <a:lnTo>
                    <a:pt x="900316" y="271324"/>
                  </a:lnTo>
                  <a:cubicBezTo>
                    <a:pt x="900739" y="272313"/>
                    <a:pt x="901305" y="273444"/>
                    <a:pt x="901870" y="274433"/>
                  </a:cubicBezTo>
                  <a:cubicBezTo>
                    <a:pt x="943982" y="345090"/>
                    <a:pt x="966310" y="426064"/>
                    <a:pt x="966310" y="508874"/>
                  </a:cubicBezTo>
                  <a:cubicBezTo>
                    <a:pt x="966310" y="631111"/>
                    <a:pt x="918687" y="746141"/>
                    <a:pt x="832202" y="832626"/>
                  </a:cubicBezTo>
                  <a:cubicBezTo>
                    <a:pt x="745717" y="919111"/>
                    <a:pt x="630687" y="966734"/>
                    <a:pt x="508450" y="966734"/>
                  </a:cubicBezTo>
                  <a:cubicBezTo>
                    <a:pt x="467469" y="966734"/>
                    <a:pt x="426912" y="961364"/>
                    <a:pt x="387767" y="950624"/>
                  </a:cubicBezTo>
                  <a:cubicBezTo>
                    <a:pt x="374201" y="946949"/>
                    <a:pt x="360211" y="954863"/>
                    <a:pt x="356537" y="968429"/>
                  </a:cubicBezTo>
                  <a:cubicBezTo>
                    <a:pt x="352863" y="981996"/>
                    <a:pt x="360776" y="995986"/>
                    <a:pt x="374342" y="999660"/>
                  </a:cubicBezTo>
                  <a:cubicBezTo>
                    <a:pt x="417867" y="1011530"/>
                    <a:pt x="462947" y="1017466"/>
                    <a:pt x="508309" y="1017466"/>
                  </a:cubicBezTo>
                  <a:cubicBezTo>
                    <a:pt x="576988" y="1017466"/>
                    <a:pt x="643547" y="1004041"/>
                    <a:pt x="706291" y="977473"/>
                  </a:cubicBezTo>
                  <a:cubicBezTo>
                    <a:pt x="766915" y="951895"/>
                    <a:pt x="821321" y="915154"/>
                    <a:pt x="867955" y="868520"/>
                  </a:cubicBezTo>
                  <a:cubicBezTo>
                    <a:pt x="914588" y="821886"/>
                    <a:pt x="951330" y="767339"/>
                    <a:pt x="976908" y="706856"/>
                  </a:cubicBezTo>
                  <a:cubicBezTo>
                    <a:pt x="1003476" y="644112"/>
                    <a:pt x="1016900" y="577553"/>
                    <a:pt x="1016900" y="508874"/>
                  </a:cubicBezTo>
                  <a:cubicBezTo>
                    <a:pt x="1017324" y="418715"/>
                    <a:pt x="993442" y="330252"/>
                    <a:pt x="948221" y="252812"/>
                  </a:cubicBezTo>
                  <a:close/>
                  <a:moveTo>
                    <a:pt x="898337" y="220451"/>
                  </a:moveTo>
                  <a:lnTo>
                    <a:pt x="796591" y="220451"/>
                  </a:lnTo>
                  <a:lnTo>
                    <a:pt x="796591" y="118704"/>
                  </a:lnTo>
                  <a:lnTo>
                    <a:pt x="898337" y="118704"/>
                  </a:lnTo>
                  <a:lnTo>
                    <a:pt x="898337" y="220451"/>
                  </a:lnTo>
                  <a:close/>
                </a:path>
              </a:pathLst>
            </a:custGeom>
            <a:solidFill>
              <a:schemeClr val="bg1"/>
            </a:solidFill>
            <a:ln w="14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F27DAB39-B993-3E55-419E-31E0915FB87C}"/>
                </a:ext>
              </a:extLst>
            </p:cNvPr>
            <p:cNvSpPr/>
            <p:nvPr/>
          </p:nvSpPr>
          <p:spPr>
            <a:xfrm>
              <a:off x="2570785" y="2860015"/>
              <a:ext cx="404931" cy="297925"/>
            </a:xfrm>
            <a:custGeom>
              <a:avLst/>
              <a:gdLst>
                <a:gd name="connsiteX0" fmla="*/ 370810 w 1016052"/>
                <a:gd name="connsiteY0" fmla="*/ 327709 h 747554"/>
                <a:gd name="connsiteX1" fmla="*/ 508450 w 1016052"/>
                <a:gd name="connsiteY1" fmla="*/ 465349 h 747554"/>
                <a:gd name="connsiteX2" fmla="*/ 646091 w 1016052"/>
                <a:gd name="connsiteY2" fmla="*/ 327709 h 747554"/>
                <a:gd name="connsiteX3" fmla="*/ 508450 w 1016052"/>
                <a:gd name="connsiteY3" fmla="*/ 190068 h 747554"/>
                <a:gd name="connsiteX4" fmla="*/ 370810 w 1016052"/>
                <a:gd name="connsiteY4" fmla="*/ 327709 h 747554"/>
                <a:gd name="connsiteX5" fmla="*/ 595076 w 1016052"/>
                <a:gd name="connsiteY5" fmla="*/ 327709 h 747554"/>
                <a:gd name="connsiteX6" fmla="*/ 508309 w 1016052"/>
                <a:gd name="connsiteY6" fmla="*/ 414476 h 747554"/>
                <a:gd name="connsiteX7" fmla="*/ 421542 w 1016052"/>
                <a:gd name="connsiteY7" fmla="*/ 327709 h 747554"/>
                <a:gd name="connsiteX8" fmla="*/ 508309 w 1016052"/>
                <a:gd name="connsiteY8" fmla="*/ 240941 h 747554"/>
                <a:gd name="connsiteX9" fmla="*/ 595076 w 1016052"/>
                <a:gd name="connsiteY9" fmla="*/ 327709 h 747554"/>
                <a:gd name="connsiteX10" fmla="*/ 697387 w 1016052"/>
                <a:gd name="connsiteY10" fmla="*/ 544909 h 747554"/>
                <a:gd name="connsiteX11" fmla="*/ 508309 w 1016052"/>
                <a:gd name="connsiteY11" fmla="*/ 487112 h 747554"/>
                <a:gd name="connsiteX12" fmla="*/ 320502 w 1016052"/>
                <a:gd name="connsiteY12" fmla="*/ 544061 h 747554"/>
                <a:gd name="connsiteX13" fmla="*/ 276836 w 1016052"/>
                <a:gd name="connsiteY13" fmla="*/ 627578 h 747554"/>
                <a:gd name="connsiteX14" fmla="*/ 276836 w 1016052"/>
                <a:gd name="connsiteY14" fmla="*/ 722966 h 747554"/>
                <a:gd name="connsiteX15" fmla="*/ 302272 w 1016052"/>
                <a:gd name="connsiteY15" fmla="*/ 748402 h 747554"/>
                <a:gd name="connsiteX16" fmla="*/ 714911 w 1016052"/>
                <a:gd name="connsiteY16" fmla="*/ 748402 h 747554"/>
                <a:gd name="connsiteX17" fmla="*/ 740348 w 1016052"/>
                <a:gd name="connsiteY17" fmla="*/ 722966 h 747554"/>
                <a:gd name="connsiteX18" fmla="*/ 739923 w 1016052"/>
                <a:gd name="connsiteY18" fmla="*/ 627013 h 747554"/>
                <a:gd name="connsiteX19" fmla="*/ 697387 w 1016052"/>
                <a:gd name="connsiteY19" fmla="*/ 544909 h 747554"/>
                <a:gd name="connsiteX20" fmla="*/ 327850 w 1016052"/>
                <a:gd name="connsiteY20" fmla="*/ 697388 h 747554"/>
                <a:gd name="connsiteX21" fmla="*/ 327850 w 1016052"/>
                <a:gd name="connsiteY21" fmla="*/ 627437 h 747554"/>
                <a:gd name="connsiteX22" fmla="*/ 349753 w 1016052"/>
                <a:gd name="connsiteY22" fmla="*/ 585608 h 747554"/>
                <a:gd name="connsiteX23" fmla="*/ 508450 w 1016052"/>
                <a:gd name="connsiteY23" fmla="*/ 537844 h 747554"/>
                <a:gd name="connsiteX24" fmla="*/ 668136 w 1016052"/>
                <a:gd name="connsiteY24" fmla="*/ 586314 h 747554"/>
                <a:gd name="connsiteX25" fmla="*/ 689192 w 1016052"/>
                <a:gd name="connsiteY25" fmla="*/ 627154 h 747554"/>
                <a:gd name="connsiteX26" fmla="*/ 689474 w 1016052"/>
                <a:gd name="connsiteY26" fmla="*/ 697246 h 747554"/>
                <a:gd name="connsiteX27" fmla="*/ 327850 w 1016052"/>
                <a:gd name="connsiteY27" fmla="*/ 697246 h 747554"/>
                <a:gd name="connsiteX28" fmla="*/ 689333 w 1016052"/>
                <a:gd name="connsiteY28" fmla="*/ 353710 h 747554"/>
                <a:gd name="connsiteX29" fmla="*/ 804646 w 1016052"/>
                <a:gd name="connsiteY29" fmla="*/ 469023 h 747554"/>
                <a:gd name="connsiteX30" fmla="*/ 919958 w 1016052"/>
                <a:gd name="connsiteY30" fmla="*/ 353710 h 747554"/>
                <a:gd name="connsiteX31" fmla="*/ 804646 w 1016052"/>
                <a:gd name="connsiteY31" fmla="*/ 238398 h 747554"/>
                <a:gd name="connsiteX32" fmla="*/ 689333 w 1016052"/>
                <a:gd name="connsiteY32" fmla="*/ 353710 h 747554"/>
                <a:gd name="connsiteX33" fmla="*/ 804646 w 1016052"/>
                <a:gd name="connsiteY33" fmla="*/ 289271 h 747554"/>
                <a:gd name="connsiteX34" fmla="*/ 869085 w 1016052"/>
                <a:gd name="connsiteY34" fmla="*/ 353710 h 747554"/>
                <a:gd name="connsiteX35" fmla="*/ 804646 w 1016052"/>
                <a:gd name="connsiteY35" fmla="*/ 418150 h 747554"/>
                <a:gd name="connsiteX36" fmla="*/ 740206 w 1016052"/>
                <a:gd name="connsiteY36" fmla="*/ 353710 h 747554"/>
                <a:gd name="connsiteX37" fmla="*/ 804646 w 1016052"/>
                <a:gd name="connsiteY37" fmla="*/ 289271 h 747554"/>
                <a:gd name="connsiteX38" fmla="*/ 1017465 w 1016052"/>
                <a:gd name="connsiteY38" fmla="*/ 711378 h 747554"/>
                <a:gd name="connsiteX39" fmla="*/ 992029 w 1016052"/>
                <a:gd name="connsiteY39" fmla="*/ 736814 h 747554"/>
                <a:gd name="connsiteX40" fmla="*/ 809733 w 1016052"/>
                <a:gd name="connsiteY40" fmla="*/ 736814 h 747554"/>
                <a:gd name="connsiteX41" fmla="*/ 784296 w 1016052"/>
                <a:gd name="connsiteY41" fmla="*/ 711378 h 747554"/>
                <a:gd name="connsiteX42" fmla="*/ 809733 w 1016052"/>
                <a:gd name="connsiteY42" fmla="*/ 685941 h 747554"/>
                <a:gd name="connsiteX43" fmla="*/ 966592 w 1016052"/>
                <a:gd name="connsiteY43" fmla="*/ 685941 h 747554"/>
                <a:gd name="connsiteX44" fmla="*/ 966310 w 1016052"/>
                <a:gd name="connsiteY44" fmla="*/ 626306 h 747554"/>
                <a:gd name="connsiteX45" fmla="*/ 948645 w 1016052"/>
                <a:gd name="connsiteY45" fmla="*/ 592108 h 747554"/>
                <a:gd name="connsiteX46" fmla="*/ 808037 w 1016052"/>
                <a:gd name="connsiteY46" fmla="*/ 549431 h 747554"/>
                <a:gd name="connsiteX47" fmla="*/ 753913 w 1016052"/>
                <a:gd name="connsiteY47" fmla="*/ 555084 h 747554"/>
                <a:gd name="connsiteX48" fmla="*/ 723814 w 1016052"/>
                <a:gd name="connsiteY48" fmla="*/ 535441 h 747554"/>
                <a:gd name="connsiteX49" fmla="*/ 743456 w 1016052"/>
                <a:gd name="connsiteY49" fmla="*/ 505341 h 747554"/>
                <a:gd name="connsiteX50" fmla="*/ 808037 w 1016052"/>
                <a:gd name="connsiteY50" fmla="*/ 498699 h 747554"/>
                <a:gd name="connsiteX51" fmla="*/ 978039 w 1016052"/>
                <a:gd name="connsiteY51" fmla="*/ 550703 h 747554"/>
                <a:gd name="connsiteX52" fmla="*/ 1017183 w 1016052"/>
                <a:gd name="connsiteY52" fmla="*/ 626024 h 747554"/>
                <a:gd name="connsiteX53" fmla="*/ 1017465 w 1016052"/>
                <a:gd name="connsiteY53" fmla="*/ 711378 h 747554"/>
                <a:gd name="connsiteX54" fmla="*/ 212820 w 1016052"/>
                <a:gd name="connsiteY54" fmla="*/ 469023 h 747554"/>
                <a:gd name="connsiteX55" fmla="*/ 328133 w 1016052"/>
                <a:gd name="connsiteY55" fmla="*/ 353710 h 747554"/>
                <a:gd name="connsiteX56" fmla="*/ 212820 w 1016052"/>
                <a:gd name="connsiteY56" fmla="*/ 238398 h 747554"/>
                <a:gd name="connsiteX57" fmla="*/ 97507 w 1016052"/>
                <a:gd name="connsiteY57" fmla="*/ 353710 h 747554"/>
                <a:gd name="connsiteX58" fmla="*/ 212820 w 1016052"/>
                <a:gd name="connsiteY58" fmla="*/ 469023 h 747554"/>
                <a:gd name="connsiteX59" fmla="*/ 212820 w 1016052"/>
                <a:gd name="connsiteY59" fmla="*/ 289271 h 747554"/>
                <a:gd name="connsiteX60" fmla="*/ 277259 w 1016052"/>
                <a:gd name="connsiteY60" fmla="*/ 353710 h 747554"/>
                <a:gd name="connsiteX61" fmla="*/ 212820 w 1016052"/>
                <a:gd name="connsiteY61" fmla="*/ 418150 h 747554"/>
                <a:gd name="connsiteX62" fmla="*/ 148380 w 1016052"/>
                <a:gd name="connsiteY62" fmla="*/ 353710 h 747554"/>
                <a:gd name="connsiteX63" fmla="*/ 212820 w 1016052"/>
                <a:gd name="connsiteY63" fmla="*/ 289271 h 747554"/>
                <a:gd name="connsiteX64" fmla="*/ 263551 w 1016052"/>
                <a:gd name="connsiteY64" fmla="*/ 555084 h 747554"/>
                <a:gd name="connsiteX65" fmla="*/ 209428 w 1016052"/>
                <a:gd name="connsiteY65" fmla="*/ 549431 h 747554"/>
                <a:gd name="connsiteX66" fmla="*/ 68820 w 1016052"/>
                <a:gd name="connsiteY66" fmla="*/ 592108 h 747554"/>
                <a:gd name="connsiteX67" fmla="*/ 51156 w 1016052"/>
                <a:gd name="connsiteY67" fmla="*/ 626306 h 747554"/>
                <a:gd name="connsiteX68" fmla="*/ 50873 w 1016052"/>
                <a:gd name="connsiteY68" fmla="*/ 685941 h 747554"/>
                <a:gd name="connsiteX69" fmla="*/ 207732 w 1016052"/>
                <a:gd name="connsiteY69" fmla="*/ 685941 h 747554"/>
                <a:gd name="connsiteX70" fmla="*/ 233169 w 1016052"/>
                <a:gd name="connsiteY70" fmla="*/ 711378 h 747554"/>
                <a:gd name="connsiteX71" fmla="*/ 207732 w 1016052"/>
                <a:gd name="connsiteY71" fmla="*/ 736814 h 747554"/>
                <a:gd name="connsiteX72" fmla="*/ 25437 w 1016052"/>
                <a:gd name="connsiteY72" fmla="*/ 736814 h 747554"/>
                <a:gd name="connsiteX73" fmla="*/ 0 w 1016052"/>
                <a:gd name="connsiteY73" fmla="*/ 711378 h 747554"/>
                <a:gd name="connsiteX74" fmla="*/ 283 w 1016052"/>
                <a:gd name="connsiteY74" fmla="*/ 625882 h 747554"/>
                <a:gd name="connsiteX75" fmla="*/ 39427 w 1016052"/>
                <a:gd name="connsiteY75" fmla="*/ 550562 h 747554"/>
                <a:gd name="connsiteX76" fmla="*/ 209428 w 1016052"/>
                <a:gd name="connsiteY76" fmla="*/ 498558 h 747554"/>
                <a:gd name="connsiteX77" fmla="*/ 274009 w 1016052"/>
                <a:gd name="connsiteY77" fmla="*/ 505200 h 747554"/>
                <a:gd name="connsiteX78" fmla="*/ 293652 w 1016052"/>
                <a:gd name="connsiteY78" fmla="*/ 535300 h 747554"/>
                <a:gd name="connsiteX79" fmla="*/ 263551 w 1016052"/>
                <a:gd name="connsiteY79" fmla="*/ 555084 h 747554"/>
                <a:gd name="connsiteX80" fmla="*/ 224973 w 1016052"/>
                <a:gd name="connsiteY80" fmla="*/ 167316 h 747554"/>
                <a:gd name="connsiteX81" fmla="*/ 508450 w 1016052"/>
                <a:gd name="connsiteY81" fmla="*/ 0 h 747554"/>
                <a:gd name="connsiteX82" fmla="*/ 791928 w 1016052"/>
                <a:gd name="connsiteY82" fmla="*/ 167316 h 747554"/>
                <a:gd name="connsiteX83" fmla="*/ 781894 w 1016052"/>
                <a:gd name="connsiteY83" fmla="*/ 201939 h 747554"/>
                <a:gd name="connsiteX84" fmla="*/ 747272 w 1016052"/>
                <a:gd name="connsiteY84" fmla="*/ 191905 h 747554"/>
                <a:gd name="connsiteX85" fmla="*/ 508450 w 1016052"/>
                <a:gd name="connsiteY85" fmla="*/ 50873 h 747554"/>
                <a:gd name="connsiteX86" fmla="*/ 269628 w 1016052"/>
                <a:gd name="connsiteY86" fmla="*/ 191905 h 747554"/>
                <a:gd name="connsiteX87" fmla="*/ 247300 w 1016052"/>
                <a:gd name="connsiteY87" fmla="*/ 205048 h 747554"/>
                <a:gd name="connsiteX88" fmla="*/ 235006 w 1016052"/>
                <a:gd name="connsiteY88" fmla="*/ 201939 h 747554"/>
                <a:gd name="connsiteX89" fmla="*/ 224973 w 1016052"/>
                <a:gd name="connsiteY89" fmla="*/ 167316 h 747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016052" h="747554">
                  <a:moveTo>
                    <a:pt x="370810" y="327709"/>
                  </a:moveTo>
                  <a:cubicBezTo>
                    <a:pt x="370810" y="403595"/>
                    <a:pt x="432564" y="465349"/>
                    <a:pt x="508450" y="465349"/>
                  </a:cubicBezTo>
                  <a:cubicBezTo>
                    <a:pt x="584336" y="465349"/>
                    <a:pt x="646091" y="403595"/>
                    <a:pt x="646091" y="327709"/>
                  </a:cubicBezTo>
                  <a:cubicBezTo>
                    <a:pt x="646091" y="251823"/>
                    <a:pt x="584336" y="190068"/>
                    <a:pt x="508450" y="190068"/>
                  </a:cubicBezTo>
                  <a:cubicBezTo>
                    <a:pt x="432564" y="190209"/>
                    <a:pt x="370810" y="251964"/>
                    <a:pt x="370810" y="327709"/>
                  </a:cubicBezTo>
                  <a:close/>
                  <a:moveTo>
                    <a:pt x="595076" y="327709"/>
                  </a:moveTo>
                  <a:cubicBezTo>
                    <a:pt x="595076" y="375473"/>
                    <a:pt x="556214" y="414476"/>
                    <a:pt x="508309" y="414476"/>
                  </a:cubicBezTo>
                  <a:cubicBezTo>
                    <a:pt x="460545" y="414476"/>
                    <a:pt x="421542" y="375614"/>
                    <a:pt x="421542" y="327709"/>
                  </a:cubicBezTo>
                  <a:cubicBezTo>
                    <a:pt x="421542" y="279803"/>
                    <a:pt x="460403" y="240941"/>
                    <a:pt x="508309" y="240941"/>
                  </a:cubicBezTo>
                  <a:cubicBezTo>
                    <a:pt x="556214" y="241083"/>
                    <a:pt x="595076" y="279944"/>
                    <a:pt x="595076" y="327709"/>
                  </a:cubicBezTo>
                  <a:close/>
                  <a:moveTo>
                    <a:pt x="697387" y="544909"/>
                  </a:moveTo>
                  <a:cubicBezTo>
                    <a:pt x="644536" y="507602"/>
                    <a:pt x="577411" y="487112"/>
                    <a:pt x="508309" y="487112"/>
                  </a:cubicBezTo>
                  <a:cubicBezTo>
                    <a:pt x="439771" y="487112"/>
                    <a:pt x="373070" y="507320"/>
                    <a:pt x="320502" y="544061"/>
                  </a:cubicBezTo>
                  <a:cubicBezTo>
                    <a:pt x="293228" y="563139"/>
                    <a:pt x="276836" y="594369"/>
                    <a:pt x="276836" y="627578"/>
                  </a:cubicBezTo>
                  <a:lnTo>
                    <a:pt x="276836" y="722966"/>
                  </a:lnTo>
                  <a:cubicBezTo>
                    <a:pt x="276836" y="736956"/>
                    <a:pt x="288282" y="748402"/>
                    <a:pt x="302272" y="748402"/>
                  </a:cubicBezTo>
                  <a:lnTo>
                    <a:pt x="714911" y="748402"/>
                  </a:lnTo>
                  <a:cubicBezTo>
                    <a:pt x="728901" y="748402"/>
                    <a:pt x="740348" y="736956"/>
                    <a:pt x="740348" y="722966"/>
                  </a:cubicBezTo>
                  <a:cubicBezTo>
                    <a:pt x="740348" y="691877"/>
                    <a:pt x="740206" y="653580"/>
                    <a:pt x="739923" y="627013"/>
                  </a:cubicBezTo>
                  <a:cubicBezTo>
                    <a:pt x="739923" y="594228"/>
                    <a:pt x="723955" y="563563"/>
                    <a:pt x="697387" y="544909"/>
                  </a:cubicBezTo>
                  <a:close/>
                  <a:moveTo>
                    <a:pt x="327850" y="697388"/>
                  </a:moveTo>
                  <a:lnTo>
                    <a:pt x="327850" y="627437"/>
                  </a:lnTo>
                  <a:cubicBezTo>
                    <a:pt x="327850" y="610903"/>
                    <a:pt x="336046" y="595217"/>
                    <a:pt x="349753" y="585608"/>
                  </a:cubicBezTo>
                  <a:cubicBezTo>
                    <a:pt x="393844" y="554801"/>
                    <a:pt x="450228" y="537844"/>
                    <a:pt x="508450" y="537844"/>
                  </a:cubicBezTo>
                  <a:cubicBezTo>
                    <a:pt x="567096" y="537844"/>
                    <a:pt x="623904" y="555084"/>
                    <a:pt x="668136" y="586314"/>
                  </a:cubicBezTo>
                  <a:cubicBezTo>
                    <a:pt x="681278" y="595500"/>
                    <a:pt x="689192" y="610903"/>
                    <a:pt x="689192" y="627154"/>
                  </a:cubicBezTo>
                  <a:cubicBezTo>
                    <a:pt x="689333" y="646656"/>
                    <a:pt x="689474" y="672658"/>
                    <a:pt x="689474" y="697246"/>
                  </a:cubicBezTo>
                  <a:lnTo>
                    <a:pt x="327850" y="697246"/>
                  </a:lnTo>
                  <a:close/>
                  <a:moveTo>
                    <a:pt x="689333" y="353710"/>
                  </a:moveTo>
                  <a:cubicBezTo>
                    <a:pt x="689333" y="417302"/>
                    <a:pt x="741054" y="469023"/>
                    <a:pt x="804646" y="469023"/>
                  </a:cubicBezTo>
                  <a:cubicBezTo>
                    <a:pt x="868237" y="469023"/>
                    <a:pt x="919958" y="417302"/>
                    <a:pt x="919958" y="353710"/>
                  </a:cubicBezTo>
                  <a:cubicBezTo>
                    <a:pt x="919958" y="290119"/>
                    <a:pt x="868237" y="238398"/>
                    <a:pt x="804646" y="238398"/>
                  </a:cubicBezTo>
                  <a:cubicBezTo>
                    <a:pt x="741054" y="238398"/>
                    <a:pt x="689333" y="290119"/>
                    <a:pt x="689333" y="353710"/>
                  </a:cubicBezTo>
                  <a:close/>
                  <a:moveTo>
                    <a:pt x="804646" y="289271"/>
                  </a:moveTo>
                  <a:cubicBezTo>
                    <a:pt x="840115" y="289271"/>
                    <a:pt x="869085" y="318241"/>
                    <a:pt x="869085" y="353710"/>
                  </a:cubicBezTo>
                  <a:cubicBezTo>
                    <a:pt x="869085" y="389180"/>
                    <a:pt x="840115" y="418150"/>
                    <a:pt x="804646" y="418150"/>
                  </a:cubicBezTo>
                  <a:cubicBezTo>
                    <a:pt x="769176" y="418150"/>
                    <a:pt x="740206" y="389180"/>
                    <a:pt x="740206" y="353710"/>
                  </a:cubicBezTo>
                  <a:cubicBezTo>
                    <a:pt x="740206" y="318099"/>
                    <a:pt x="769034" y="289271"/>
                    <a:pt x="804646" y="289271"/>
                  </a:cubicBezTo>
                  <a:close/>
                  <a:moveTo>
                    <a:pt x="1017465" y="711378"/>
                  </a:moveTo>
                  <a:cubicBezTo>
                    <a:pt x="1017465" y="725368"/>
                    <a:pt x="1006019" y="736814"/>
                    <a:pt x="992029" y="736814"/>
                  </a:cubicBezTo>
                  <a:lnTo>
                    <a:pt x="809733" y="736814"/>
                  </a:lnTo>
                  <a:cubicBezTo>
                    <a:pt x="795743" y="736814"/>
                    <a:pt x="784296" y="725368"/>
                    <a:pt x="784296" y="711378"/>
                  </a:cubicBezTo>
                  <a:cubicBezTo>
                    <a:pt x="784296" y="697388"/>
                    <a:pt x="795743" y="685941"/>
                    <a:pt x="809733" y="685941"/>
                  </a:cubicBezTo>
                  <a:lnTo>
                    <a:pt x="966592" y="685941"/>
                  </a:lnTo>
                  <a:cubicBezTo>
                    <a:pt x="966592" y="664885"/>
                    <a:pt x="966451" y="642982"/>
                    <a:pt x="966310" y="626306"/>
                  </a:cubicBezTo>
                  <a:cubicBezTo>
                    <a:pt x="966168" y="612599"/>
                    <a:pt x="959668" y="599881"/>
                    <a:pt x="948645" y="592108"/>
                  </a:cubicBezTo>
                  <a:cubicBezTo>
                    <a:pt x="909642" y="564552"/>
                    <a:pt x="859759" y="549431"/>
                    <a:pt x="808037" y="549431"/>
                  </a:cubicBezTo>
                  <a:cubicBezTo>
                    <a:pt x="789666" y="549431"/>
                    <a:pt x="771437" y="551268"/>
                    <a:pt x="753913" y="555084"/>
                  </a:cubicBezTo>
                  <a:cubicBezTo>
                    <a:pt x="740206" y="558051"/>
                    <a:pt x="726640" y="549149"/>
                    <a:pt x="723814" y="535441"/>
                  </a:cubicBezTo>
                  <a:cubicBezTo>
                    <a:pt x="720846" y="521734"/>
                    <a:pt x="729749" y="508167"/>
                    <a:pt x="743456" y="505341"/>
                  </a:cubicBezTo>
                  <a:cubicBezTo>
                    <a:pt x="764512" y="500960"/>
                    <a:pt x="786275" y="498699"/>
                    <a:pt x="808037" y="498699"/>
                  </a:cubicBezTo>
                  <a:cubicBezTo>
                    <a:pt x="870074" y="498699"/>
                    <a:pt x="930416" y="517212"/>
                    <a:pt x="978039" y="550703"/>
                  </a:cubicBezTo>
                  <a:cubicBezTo>
                    <a:pt x="1002345" y="567802"/>
                    <a:pt x="1017042" y="596065"/>
                    <a:pt x="1017183" y="626024"/>
                  </a:cubicBezTo>
                  <a:cubicBezTo>
                    <a:pt x="1017183" y="649623"/>
                    <a:pt x="1017465" y="683680"/>
                    <a:pt x="1017465" y="711378"/>
                  </a:cubicBezTo>
                  <a:close/>
                  <a:moveTo>
                    <a:pt x="212820" y="469023"/>
                  </a:moveTo>
                  <a:cubicBezTo>
                    <a:pt x="276411" y="469023"/>
                    <a:pt x="328133" y="417302"/>
                    <a:pt x="328133" y="353710"/>
                  </a:cubicBezTo>
                  <a:cubicBezTo>
                    <a:pt x="328133" y="290119"/>
                    <a:pt x="276411" y="238398"/>
                    <a:pt x="212820" y="238398"/>
                  </a:cubicBezTo>
                  <a:cubicBezTo>
                    <a:pt x="149228" y="238398"/>
                    <a:pt x="97507" y="290119"/>
                    <a:pt x="97507" y="353710"/>
                  </a:cubicBezTo>
                  <a:cubicBezTo>
                    <a:pt x="97507" y="417302"/>
                    <a:pt x="149228" y="469023"/>
                    <a:pt x="212820" y="469023"/>
                  </a:cubicBezTo>
                  <a:close/>
                  <a:moveTo>
                    <a:pt x="212820" y="289271"/>
                  </a:moveTo>
                  <a:cubicBezTo>
                    <a:pt x="248290" y="289271"/>
                    <a:pt x="277259" y="318241"/>
                    <a:pt x="277259" y="353710"/>
                  </a:cubicBezTo>
                  <a:cubicBezTo>
                    <a:pt x="277259" y="389180"/>
                    <a:pt x="248290" y="418150"/>
                    <a:pt x="212820" y="418150"/>
                  </a:cubicBezTo>
                  <a:cubicBezTo>
                    <a:pt x="177350" y="418150"/>
                    <a:pt x="148380" y="389180"/>
                    <a:pt x="148380" y="353710"/>
                  </a:cubicBezTo>
                  <a:cubicBezTo>
                    <a:pt x="148380" y="318099"/>
                    <a:pt x="177209" y="289271"/>
                    <a:pt x="212820" y="289271"/>
                  </a:cubicBezTo>
                  <a:close/>
                  <a:moveTo>
                    <a:pt x="263551" y="555084"/>
                  </a:moveTo>
                  <a:cubicBezTo>
                    <a:pt x="246029" y="551410"/>
                    <a:pt x="227799" y="549431"/>
                    <a:pt x="209428" y="549431"/>
                  </a:cubicBezTo>
                  <a:cubicBezTo>
                    <a:pt x="157707" y="549431"/>
                    <a:pt x="107823" y="564552"/>
                    <a:pt x="68820" y="592108"/>
                  </a:cubicBezTo>
                  <a:cubicBezTo>
                    <a:pt x="57939" y="599881"/>
                    <a:pt x="51297" y="612599"/>
                    <a:pt x="51156" y="626306"/>
                  </a:cubicBezTo>
                  <a:cubicBezTo>
                    <a:pt x="51014" y="642982"/>
                    <a:pt x="50873" y="664885"/>
                    <a:pt x="50873" y="685941"/>
                  </a:cubicBezTo>
                  <a:lnTo>
                    <a:pt x="207732" y="685941"/>
                  </a:lnTo>
                  <a:cubicBezTo>
                    <a:pt x="221723" y="685941"/>
                    <a:pt x="233169" y="697388"/>
                    <a:pt x="233169" y="711378"/>
                  </a:cubicBezTo>
                  <a:cubicBezTo>
                    <a:pt x="233169" y="725368"/>
                    <a:pt x="221723" y="736814"/>
                    <a:pt x="207732" y="736814"/>
                  </a:cubicBezTo>
                  <a:lnTo>
                    <a:pt x="25437" y="736814"/>
                  </a:lnTo>
                  <a:cubicBezTo>
                    <a:pt x="11446" y="736814"/>
                    <a:pt x="0" y="725368"/>
                    <a:pt x="0" y="711378"/>
                  </a:cubicBezTo>
                  <a:cubicBezTo>
                    <a:pt x="0" y="683680"/>
                    <a:pt x="141" y="649623"/>
                    <a:pt x="283" y="625882"/>
                  </a:cubicBezTo>
                  <a:cubicBezTo>
                    <a:pt x="424" y="595783"/>
                    <a:pt x="15121" y="567661"/>
                    <a:pt x="39427" y="550562"/>
                  </a:cubicBezTo>
                  <a:cubicBezTo>
                    <a:pt x="86909" y="517070"/>
                    <a:pt x="147250" y="498558"/>
                    <a:pt x="209428" y="498558"/>
                  </a:cubicBezTo>
                  <a:cubicBezTo>
                    <a:pt x="231332" y="498558"/>
                    <a:pt x="252953" y="500819"/>
                    <a:pt x="274009" y="505200"/>
                  </a:cubicBezTo>
                  <a:cubicBezTo>
                    <a:pt x="287716" y="508167"/>
                    <a:pt x="296478" y="521592"/>
                    <a:pt x="293652" y="535300"/>
                  </a:cubicBezTo>
                  <a:cubicBezTo>
                    <a:pt x="290684" y="549149"/>
                    <a:pt x="277259" y="557910"/>
                    <a:pt x="263551" y="555084"/>
                  </a:cubicBezTo>
                  <a:close/>
                  <a:moveTo>
                    <a:pt x="224973" y="167316"/>
                  </a:moveTo>
                  <a:cubicBezTo>
                    <a:pt x="281922" y="64157"/>
                    <a:pt x="390594" y="0"/>
                    <a:pt x="508450" y="0"/>
                  </a:cubicBezTo>
                  <a:cubicBezTo>
                    <a:pt x="626306" y="0"/>
                    <a:pt x="734836" y="64157"/>
                    <a:pt x="791928" y="167316"/>
                  </a:cubicBezTo>
                  <a:cubicBezTo>
                    <a:pt x="798710" y="179611"/>
                    <a:pt x="794188" y="195156"/>
                    <a:pt x="781894" y="201939"/>
                  </a:cubicBezTo>
                  <a:cubicBezTo>
                    <a:pt x="769599" y="208722"/>
                    <a:pt x="754055" y="204200"/>
                    <a:pt x="747272" y="191905"/>
                  </a:cubicBezTo>
                  <a:cubicBezTo>
                    <a:pt x="699225" y="104855"/>
                    <a:pt x="607653" y="50873"/>
                    <a:pt x="508450" y="50873"/>
                  </a:cubicBezTo>
                  <a:cubicBezTo>
                    <a:pt x="409247" y="50873"/>
                    <a:pt x="317675" y="104997"/>
                    <a:pt x="269628" y="191905"/>
                  </a:cubicBezTo>
                  <a:cubicBezTo>
                    <a:pt x="264965" y="200243"/>
                    <a:pt x="256345" y="205048"/>
                    <a:pt x="247300" y="205048"/>
                  </a:cubicBezTo>
                  <a:cubicBezTo>
                    <a:pt x="243202" y="205048"/>
                    <a:pt x="238963" y="204058"/>
                    <a:pt x="235006" y="201939"/>
                  </a:cubicBezTo>
                  <a:cubicBezTo>
                    <a:pt x="222712" y="195014"/>
                    <a:pt x="218190" y="179611"/>
                    <a:pt x="224973" y="167316"/>
                  </a:cubicBezTo>
                  <a:close/>
                </a:path>
              </a:pathLst>
            </a:custGeom>
            <a:solidFill>
              <a:schemeClr val="bg1"/>
            </a:solidFill>
            <a:ln w="14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TextBox 20">
              <a:extLst>
                <a:ext uri="{FF2B5EF4-FFF2-40B4-BE49-F238E27FC236}">
                  <a16:creationId xmlns:a16="http://schemas.microsoft.com/office/drawing/2014/main" id="{FCC488D3-662A-C642-8B0A-321D8C35694F}"/>
                </a:ext>
              </a:extLst>
            </p:cNvPr>
            <p:cNvSpPr txBox="1"/>
            <p:nvPr/>
          </p:nvSpPr>
          <p:spPr>
            <a:xfrm flipH="1">
              <a:off x="591665" y="2665215"/>
              <a:ext cx="1557252" cy="65841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r"/>
              <a:r>
                <a:rPr lang="en-US" sz="1200" dirty="0" err="1">
                  <a:latin typeface="Arial"/>
                  <a:cs typeface="Arial"/>
                </a:rPr>
                <a:t>Maximise</a:t>
              </a:r>
              <a:r>
                <a:rPr lang="en-US" sz="1200" dirty="0">
                  <a:latin typeface="Arial"/>
                  <a:cs typeface="Arial"/>
                </a:rPr>
                <a:t> the impact of our limited resources</a:t>
              </a:r>
            </a:p>
          </p:txBody>
        </p:sp>
        <p:sp>
          <p:nvSpPr>
            <p:cNvPr id="51" name="TextBox 20">
              <a:extLst>
                <a:ext uri="{FF2B5EF4-FFF2-40B4-BE49-F238E27FC236}">
                  <a16:creationId xmlns:a16="http://schemas.microsoft.com/office/drawing/2014/main" id="{1CC9A1CB-6AB9-EA8A-5653-725E0C34A9B1}"/>
                </a:ext>
              </a:extLst>
            </p:cNvPr>
            <p:cNvSpPr txBox="1"/>
            <p:nvPr/>
          </p:nvSpPr>
          <p:spPr>
            <a:xfrm flipH="1">
              <a:off x="459758" y="5136947"/>
              <a:ext cx="2284655" cy="47029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r"/>
              <a:r>
                <a:rPr lang="en-US" sz="1200" dirty="0">
                  <a:latin typeface="Arial"/>
                  <a:cs typeface="Arial"/>
                </a:rPr>
                <a:t>Make better approval decisions</a:t>
              </a:r>
            </a:p>
          </p:txBody>
        </p:sp>
        <p:sp>
          <p:nvSpPr>
            <p:cNvPr id="52" name="TextBox 20">
              <a:extLst>
                <a:ext uri="{FF2B5EF4-FFF2-40B4-BE49-F238E27FC236}">
                  <a16:creationId xmlns:a16="http://schemas.microsoft.com/office/drawing/2014/main" id="{89B6A544-5623-C7C3-CE32-C8C1B5E05C8F}"/>
                </a:ext>
              </a:extLst>
            </p:cNvPr>
            <p:cNvSpPr txBox="1"/>
            <p:nvPr/>
          </p:nvSpPr>
          <p:spPr>
            <a:xfrm flipH="1">
              <a:off x="1588290" y="1805163"/>
              <a:ext cx="2284655" cy="47029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r"/>
              <a:r>
                <a:rPr lang="en-US" sz="1200" dirty="0">
                  <a:latin typeface="Arial"/>
                  <a:cs typeface="Arial"/>
                </a:rPr>
                <a:t>Identify areas of concern proactively</a:t>
              </a:r>
            </a:p>
          </p:txBody>
        </p:sp>
        <p:sp>
          <p:nvSpPr>
            <p:cNvPr id="53" name="TextBox 20">
              <a:extLst>
                <a:ext uri="{FF2B5EF4-FFF2-40B4-BE49-F238E27FC236}">
                  <a16:creationId xmlns:a16="http://schemas.microsoft.com/office/drawing/2014/main" id="{86027FFA-BD84-C78E-FD7E-6B7DA11A977A}"/>
                </a:ext>
              </a:extLst>
            </p:cNvPr>
            <p:cNvSpPr txBox="1"/>
            <p:nvPr/>
          </p:nvSpPr>
          <p:spPr>
            <a:xfrm>
              <a:off x="10043082" y="2665215"/>
              <a:ext cx="1689160" cy="65841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sz="1200" dirty="0">
                  <a:latin typeface="Arial"/>
                  <a:cs typeface="Arial"/>
                </a:rPr>
                <a:t>Design targeted sector guidance to uplift TEO capability </a:t>
              </a:r>
            </a:p>
          </p:txBody>
        </p:sp>
        <p:sp>
          <p:nvSpPr>
            <p:cNvPr id="54" name="TextBox 20">
              <a:extLst>
                <a:ext uri="{FF2B5EF4-FFF2-40B4-BE49-F238E27FC236}">
                  <a16:creationId xmlns:a16="http://schemas.microsoft.com/office/drawing/2014/main" id="{B0CE7AC0-1043-BFAA-96D3-4D90927EAECA}"/>
                </a:ext>
              </a:extLst>
            </p:cNvPr>
            <p:cNvSpPr txBox="1"/>
            <p:nvPr/>
          </p:nvSpPr>
          <p:spPr>
            <a:xfrm>
              <a:off x="9447587" y="5136947"/>
              <a:ext cx="2284655" cy="47029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sz="1200" dirty="0">
                  <a:latin typeface="Arial"/>
                  <a:cs typeface="Arial"/>
                </a:rPr>
                <a:t>Adapt our Rules to respond to emerging risks</a:t>
              </a:r>
            </a:p>
          </p:txBody>
        </p:sp>
        <p:sp>
          <p:nvSpPr>
            <p:cNvPr id="55" name="TextBox 20">
              <a:extLst>
                <a:ext uri="{FF2B5EF4-FFF2-40B4-BE49-F238E27FC236}">
                  <a16:creationId xmlns:a16="http://schemas.microsoft.com/office/drawing/2014/main" id="{1EA0ACA4-27E1-5F4F-3E50-582C5B752987}"/>
                </a:ext>
              </a:extLst>
            </p:cNvPr>
            <p:cNvSpPr txBox="1"/>
            <p:nvPr/>
          </p:nvSpPr>
          <p:spPr>
            <a:xfrm>
              <a:off x="8319055" y="1805163"/>
              <a:ext cx="2284655" cy="47029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r>
                <a:rPr lang="en-US" sz="1200" dirty="0">
                  <a:latin typeface="Arial"/>
                  <a:cs typeface="Arial"/>
                </a:rPr>
                <a:t>Identify system-level patterns and trends</a:t>
              </a:r>
            </a:p>
          </p:txBody>
        </p:sp>
        <p:sp>
          <p:nvSpPr>
            <p:cNvPr id="2" name="Freeform 46">
              <a:extLst>
                <a:ext uri="{FF2B5EF4-FFF2-40B4-BE49-F238E27FC236}">
                  <a16:creationId xmlns:a16="http://schemas.microsoft.com/office/drawing/2014/main" id="{6FAFFFF2-1C5C-1318-5DFE-26DEDCDE046F}"/>
                </a:ext>
              </a:extLst>
            </p:cNvPr>
            <p:cNvSpPr/>
            <p:nvPr/>
          </p:nvSpPr>
          <p:spPr>
            <a:xfrm>
              <a:off x="9676534" y="4378137"/>
              <a:ext cx="479202" cy="420863"/>
            </a:xfrm>
            <a:custGeom>
              <a:avLst/>
              <a:gdLst>
                <a:gd name="connsiteX0" fmla="*/ 1055278 w 1063103"/>
                <a:gd name="connsiteY0" fmla="*/ 542260 h 855034"/>
                <a:gd name="connsiteX1" fmla="*/ 939961 w 1063103"/>
                <a:gd name="connsiteY1" fmla="*/ 426927 h 855034"/>
                <a:gd name="connsiteX2" fmla="*/ 1055278 w 1063103"/>
                <a:gd name="connsiteY2" fmla="*/ 311593 h 855034"/>
                <a:gd name="connsiteX3" fmla="*/ 1055278 w 1063103"/>
                <a:gd name="connsiteY3" fmla="*/ 273936 h 855034"/>
                <a:gd name="connsiteX4" fmla="*/ 1017626 w 1063103"/>
                <a:gd name="connsiteY4" fmla="*/ 273936 h 855034"/>
                <a:gd name="connsiteX5" fmla="*/ 891383 w 1063103"/>
                <a:gd name="connsiteY5" fmla="*/ 400345 h 855034"/>
                <a:gd name="connsiteX6" fmla="*/ 854617 w 1063103"/>
                <a:gd name="connsiteY6" fmla="*/ 400345 h 855034"/>
                <a:gd name="connsiteX7" fmla="*/ 730145 w 1063103"/>
                <a:gd name="connsiteY7" fmla="*/ 125376 h 855034"/>
                <a:gd name="connsiteX8" fmla="*/ 427604 w 1063103"/>
                <a:gd name="connsiteY8" fmla="*/ 0 h 855034"/>
                <a:gd name="connsiteX9" fmla="*/ 125062 w 1063103"/>
                <a:gd name="connsiteY9" fmla="*/ 125376 h 855034"/>
                <a:gd name="connsiteX10" fmla="*/ 0 w 1063103"/>
                <a:gd name="connsiteY10" fmla="*/ 427960 h 855034"/>
                <a:gd name="connsiteX11" fmla="*/ 125358 w 1063103"/>
                <a:gd name="connsiteY11" fmla="*/ 730545 h 855034"/>
                <a:gd name="connsiteX12" fmla="*/ 427899 w 1063103"/>
                <a:gd name="connsiteY12" fmla="*/ 855921 h 855034"/>
                <a:gd name="connsiteX13" fmla="*/ 730441 w 1063103"/>
                <a:gd name="connsiteY13" fmla="*/ 730545 h 855034"/>
                <a:gd name="connsiteX14" fmla="*/ 854912 w 1063103"/>
                <a:gd name="connsiteY14" fmla="*/ 453656 h 855034"/>
                <a:gd name="connsiteX15" fmla="*/ 891530 w 1063103"/>
                <a:gd name="connsiteY15" fmla="*/ 453656 h 855034"/>
                <a:gd name="connsiteX16" fmla="*/ 1017922 w 1063103"/>
                <a:gd name="connsiteY16" fmla="*/ 580065 h 855034"/>
                <a:gd name="connsiteX17" fmla="*/ 1036674 w 1063103"/>
                <a:gd name="connsiteY17" fmla="*/ 587892 h 855034"/>
                <a:gd name="connsiteX18" fmla="*/ 1055426 w 1063103"/>
                <a:gd name="connsiteY18" fmla="*/ 580065 h 855034"/>
                <a:gd name="connsiteX19" fmla="*/ 1055278 w 1063103"/>
                <a:gd name="connsiteY19" fmla="*/ 542260 h 855034"/>
                <a:gd name="connsiteX20" fmla="*/ 692641 w 1063103"/>
                <a:gd name="connsiteY20" fmla="*/ 692888 h 855034"/>
                <a:gd name="connsiteX21" fmla="*/ 427752 w 1063103"/>
                <a:gd name="connsiteY21" fmla="*/ 802611 h 855034"/>
                <a:gd name="connsiteX22" fmla="*/ 162862 w 1063103"/>
                <a:gd name="connsiteY22" fmla="*/ 692888 h 855034"/>
                <a:gd name="connsiteX23" fmla="*/ 53155 w 1063103"/>
                <a:gd name="connsiteY23" fmla="*/ 427960 h 855034"/>
                <a:gd name="connsiteX24" fmla="*/ 162862 w 1063103"/>
                <a:gd name="connsiteY24" fmla="*/ 163033 h 855034"/>
                <a:gd name="connsiteX25" fmla="*/ 427752 w 1063103"/>
                <a:gd name="connsiteY25" fmla="*/ 53310 h 855034"/>
                <a:gd name="connsiteX26" fmla="*/ 692641 w 1063103"/>
                <a:gd name="connsiteY26" fmla="*/ 163033 h 855034"/>
                <a:gd name="connsiteX27" fmla="*/ 801314 w 1063103"/>
                <a:gd name="connsiteY27" fmla="*/ 400493 h 855034"/>
                <a:gd name="connsiteX28" fmla="*/ 725716 w 1063103"/>
                <a:gd name="connsiteY28" fmla="*/ 400493 h 855034"/>
                <a:gd name="connsiteX29" fmla="*/ 428785 w 1063103"/>
                <a:gd name="connsiteY29" fmla="*/ 130692 h 855034"/>
                <a:gd name="connsiteX30" fmla="*/ 130525 w 1063103"/>
                <a:gd name="connsiteY30" fmla="*/ 428994 h 855034"/>
                <a:gd name="connsiteX31" fmla="*/ 428785 w 1063103"/>
                <a:gd name="connsiteY31" fmla="*/ 727297 h 855034"/>
                <a:gd name="connsiteX32" fmla="*/ 726159 w 1063103"/>
                <a:gd name="connsiteY32" fmla="*/ 453508 h 855034"/>
                <a:gd name="connsiteX33" fmla="*/ 801610 w 1063103"/>
                <a:gd name="connsiteY33" fmla="*/ 453508 h 855034"/>
                <a:gd name="connsiteX34" fmla="*/ 692641 w 1063103"/>
                <a:gd name="connsiteY34" fmla="*/ 692888 h 855034"/>
                <a:gd name="connsiteX35" fmla="*/ 588694 w 1063103"/>
                <a:gd name="connsiteY35" fmla="*/ 400493 h 855034"/>
                <a:gd name="connsiteX36" fmla="*/ 428785 w 1063103"/>
                <a:gd name="connsiteY36" fmla="*/ 266552 h 855034"/>
                <a:gd name="connsiteX37" fmla="*/ 266366 w 1063103"/>
                <a:gd name="connsiteY37" fmla="*/ 428994 h 855034"/>
                <a:gd name="connsiteX38" fmla="*/ 428785 w 1063103"/>
                <a:gd name="connsiteY38" fmla="*/ 591436 h 855034"/>
                <a:gd name="connsiteX39" fmla="*/ 589432 w 1063103"/>
                <a:gd name="connsiteY39" fmla="*/ 453508 h 855034"/>
                <a:gd name="connsiteX40" fmla="*/ 672856 w 1063103"/>
                <a:gd name="connsiteY40" fmla="*/ 453508 h 855034"/>
                <a:gd name="connsiteX41" fmla="*/ 428933 w 1063103"/>
                <a:gd name="connsiteY41" fmla="*/ 674134 h 855034"/>
                <a:gd name="connsiteX42" fmla="*/ 183828 w 1063103"/>
                <a:gd name="connsiteY42" fmla="*/ 428994 h 855034"/>
                <a:gd name="connsiteX43" fmla="*/ 428933 w 1063103"/>
                <a:gd name="connsiteY43" fmla="*/ 183855 h 855034"/>
                <a:gd name="connsiteX44" fmla="*/ 672413 w 1063103"/>
                <a:gd name="connsiteY44" fmla="*/ 400493 h 855034"/>
                <a:gd name="connsiteX45" fmla="*/ 588694 w 1063103"/>
                <a:gd name="connsiteY45" fmla="*/ 400493 h 855034"/>
                <a:gd name="connsiteX46" fmla="*/ 428785 w 1063103"/>
                <a:gd name="connsiteY46" fmla="*/ 453656 h 855034"/>
                <a:gd name="connsiteX47" fmla="*/ 535391 w 1063103"/>
                <a:gd name="connsiteY47" fmla="*/ 453656 h 855034"/>
                <a:gd name="connsiteX48" fmla="*/ 428933 w 1063103"/>
                <a:gd name="connsiteY48" fmla="*/ 538421 h 855034"/>
                <a:gd name="connsiteX49" fmla="*/ 319669 w 1063103"/>
                <a:gd name="connsiteY49" fmla="*/ 429142 h 855034"/>
                <a:gd name="connsiteX50" fmla="*/ 428933 w 1063103"/>
                <a:gd name="connsiteY50" fmla="*/ 319863 h 855034"/>
                <a:gd name="connsiteX51" fmla="*/ 534357 w 1063103"/>
                <a:gd name="connsiteY51" fmla="*/ 400641 h 855034"/>
                <a:gd name="connsiteX52" fmla="*/ 428785 w 1063103"/>
                <a:gd name="connsiteY52" fmla="*/ 400641 h 855034"/>
                <a:gd name="connsiteX53" fmla="*/ 402208 w 1063103"/>
                <a:gd name="connsiteY53" fmla="*/ 427222 h 855034"/>
                <a:gd name="connsiteX54" fmla="*/ 428785 w 1063103"/>
                <a:gd name="connsiteY54" fmla="*/ 453656 h 855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063103" h="855034">
                  <a:moveTo>
                    <a:pt x="1055278" y="542260"/>
                  </a:moveTo>
                  <a:lnTo>
                    <a:pt x="939961" y="426927"/>
                  </a:lnTo>
                  <a:lnTo>
                    <a:pt x="1055278" y="311593"/>
                  </a:lnTo>
                  <a:cubicBezTo>
                    <a:pt x="1065614" y="301256"/>
                    <a:pt x="1065614" y="284421"/>
                    <a:pt x="1055278" y="273936"/>
                  </a:cubicBezTo>
                  <a:cubicBezTo>
                    <a:pt x="1044942" y="263599"/>
                    <a:pt x="1028110" y="263599"/>
                    <a:pt x="1017626" y="273936"/>
                  </a:cubicBezTo>
                  <a:lnTo>
                    <a:pt x="891383" y="400345"/>
                  </a:lnTo>
                  <a:lnTo>
                    <a:pt x="854617" y="400345"/>
                  </a:lnTo>
                  <a:cubicBezTo>
                    <a:pt x="848120" y="296383"/>
                    <a:pt x="804563" y="199656"/>
                    <a:pt x="730145" y="125376"/>
                  </a:cubicBezTo>
                  <a:cubicBezTo>
                    <a:pt x="649379" y="44598"/>
                    <a:pt x="541888" y="0"/>
                    <a:pt x="427604" y="0"/>
                  </a:cubicBezTo>
                  <a:cubicBezTo>
                    <a:pt x="313320" y="0"/>
                    <a:pt x="205976" y="44450"/>
                    <a:pt x="125062" y="125376"/>
                  </a:cubicBezTo>
                  <a:cubicBezTo>
                    <a:pt x="44444" y="206153"/>
                    <a:pt x="0" y="313660"/>
                    <a:pt x="0" y="427960"/>
                  </a:cubicBezTo>
                  <a:cubicBezTo>
                    <a:pt x="0" y="542260"/>
                    <a:pt x="44444" y="649620"/>
                    <a:pt x="125358" y="730545"/>
                  </a:cubicBezTo>
                  <a:cubicBezTo>
                    <a:pt x="206124" y="811323"/>
                    <a:pt x="313616" y="855921"/>
                    <a:pt x="427899" y="855921"/>
                  </a:cubicBezTo>
                  <a:cubicBezTo>
                    <a:pt x="542183" y="855921"/>
                    <a:pt x="649527" y="811471"/>
                    <a:pt x="730441" y="730545"/>
                  </a:cubicBezTo>
                  <a:cubicBezTo>
                    <a:pt x="805153" y="655822"/>
                    <a:pt x="848859" y="558357"/>
                    <a:pt x="854912" y="453656"/>
                  </a:cubicBezTo>
                  <a:lnTo>
                    <a:pt x="891530" y="453656"/>
                  </a:lnTo>
                  <a:lnTo>
                    <a:pt x="1017922" y="580065"/>
                  </a:lnTo>
                  <a:cubicBezTo>
                    <a:pt x="1023090" y="585234"/>
                    <a:pt x="1029882" y="587892"/>
                    <a:pt x="1036674" y="587892"/>
                  </a:cubicBezTo>
                  <a:cubicBezTo>
                    <a:pt x="1043466" y="587892"/>
                    <a:pt x="1050258" y="585234"/>
                    <a:pt x="1055426" y="580065"/>
                  </a:cubicBezTo>
                  <a:cubicBezTo>
                    <a:pt x="1065761" y="569580"/>
                    <a:pt x="1065761" y="552745"/>
                    <a:pt x="1055278" y="542260"/>
                  </a:cubicBezTo>
                  <a:close/>
                  <a:moveTo>
                    <a:pt x="692641" y="692888"/>
                  </a:moveTo>
                  <a:cubicBezTo>
                    <a:pt x="621916" y="763624"/>
                    <a:pt x="527860" y="802611"/>
                    <a:pt x="427752" y="802611"/>
                  </a:cubicBezTo>
                  <a:cubicBezTo>
                    <a:pt x="327643" y="802611"/>
                    <a:pt x="233587" y="763624"/>
                    <a:pt x="162862" y="692888"/>
                  </a:cubicBezTo>
                  <a:cubicBezTo>
                    <a:pt x="92136" y="622152"/>
                    <a:pt x="53155" y="528084"/>
                    <a:pt x="53155" y="427960"/>
                  </a:cubicBezTo>
                  <a:cubicBezTo>
                    <a:pt x="53155" y="327837"/>
                    <a:pt x="92136" y="233769"/>
                    <a:pt x="162862" y="163033"/>
                  </a:cubicBezTo>
                  <a:cubicBezTo>
                    <a:pt x="233587" y="92297"/>
                    <a:pt x="327643" y="53310"/>
                    <a:pt x="427752" y="53310"/>
                  </a:cubicBezTo>
                  <a:cubicBezTo>
                    <a:pt x="527860" y="53310"/>
                    <a:pt x="621916" y="92297"/>
                    <a:pt x="692641" y="163033"/>
                  </a:cubicBezTo>
                  <a:cubicBezTo>
                    <a:pt x="756871" y="227271"/>
                    <a:pt x="794965" y="310707"/>
                    <a:pt x="801314" y="400493"/>
                  </a:cubicBezTo>
                  <a:lnTo>
                    <a:pt x="725716" y="400493"/>
                  </a:lnTo>
                  <a:cubicBezTo>
                    <a:pt x="711246" y="249274"/>
                    <a:pt x="583673" y="130692"/>
                    <a:pt x="428785" y="130692"/>
                  </a:cubicBezTo>
                  <a:cubicBezTo>
                    <a:pt x="264299" y="130692"/>
                    <a:pt x="130525" y="264485"/>
                    <a:pt x="130525" y="428994"/>
                  </a:cubicBezTo>
                  <a:cubicBezTo>
                    <a:pt x="130525" y="593503"/>
                    <a:pt x="264299" y="727297"/>
                    <a:pt x="428785" y="727297"/>
                  </a:cubicBezTo>
                  <a:cubicBezTo>
                    <a:pt x="585002" y="727297"/>
                    <a:pt x="713461" y="606647"/>
                    <a:pt x="726159" y="453508"/>
                  </a:cubicBezTo>
                  <a:lnTo>
                    <a:pt x="801610" y="453508"/>
                  </a:lnTo>
                  <a:cubicBezTo>
                    <a:pt x="795408" y="544033"/>
                    <a:pt x="757314" y="628207"/>
                    <a:pt x="692641" y="692888"/>
                  </a:cubicBezTo>
                  <a:close/>
                  <a:moveTo>
                    <a:pt x="588694" y="400493"/>
                  </a:moveTo>
                  <a:cubicBezTo>
                    <a:pt x="575110" y="324441"/>
                    <a:pt x="508666" y="266552"/>
                    <a:pt x="428785" y="266552"/>
                  </a:cubicBezTo>
                  <a:cubicBezTo>
                    <a:pt x="339160" y="266552"/>
                    <a:pt x="266366" y="339504"/>
                    <a:pt x="266366" y="428994"/>
                  </a:cubicBezTo>
                  <a:cubicBezTo>
                    <a:pt x="266366" y="518485"/>
                    <a:pt x="339307" y="591436"/>
                    <a:pt x="428785" y="591436"/>
                  </a:cubicBezTo>
                  <a:cubicBezTo>
                    <a:pt x="509994" y="591436"/>
                    <a:pt x="577472" y="531480"/>
                    <a:pt x="589432" y="453508"/>
                  </a:cubicBezTo>
                  <a:lnTo>
                    <a:pt x="672856" y="453508"/>
                  </a:lnTo>
                  <a:cubicBezTo>
                    <a:pt x="660453" y="577259"/>
                    <a:pt x="555767" y="674134"/>
                    <a:pt x="428933" y="674134"/>
                  </a:cubicBezTo>
                  <a:cubicBezTo>
                    <a:pt x="293682" y="674134"/>
                    <a:pt x="183828" y="564116"/>
                    <a:pt x="183828" y="428994"/>
                  </a:cubicBezTo>
                  <a:cubicBezTo>
                    <a:pt x="183828" y="293724"/>
                    <a:pt x="293830" y="183855"/>
                    <a:pt x="428933" y="183855"/>
                  </a:cubicBezTo>
                  <a:cubicBezTo>
                    <a:pt x="554438" y="183855"/>
                    <a:pt x="658238" y="278662"/>
                    <a:pt x="672413" y="400493"/>
                  </a:cubicBezTo>
                  <a:lnTo>
                    <a:pt x="588694" y="400493"/>
                  </a:lnTo>
                  <a:close/>
                  <a:moveTo>
                    <a:pt x="428785" y="453656"/>
                  </a:moveTo>
                  <a:lnTo>
                    <a:pt x="535391" y="453656"/>
                  </a:lnTo>
                  <a:cubicBezTo>
                    <a:pt x="524169" y="502093"/>
                    <a:pt x="480759" y="538421"/>
                    <a:pt x="428933" y="538421"/>
                  </a:cubicBezTo>
                  <a:cubicBezTo>
                    <a:pt x="368690" y="538421"/>
                    <a:pt x="319669" y="489393"/>
                    <a:pt x="319669" y="429142"/>
                  </a:cubicBezTo>
                  <a:cubicBezTo>
                    <a:pt x="319669" y="368891"/>
                    <a:pt x="368690" y="319863"/>
                    <a:pt x="428933" y="319863"/>
                  </a:cubicBezTo>
                  <a:cubicBezTo>
                    <a:pt x="479283" y="319863"/>
                    <a:pt x="521807" y="354123"/>
                    <a:pt x="534357" y="400641"/>
                  </a:cubicBezTo>
                  <a:lnTo>
                    <a:pt x="428785" y="400641"/>
                  </a:lnTo>
                  <a:cubicBezTo>
                    <a:pt x="414167" y="400641"/>
                    <a:pt x="402208" y="412602"/>
                    <a:pt x="402208" y="427222"/>
                  </a:cubicBezTo>
                  <a:cubicBezTo>
                    <a:pt x="402208" y="441842"/>
                    <a:pt x="414020" y="453656"/>
                    <a:pt x="428785" y="453656"/>
                  </a:cubicBezTo>
                  <a:close/>
                </a:path>
              </a:pathLst>
            </a:custGeom>
            <a:solidFill>
              <a:schemeClr val="bg1"/>
            </a:solidFill>
            <a:ln w="14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" name="Freeform 47">
              <a:extLst>
                <a:ext uri="{FF2B5EF4-FFF2-40B4-BE49-F238E27FC236}">
                  <a16:creationId xmlns:a16="http://schemas.microsoft.com/office/drawing/2014/main" id="{85F1DABF-3A39-06AC-AA90-C6A8D909DB89}"/>
                </a:ext>
              </a:extLst>
            </p:cNvPr>
            <p:cNvSpPr/>
            <p:nvPr/>
          </p:nvSpPr>
          <p:spPr>
            <a:xfrm>
              <a:off x="9243866" y="2820044"/>
              <a:ext cx="405639" cy="422497"/>
            </a:xfrm>
            <a:custGeom>
              <a:avLst/>
              <a:gdLst>
                <a:gd name="connsiteX0" fmla="*/ 962115 w 962699"/>
                <a:gd name="connsiteY0" fmla="*/ 34408 h 1002709"/>
                <a:gd name="connsiteX1" fmla="*/ 962411 w 962699"/>
                <a:gd name="connsiteY1" fmla="*/ 33227 h 1002709"/>
                <a:gd name="connsiteX2" fmla="*/ 962706 w 962699"/>
                <a:gd name="connsiteY2" fmla="*/ 32193 h 1002709"/>
                <a:gd name="connsiteX3" fmla="*/ 963001 w 962699"/>
                <a:gd name="connsiteY3" fmla="*/ 30864 h 1002709"/>
                <a:gd name="connsiteX4" fmla="*/ 963149 w 962699"/>
                <a:gd name="connsiteY4" fmla="*/ 29978 h 1002709"/>
                <a:gd name="connsiteX5" fmla="*/ 963297 w 962699"/>
                <a:gd name="connsiteY5" fmla="*/ 28501 h 1002709"/>
                <a:gd name="connsiteX6" fmla="*/ 963297 w 962699"/>
                <a:gd name="connsiteY6" fmla="*/ 27615 h 1002709"/>
                <a:gd name="connsiteX7" fmla="*/ 963297 w 962699"/>
                <a:gd name="connsiteY7" fmla="*/ 26286 h 1002709"/>
                <a:gd name="connsiteX8" fmla="*/ 963297 w 962699"/>
                <a:gd name="connsiteY8" fmla="*/ 25252 h 1002709"/>
                <a:gd name="connsiteX9" fmla="*/ 963149 w 962699"/>
                <a:gd name="connsiteY9" fmla="*/ 23923 h 1002709"/>
                <a:gd name="connsiteX10" fmla="*/ 963001 w 962699"/>
                <a:gd name="connsiteY10" fmla="*/ 22890 h 1002709"/>
                <a:gd name="connsiteX11" fmla="*/ 962854 w 962699"/>
                <a:gd name="connsiteY11" fmla="*/ 21708 h 1002709"/>
                <a:gd name="connsiteX12" fmla="*/ 962706 w 962699"/>
                <a:gd name="connsiteY12" fmla="*/ 20527 h 1002709"/>
                <a:gd name="connsiteX13" fmla="*/ 962411 w 962699"/>
                <a:gd name="connsiteY13" fmla="*/ 19345 h 1002709"/>
                <a:gd name="connsiteX14" fmla="*/ 962115 w 962699"/>
                <a:gd name="connsiteY14" fmla="*/ 18164 h 1002709"/>
                <a:gd name="connsiteX15" fmla="*/ 961377 w 962699"/>
                <a:gd name="connsiteY15" fmla="*/ 16244 h 1002709"/>
                <a:gd name="connsiteX16" fmla="*/ 960934 w 962699"/>
                <a:gd name="connsiteY16" fmla="*/ 15358 h 1002709"/>
                <a:gd name="connsiteX17" fmla="*/ 960196 w 962699"/>
                <a:gd name="connsiteY17" fmla="*/ 13881 h 1002709"/>
                <a:gd name="connsiteX18" fmla="*/ 959753 w 962699"/>
                <a:gd name="connsiteY18" fmla="*/ 13143 h 1002709"/>
                <a:gd name="connsiteX19" fmla="*/ 958867 w 962699"/>
                <a:gd name="connsiteY19" fmla="*/ 11666 h 1002709"/>
                <a:gd name="connsiteX20" fmla="*/ 958720 w 962699"/>
                <a:gd name="connsiteY20" fmla="*/ 11371 h 1002709"/>
                <a:gd name="connsiteX21" fmla="*/ 958424 w 962699"/>
                <a:gd name="connsiteY21" fmla="*/ 10928 h 1002709"/>
                <a:gd name="connsiteX22" fmla="*/ 957538 w 962699"/>
                <a:gd name="connsiteY22" fmla="*/ 9599 h 1002709"/>
                <a:gd name="connsiteX23" fmla="*/ 956947 w 962699"/>
                <a:gd name="connsiteY23" fmla="*/ 8860 h 1002709"/>
                <a:gd name="connsiteX24" fmla="*/ 956062 w 962699"/>
                <a:gd name="connsiteY24" fmla="*/ 7827 h 1002709"/>
                <a:gd name="connsiteX25" fmla="*/ 955323 w 962699"/>
                <a:gd name="connsiteY25" fmla="*/ 7088 h 1002709"/>
                <a:gd name="connsiteX26" fmla="*/ 954437 w 962699"/>
                <a:gd name="connsiteY26" fmla="*/ 6202 h 1002709"/>
                <a:gd name="connsiteX27" fmla="*/ 953552 w 962699"/>
                <a:gd name="connsiteY27" fmla="*/ 5464 h 1002709"/>
                <a:gd name="connsiteX28" fmla="*/ 952666 w 962699"/>
                <a:gd name="connsiteY28" fmla="*/ 4873 h 1002709"/>
                <a:gd name="connsiteX29" fmla="*/ 951632 w 962699"/>
                <a:gd name="connsiteY29" fmla="*/ 4135 h 1002709"/>
                <a:gd name="connsiteX30" fmla="*/ 951484 w 962699"/>
                <a:gd name="connsiteY30" fmla="*/ 3987 h 1002709"/>
                <a:gd name="connsiteX31" fmla="*/ 950746 w 962699"/>
                <a:gd name="connsiteY31" fmla="*/ 3544 h 1002709"/>
                <a:gd name="connsiteX32" fmla="*/ 949565 w 962699"/>
                <a:gd name="connsiteY32" fmla="*/ 2953 h 1002709"/>
                <a:gd name="connsiteX33" fmla="*/ 948384 w 962699"/>
                <a:gd name="connsiteY33" fmla="*/ 2363 h 1002709"/>
                <a:gd name="connsiteX34" fmla="*/ 947498 w 962699"/>
                <a:gd name="connsiteY34" fmla="*/ 1920 h 1002709"/>
                <a:gd name="connsiteX35" fmla="*/ 945873 w 962699"/>
                <a:gd name="connsiteY35" fmla="*/ 1329 h 1002709"/>
                <a:gd name="connsiteX36" fmla="*/ 945283 w 962699"/>
                <a:gd name="connsiteY36" fmla="*/ 1181 h 1002709"/>
                <a:gd name="connsiteX37" fmla="*/ 940706 w 962699"/>
                <a:gd name="connsiteY37" fmla="*/ 148 h 1002709"/>
                <a:gd name="connsiteX38" fmla="*/ 940115 w 962699"/>
                <a:gd name="connsiteY38" fmla="*/ 148 h 1002709"/>
                <a:gd name="connsiteX39" fmla="*/ 938491 w 962699"/>
                <a:gd name="connsiteY39" fmla="*/ 0 h 1002709"/>
                <a:gd name="connsiteX40" fmla="*/ 937457 w 962699"/>
                <a:gd name="connsiteY40" fmla="*/ 0 h 1002709"/>
                <a:gd name="connsiteX41" fmla="*/ 936129 w 962699"/>
                <a:gd name="connsiteY41" fmla="*/ 0 h 1002709"/>
                <a:gd name="connsiteX42" fmla="*/ 934947 w 962699"/>
                <a:gd name="connsiteY42" fmla="*/ 148 h 1002709"/>
                <a:gd name="connsiteX43" fmla="*/ 933766 w 962699"/>
                <a:gd name="connsiteY43" fmla="*/ 295 h 1002709"/>
                <a:gd name="connsiteX44" fmla="*/ 932585 w 962699"/>
                <a:gd name="connsiteY44" fmla="*/ 443 h 1002709"/>
                <a:gd name="connsiteX45" fmla="*/ 931551 w 962699"/>
                <a:gd name="connsiteY45" fmla="*/ 591 h 1002709"/>
                <a:gd name="connsiteX46" fmla="*/ 930370 w 962699"/>
                <a:gd name="connsiteY46" fmla="*/ 886 h 1002709"/>
                <a:gd name="connsiteX47" fmla="*/ 929189 w 962699"/>
                <a:gd name="connsiteY47" fmla="*/ 1181 h 1002709"/>
                <a:gd name="connsiteX48" fmla="*/ 928155 w 962699"/>
                <a:gd name="connsiteY48" fmla="*/ 1477 h 1002709"/>
                <a:gd name="connsiteX49" fmla="*/ 926826 w 962699"/>
                <a:gd name="connsiteY49" fmla="*/ 2067 h 1002709"/>
                <a:gd name="connsiteX50" fmla="*/ 925940 w 962699"/>
                <a:gd name="connsiteY50" fmla="*/ 2363 h 1002709"/>
                <a:gd name="connsiteX51" fmla="*/ 924316 w 962699"/>
                <a:gd name="connsiteY51" fmla="*/ 3249 h 1002709"/>
                <a:gd name="connsiteX52" fmla="*/ 923873 w 962699"/>
                <a:gd name="connsiteY52" fmla="*/ 3397 h 1002709"/>
                <a:gd name="connsiteX53" fmla="*/ 923725 w 962699"/>
                <a:gd name="connsiteY53" fmla="*/ 3544 h 1002709"/>
                <a:gd name="connsiteX54" fmla="*/ 923725 w 962699"/>
                <a:gd name="connsiteY54" fmla="*/ 3544 h 1002709"/>
                <a:gd name="connsiteX55" fmla="*/ 13443 w 962699"/>
                <a:gd name="connsiteY55" fmla="*/ 518337 h 1002709"/>
                <a:gd name="connsiteX56" fmla="*/ 892 w 962699"/>
                <a:gd name="connsiteY56" fmla="*/ 548167 h 1002709"/>
                <a:gd name="connsiteX57" fmla="*/ 26584 w 962699"/>
                <a:gd name="connsiteY57" fmla="*/ 567956 h 1002709"/>
                <a:gd name="connsiteX58" fmla="*/ 271689 w 962699"/>
                <a:gd name="connsiteY58" fmla="*/ 567956 h 1002709"/>
                <a:gd name="connsiteX59" fmla="*/ 398523 w 962699"/>
                <a:gd name="connsiteY59" fmla="*/ 815310 h 1002709"/>
                <a:gd name="connsiteX60" fmla="*/ 398671 w 962699"/>
                <a:gd name="connsiteY60" fmla="*/ 815458 h 1002709"/>
                <a:gd name="connsiteX61" fmla="*/ 399114 w 962699"/>
                <a:gd name="connsiteY61" fmla="*/ 816197 h 1002709"/>
                <a:gd name="connsiteX62" fmla="*/ 399704 w 962699"/>
                <a:gd name="connsiteY62" fmla="*/ 817230 h 1002709"/>
                <a:gd name="connsiteX63" fmla="*/ 400147 w 962699"/>
                <a:gd name="connsiteY63" fmla="*/ 817821 h 1002709"/>
                <a:gd name="connsiteX64" fmla="*/ 400885 w 962699"/>
                <a:gd name="connsiteY64" fmla="*/ 819002 h 1002709"/>
                <a:gd name="connsiteX65" fmla="*/ 401181 w 962699"/>
                <a:gd name="connsiteY65" fmla="*/ 819445 h 1002709"/>
                <a:gd name="connsiteX66" fmla="*/ 402214 w 962699"/>
                <a:gd name="connsiteY66" fmla="*/ 820627 h 1002709"/>
                <a:gd name="connsiteX67" fmla="*/ 402509 w 962699"/>
                <a:gd name="connsiteY67" fmla="*/ 820922 h 1002709"/>
                <a:gd name="connsiteX68" fmla="*/ 403691 w 962699"/>
                <a:gd name="connsiteY68" fmla="*/ 822103 h 1002709"/>
                <a:gd name="connsiteX69" fmla="*/ 403838 w 962699"/>
                <a:gd name="connsiteY69" fmla="*/ 822251 h 1002709"/>
                <a:gd name="connsiteX70" fmla="*/ 407087 w 962699"/>
                <a:gd name="connsiteY70" fmla="*/ 824909 h 1002709"/>
                <a:gd name="connsiteX71" fmla="*/ 407382 w 962699"/>
                <a:gd name="connsiteY71" fmla="*/ 825057 h 1002709"/>
                <a:gd name="connsiteX72" fmla="*/ 408859 w 962699"/>
                <a:gd name="connsiteY72" fmla="*/ 825943 h 1002709"/>
                <a:gd name="connsiteX73" fmla="*/ 409449 w 962699"/>
                <a:gd name="connsiteY73" fmla="*/ 826238 h 1002709"/>
                <a:gd name="connsiteX74" fmla="*/ 410630 w 962699"/>
                <a:gd name="connsiteY74" fmla="*/ 826829 h 1002709"/>
                <a:gd name="connsiteX75" fmla="*/ 411369 w 962699"/>
                <a:gd name="connsiteY75" fmla="*/ 827124 h 1002709"/>
                <a:gd name="connsiteX76" fmla="*/ 412550 w 962699"/>
                <a:gd name="connsiteY76" fmla="*/ 827715 h 1002709"/>
                <a:gd name="connsiteX77" fmla="*/ 413141 w 962699"/>
                <a:gd name="connsiteY77" fmla="*/ 828010 h 1002709"/>
                <a:gd name="connsiteX78" fmla="*/ 415060 w 962699"/>
                <a:gd name="connsiteY78" fmla="*/ 828601 h 1002709"/>
                <a:gd name="connsiteX79" fmla="*/ 415060 w 962699"/>
                <a:gd name="connsiteY79" fmla="*/ 828601 h 1002709"/>
                <a:gd name="connsiteX80" fmla="*/ 415060 w 962699"/>
                <a:gd name="connsiteY80" fmla="*/ 828601 h 1002709"/>
                <a:gd name="connsiteX81" fmla="*/ 416832 w 962699"/>
                <a:gd name="connsiteY81" fmla="*/ 829044 h 1002709"/>
                <a:gd name="connsiteX82" fmla="*/ 416832 w 962699"/>
                <a:gd name="connsiteY82" fmla="*/ 829044 h 1002709"/>
                <a:gd name="connsiteX83" fmla="*/ 422147 w 962699"/>
                <a:gd name="connsiteY83" fmla="*/ 829635 h 1002709"/>
                <a:gd name="connsiteX84" fmla="*/ 425543 w 962699"/>
                <a:gd name="connsiteY84" fmla="*/ 829487 h 1002709"/>
                <a:gd name="connsiteX85" fmla="*/ 425691 w 962699"/>
                <a:gd name="connsiteY85" fmla="*/ 829487 h 1002709"/>
                <a:gd name="connsiteX86" fmla="*/ 427168 w 962699"/>
                <a:gd name="connsiteY86" fmla="*/ 829192 h 1002709"/>
                <a:gd name="connsiteX87" fmla="*/ 427463 w 962699"/>
                <a:gd name="connsiteY87" fmla="*/ 829192 h 1002709"/>
                <a:gd name="connsiteX88" fmla="*/ 428792 w 962699"/>
                <a:gd name="connsiteY88" fmla="*/ 828897 h 1002709"/>
                <a:gd name="connsiteX89" fmla="*/ 429235 w 962699"/>
                <a:gd name="connsiteY89" fmla="*/ 828749 h 1002709"/>
                <a:gd name="connsiteX90" fmla="*/ 430416 w 962699"/>
                <a:gd name="connsiteY90" fmla="*/ 828454 h 1002709"/>
                <a:gd name="connsiteX91" fmla="*/ 430859 w 962699"/>
                <a:gd name="connsiteY91" fmla="*/ 828306 h 1002709"/>
                <a:gd name="connsiteX92" fmla="*/ 431893 w 962699"/>
                <a:gd name="connsiteY92" fmla="*/ 827863 h 1002709"/>
                <a:gd name="connsiteX93" fmla="*/ 432483 w 962699"/>
                <a:gd name="connsiteY93" fmla="*/ 827567 h 1002709"/>
                <a:gd name="connsiteX94" fmla="*/ 433369 w 962699"/>
                <a:gd name="connsiteY94" fmla="*/ 827124 h 1002709"/>
                <a:gd name="connsiteX95" fmla="*/ 434107 w 962699"/>
                <a:gd name="connsiteY95" fmla="*/ 826829 h 1002709"/>
                <a:gd name="connsiteX96" fmla="*/ 434403 w 962699"/>
                <a:gd name="connsiteY96" fmla="*/ 826681 h 1002709"/>
                <a:gd name="connsiteX97" fmla="*/ 434698 w 962699"/>
                <a:gd name="connsiteY97" fmla="*/ 826534 h 1002709"/>
                <a:gd name="connsiteX98" fmla="*/ 436765 w 962699"/>
                <a:gd name="connsiteY98" fmla="*/ 825352 h 1002709"/>
                <a:gd name="connsiteX99" fmla="*/ 436913 w 962699"/>
                <a:gd name="connsiteY99" fmla="*/ 825205 h 1002709"/>
                <a:gd name="connsiteX100" fmla="*/ 438684 w 962699"/>
                <a:gd name="connsiteY100" fmla="*/ 823876 h 1002709"/>
                <a:gd name="connsiteX101" fmla="*/ 439275 w 962699"/>
                <a:gd name="connsiteY101" fmla="*/ 823433 h 1002709"/>
                <a:gd name="connsiteX102" fmla="*/ 440899 w 962699"/>
                <a:gd name="connsiteY102" fmla="*/ 821956 h 1002709"/>
                <a:gd name="connsiteX103" fmla="*/ 441342 w 962699"/>
                <a:gd name="connsiteY103" fmla="*/ 821513 h 1002709"/>
                <a:gd name="connsiteX104" fmla="*/ 442524 w 962699"/>
                <a:gd name="connsiteY104" fmla="*/ 820331 h 1002709"/>
                <a:gd name="connsiteX105" fmla="*/ 442967 w 962699"/>
                <a:gd name="connsiteY105" fmla="*/ 819741 h 1002709"/>
                <a:gd name="connsiteX106" fmla="*/ 444295 w 962699"/>
                <a:gd name="connsiteY106" fmla="*/ 818116 h 1002709"/>
                <a:gd name="connsiteX107" fmla="*/ 444591 w 962699"/>
                <a:gd name="connsiteY107" fmla="*/ 817673 h 1002709"/>
                <a:gd name="connsiteX108" fmla="*/ 445181 w 962699"/>
                <a:gd name="connsiteY108" fmla="*/ 816787 h 1002709"/>
                <a:gd name="connsiteX109" fmla="*/ 552673 w 962699"/>
                <a:gd name="connsiteY109" fmla="*/ 637658 h 1002709"/>
                <a:gd name="connsiteX110" fmla="*/ 675521 w 962699"/>
                <a:gd name="connsiteY110" fmla="*/ 700272 h 1002709"/>
                <a:gd name="connsiteX111" fmla="*/ 687628 w 962699"/>
                <a:gd name="connsiteY111" fmla="*/ 703226 h 1002709"/>
                <a:gd name="connsiteX112" fmla="*/ 697078 w 962699"/>
                <a:gd name="connsiteY112" fmla="*/ 701454 h 1002709"/>
                <a:gd name="connsiteX113" fmla="*/ 712434 w 962699"/>
                <a:gd name="connsiteY113" fmla="*/ 686095 h 1002709"/>
                <a:gd name="connsiteX114" fmla="*/ 962115 w 962699"/>
                <a:gd name="connsiteY114" fmla="*/ 36033 h 1002709"/>
                <a:gd name="connsiteX115" fmla="*/ 962263 w 962699"/>
                <a:gd name="connsiteY115" fmla="*/ 35737 h 1002709"/>
                <a:gd name="connsiteX116" fmla="*/ 962115 w 962699"/>
                <a:gd name="connsiteY116" fmla="*/ 34408 h 1002709"/>
                <a:gd name="connsiteX117" fmla="*/ 127284 w 962699"/>
                <a:gd name="connsiteY117" fmla="*/ 514645 h 1002709"/>
                <a:gd name="connsiteX118" fmla="*/ 653668 w 962699"/>
                <a:gd name="connsiteY118" fmla="*/ 216934 h 1002709"/>
                <a:gd name="connsiteX119" fmla="*/ 278333 w 962699"/>
                <a:gd name="connsiteY119" fmla="*/ 514645 h 1002709"/>
                <a:gd name="connsiteX120" fmla="*/ 127284 w 962699"/>
                <a:gd name="connsiteY120" fmla="*/ 514645 h 1002709"/>
                <a:gd name="connsiteX121" fmla="*/ 591210 w 962699"/>
                <a:gd name="connsiteY121" fmla="*/ 334483 h 1002709"/>
                <a:gd name="connsiteX122" fmla="*/ 403248 w 962699"/>
                <a:gd name="connsiteY122" fmla="*/ 522472 h 1002709"/>
                <a:gd name="connsiteX123" fmla="*/ 401771 w 962699"/>
                <a:gd name="connsiteY123" fmla="*/ 524097 h 1002709"/>
                <a:gd name="connsiteX124" fmla="*/ 401476 w 962699"/>
                <a:gd name="connsiteY124" fmla="*/ 524540 h 1002709"/>
                <a:gd name="connsiteX125" fmla="*/ 400147 w 962699"/>
                <a:gd name="connsiteY125" fmla="*/ 526312 h 1002709"/>
                <a:gd name="connsiteX126" fmla="*/ 399852 w 962699"/>
                <a:gd name="connsiteY126" fmla="*/ 526755 h 1002709"/>
                <a:gd name="connsiteX127" fmla="*/ 398818 w 962699"/>
                <a:gd name="connsiteY127" fmla="*/ 528379 h 1002709"/>
                <a:gd name="connsiteX128" fmla="*/ 398523 w 962699"/>
                <a:gd name="connsiteY128" fmla="*/ 528822 h 1002709"/>
                <a:gd name="connsiteX129" fmla="*/ 397637 w 962699"/>
                <a:gd name="connsiteY129" fmla="*/ 530742 h 1002709"/>
                <a:gd name="connsiteX130" fmla="*/ 397342 w 962699"/>
                <a:gd name="connsiteY130" fmla="*/ 531480 h 1002709"/>
                <a:gd name="connsiteX131" fmla="*/ 396603 w 962699"/>
                <a:gd name="connsiteY131" fmla="*/ 533400 h 1002709"/>
                <a:gd name="connsiteX132" fmla="*/ 396456 w 962699"/>
                <a:gd name="connsiteY132" fmla="*/ 533991 h 1002709"/>
                <a:gd name="connsiteX133" fmla="*/ 396013 w 962699"/>
                <a:gd name="connsiteY133" fmla="*/ 535763 h 1002709"/>
                <a:gd name="connsiteX134" fmla="*/ 395865 w 962699"/>
                <a:gd name="connsiteY134" fmla="*/ 536206 h 1002709"/>
                <a:gd name="connsiteX135" fmla="*/ 395570 w 962699"/>
                <a:gd name="connsiteY135" fmla="*/ 538421 h 1002709"/>
                <a:gd name="connsiteX136" fmla="*/ 395570 w 962699"/>
                <a:gd name="connsiteY136" fmla="*/ 538864 h 1002709"/>
                <a:gd name="connsiteX137" fmla="*/ 395422 w 962699"/>
                <a:gd name="connsiteY137" fmla="*/ 541227 h 1002709"/>
                <a:gd name="connsiteX138" fmla="*/ 395422 w 962699"/>
                <a:gd name="connsiteY138" fmla="*/ 541374 h 1002709"/>
                <a:gd name="connsiteX139" fmla="*/ 395422 w 962699"/>
                <a:gd name="connsiteY139" fmla="*/ 693184 h 1002709"/>
                <a:gd name="connsiteX140" fmla="*/ 321300 w 962699"/>
                <a:gd name="connsiteY140" fmla="*/ 548758 h 1002709"/>
                <a:gd name="connsiteX141" fmla="*/ 591210 w 962699"/>
                <a:gd name="connsiteY141" fmla="*/ 334483 h 1002709"/>
                <a:gd name="connsiteX142" fmla="*/ 448577 w 962699"/>
                <a:gd name="connsiteY142" fmla="*/ 707065 h 1002709"/>
                <a:gd name="connsiteX143" fmla="*/ 448577 w 962699"/>
                <a:gd name="connsiteY143" fmla="*/ 584643 h 1002709"/>
                <a:gd name="connsiteX144" fmla="*/ 504833 w 962699"/>
                <a:gd name="connsiteY144" fmla="*/ 613292 h 1002709"/>
                <a:gd name="connsiteX145" fmla="*/ 448577 w 962699"/>
                <a:gd name="connsiteY145" fmla="*/ 707065 h 1002709"/>
                <a:gd name="connsiteX146" fmla="*/ 673010 w 962699"/>
                <a:gd name="connsiteY146" fmla="*/ 639430 h 1002709"/>
                <a:gd name="connsiteX147" fmla="*/ 466739 w 962699"/>
                <a:gd name="connsiteY147" fmla="*/ 534286 h 1002709"/>
                <a:gd name="connsiteX148" fmla="*/ 867175 w 962699"/>
                <a:gd name="connsiteY148" fmla="*/ 133793 h 1002709"/>
                <a:gd name="connsiteX149" fmla="*/ 673010 w 962699"/>
                <a:gd name="connsiteY149" fmla="*/ 639430 h 1002709"/>
                <a:gd name="connsiteX150" fmla="*/ 240682 w 962699"/>
                <a:gd name="connsiteY150" fmla="*/ 732170 h 1002709"/>
                <a:gd name="connsiteX151" fmla="*/ 183392 w 962699"/>
                <a:gd name="connsiteY151" fmla="*/ 814424 h 1002709"/>
                <a:gd name="connsiteX152" fmla="*/ 161539 w 962699"/>
                <a:gd name="connsiteY152" fmla="*/ 825795 h 1002709"/>
                <a:gd name="connsiteX153" fmla="*/ 146331 w 962699"/>
                <a:gd name="connsiteY153" fmla="*/ 821070 h 1002709"/>
                <a:gd name="connsiteX154" fmla="*/ 139687 w 962699"/>
                <a:gd name="connsiteY154" fmla="*/ 784003 h 1002709"/>
                <a:gd name="connsiteX155" fmla="*/ 196976 w 962699"/>
                <a:gd name="connsiteY155" fmla="*/ 701749 h 1002709"/>
                <a:gd name="connsiteX156" fmla="*/ 234037 w 962699"/>
                <a:gd name="connsiteY156" fmla="*/ 695103 h 1002709"/>
                <a:gd name="connsiteX157" fmla="*/ 240682 w 962699"/>
                <a:gd name="connsiteY157" fmla="*/ 732170 h 1002709"/>
                <a:gd name="connsiteX158" fmla="*/ 358066 w 962699"/>
                <a:gd name="connsiteY158" fmla="*/ 842630 h 1002709"/>
                <a:gd name="connsiteX159" fmla="*/ 266668 w 962699"/>
                <a:gd name="connsiteY159" fmla="*/ 973617 h 1002709"/>
                <a:gd name="connsiteX160" fmla="*/ 244816 w 962699"/>
                <a:gd name="connsiteY160" fmla="*/ 984988 h 1002709"/>
                <a:gd name="connsiteX161" fmla="*/ 229608 w 962699"/>
                <a:gd name="connsiteY161" fmla="*/ 980263 h 1002709"/>
                <a:gd name="connsiteX162" fmla="*/ 222963 w 962699"/>
                <a:gd name="connsiteY162" fmla="*/ 943197 h 1002709"/>
                <a:gd name="connsiteX163" fmla="*/ 314360 w 962699"/>
                <a:gd name="connsiteY163" fmla="*/ 812209 h 1002709"/>
                <a:gd name="connsiteX164" fmla="*/ 351422 w 962699"/>
                <a:gd name="connsiteY164" fmla="*/ 805564 h 1002709"/>
                <a:gd name="connsiteX165" fmla="*/ 358066 w 962699"/>
                <a:gd name="connsiteY165" fmla="*/ 842630 h 1002709"/>
                <a:gd name="connsiteX166" fmla="*/ 505276 w 962699"/>
                <a:gd name="connsiteY166" fmla="*/ 912480 h 1002709"/>
                <a:gd name="connsiteX167" fmla="*/ 449611 w 962699"/>
                <a:gd name="connsiteY167" fmla="*/ 992224 h 1002709"/>
                <a:gd name="connsiteX168" fmla="*/ 427758 w 962699"/>
                <a:gd name="connsiteY168" fmla="*/ 1003595 h 1002709"/>
                <a:gd name="connsiteX169" fmla="*/ 412550 w 962699"/>
                <a:gd name="connsiteY169" fmla="*/ 998870 h 1002709"/>
                <a:gd name="connsiteX170" fmla="*/ 405905 w 962699"/>
                <a:gd name="connsiteY170" fmla="*/ 961804 h 1002709"/>
                <a:gd name="connsiteX171" fmla="*/ 461571 w 962699"/>
                <a:gd name="connsiteY171" fmla="*/ 882059 h 1002709"/>
                <a:gd name="connsiteX172" fmla="*/ 498632 w 962699"/>
                <a:gd name="connsiteY172" fmla="*/ 875414 h 1002709"/>
                <a:gd name="connsiteX173" fmla="*/ 505276 w 962699"/>
                <a:gd name="connsiteY173" fmla="*/ 912480 h 1002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</a:cxnLst>
              <a:rect l="l" t="t" r="r" b="b"/>
              <a:pathLst>
                <a:path w="962699" h="1002709">
                  <a:moveTo>
                    <a:pt x="962115" y="34408"/>
                  </a:moveTo>
                  <a:cubicBezTo>
                    <a:pt x="962263" y="33965"/>
                    <a:pt x="962411" y="33670"/>
                    <a:pt x="962411" y="33227"/>
                  </a:cubicBezTo>
                  <a:cubicBezTo>
                    <a:pt x="962558" y="32931"/>
                    <a:pt x="962558" y="32488"/>
                    <a:pt x="962706" y="32193"/>
                  </a:cubicBezTo>
                  <a:cubicBezTo>
                    <a:pt x="962854" y="31750"/>
                    <a:pt x="962854" y="31307"/>
                    <a:pt x="963001" y="30864"/>
                  </a:cubicBezTo>
                  <a:cubicBezTo>
                    <a:pt x="963001" y="30569"/>
                    <a:pt x="963149" y="30273"/>
                    <a:pt x="963149" y="29978"/>
                  </a:cubicBezTo>
                  <a:cubicBezTo>
                    <a:pt x="963149" y="29535"/>
                    <a:pt x="963297" y="29092"/>
                    <a:pt x="963297" y="28501"/>
                  </a:cubicBezTo>
                  <a:cubicBezTo>
                    <a:pt x="963297" y="28206"/>
                    <a:pt x="963297" y="27910"/>
                    <a:pt x="963297" y="27615"/>
                  </a:cubicBezTo>
                  <a:cubicBezTo>
                    <a:pt x="963297" y="27172"/>
                    <a:pt x="963297" y="26729"/>
                    <a:pt x="963297" y="26286"/>
                  </a:cubicBezTo>
                  <a:cubicBezTo>
                    <a:pt x="963297" y="25991"/>
                    <a:pt x="963297" y="25695"/>
                    <a:pt x="963297" y="25252"/>
                  </a:cubicBezTo>
                  <a:cubicBezTo>
                    <a:pt x="963297" y="24809"/>
                    <a:pt x="963297" y="24366"/>
                    <a:pt x="963149" y="23923"/>
                  </a:cubicBezTo>
                  <a:cubicBezTo>
                    <a:pt x="963149" y="23628"/>
                    <a:pt x="963149" y="23185"/>
                    <a:pt x="963001" y="22890"/>
                  </a:cubicBezTo>
                  <a:cubicBezTo>
                    <a:pt x="963001" y="22447"/>
                    <a:pt x="962854" y="22151"/>
                    <a:pt x="962854" y="21708"/>
                  </a:cubicBezTo>
                  <a:cubicBezTo>
                    <a:pt x="962854" y="21265"/>
                    <a:pt x="962706" y="20970"/>
                    <a:pt x="962706" y="20527"/>
                  </a:cubicBezTo>
                  <a:cubicBezTo>
                    <a:pt x="962558" y="20084"/>
                    <a:pt x="962558" y="19788"/>
                    <a:pt x="962411" y="19345"/>
                  </a:cubicBezTo>
                  <a:cubicBezTo>
                    <a:pt x="962263" y="18902"/>
                    <a:pt x="962263" y="18607"/>
                    <a:pt x="962115" y="18164"/>
                  </a:cubicBezTo>
                  <a:cubicBezTo>
                    <a:pt x="961968" y="17573"/>
                    <a:pt x="961673" y="16835"/>
                    <a:pt x="961377" y="16244"/>
                  </a:cubicBezTo>
                  <a:cubicBezTo>
                    <a:pt x="961230" y="15949"/>
                    <a:pt x="961082" y="15653"/>
                    <a:pt x="960934" y="15358"/>
                  </a:cubicBezTo>
                  <a:cubicBezTo>
                    <a:pt x="960639" y="14915"/>
                    <a:pt x="960491" y="14324"/>
                    <a:pt x="960196" y="13881"/>
                  </a:cubicBezTo>
                  <a:cubicBezTo>
                    <a:pt x="960048" y="13586"/>
                    <a:pt x="959900" y="13438"/>
                    <a:pt x="959753" y="13143"/>
                  </a:cubicBezTo>
                  <a:cubicBezTo>
                    <a:pt x="959458" y="12700"/>
                    <a:pt x="959162" y="12257"/>
                    <a:pt x="958867" y="11666"/>
                  </a:cubicBezTo>
                  <a:cubicBezTo>
                    <a:pt x="958867" y="11519"/>
                    <a:pt x="958720" y="11519"/>
                    <a:pt x="958720" y="11371"/>
                  </a:cubicBezTo>
                  <a:cubicBezTo>
                    <a:pt x="958572" y="11223"/>
                    <a:pt x="958424" y="11076"/>
                    <a:pt x="958424" y="10928"/>
                  </a:cubicBezTo>
                  <a:cubicBezTo>
                    <a:pt x="958129" y="10485"/>
                    <a:pt x="957833" y="10042"/>
                    <a:pt x="957538" y="9599"/>
                  </a:cubicBezTo>
                  <a:cubicBezTo>
                    <a:pt x="957390" y="9303"/>
                    <a:pt x="957095" y="9156"/>
                    <a:pt x="956947" y="8860"/>
                  </a:cubicBezTo>
                  <a:cubicBezTo>
                    <a:pt x="956652" y="8565"/>
                    <a:pt x="956357" y="8122"/>
                    <a:pt x="956062" y="7827"/>
                  </a:cubicBezTo>
                  <a:cubicBezTo>
                    <a:pt x="955766" y="7531"/>
                    <a:pt x="955619" y="7384"/>
                    <a:pt x="955323" y="7088"/>
                  </a:cubicBezTo>
                  <a:cubicBezTo>
                    <a:pt x="955028" y="6793"/>
                    <a:pt x="954733" y="6498"/>
                    <a:pt x="954437" y="6202"/>
                  </a:cubicBezTo>
                  <a:cubicBezTo>
                    <a:pt x="954142" y="5907"/>
                    <a:pt x="953847" y="5612"/>
                    <a:pt x="953552" y="5464"/>
                  </a:cubicBezTo>
                  <a:cubicBezTo>
                    <a:pt x="953256" y="5169"/>
                    <a:pt x="952961" y="5021"/>
                    <a:pt x="952666" y="4873"/>
                  </a:cubicBezTo>
                  <a:cubicBezTo>
                    <a:pt x="952370" y="4578"/>
                    <a:pt x="951927" y="4283"/>
                    <a:pt x="951632" y="4135"/>
                  </a:cubicBezTo>
                  <a:cubicBezTo>
                    <a:pt x="951632" y="4135"/>
                    <a:pt x="951484" y="3987"/>
                    <a:pt x="951484" y="3987"/>
                  </a:cubicBezTo>
                  <a:cubicBezTo>
                    <a:pt x="951189" y="3840"/>
                    <a:pt x="951041" y="3692"/>
                    <a:pt x="950746" y="3544"/>
                  </a:cubicBezTo>
                  <a:cubicBezTo>
                    <a:pt x="950451" y="3249"/>
                    <a:pt x="950008" y="3101"/>
                    <a:pt x="949565" y="2953"/>
                  </a:cubicBezTo>
                  <a:cubicBezTo>
                    <a:pt x="949122" y="2806"/>
                    <a:pt x="948826" y="2510"/>
                    <a:pt x="948384" y="2363"/>
                  </a:cubicBezTo>
                  <a:cubicBezTo>
                    <a:pt x="948088" y="2215"/>
                    <a:pt x="947793" y="2067"/>
                    <a:pt x="947498" y="1920"/>
                  </a:cubicBezTo>
                  <a:cubicBezTo>
                    <a:pt x="946907" y="1624"/>
                    <a:pt x="946464" y="1477"/>
                    <a:pt x="945873" y="1329"/>
                  </a:cubicBezTo>
                  <a:cubicBezTo>
                    <a:pt x="945726" y="1329"/>
                    <a:pt x="945431" y="1181"/>
                    <a:pt x="945283" y="1181"/>
                  </a:cubicBezTo>
                  <a:cubicBezTo>
                    <a:pt x="943806" y="738"/>
                    <a:pt x="942182" y="295"/>
                    <a:pt x="940706" y="148"/>
                  </a:cubicBezTo>
                  <a:cubicBezTo>
                    <a:pt x="940558" y="148"/>
                    <a:pt x="940263" y="148"/>
                    <a:pt x="940115" y="148"/>
                  </a:cubicBezTo>
                  <a:cubicBezTo>
                    <a:pt x="939525" y="148"/>
                    <a:pt x="939082" y="0"/>
                    <a:pt x="938491" y="0"/>
                  </a:cubicBezTo>
                  <a:cubicBezTo>
                    <a:pt x="938196" y="0"/>
                    <a:pt x="937752" y="0"/>
                    <a:pt x="937457" y="0"/>
                  </a:cubicBezTo>
                  <a:cubicBezTo>
                    <a:pt x="937014" y="0"/>
                    <a:pt x="936572" y="0"/>
                    <a:pt x="936129" y="0"/>
                  </a:cubicBezTo>
                  <a:cubicBezTo>
                    <a:pt x="935685" y="0"/>
                    <a:pt x="935390" y="0"/>
                    <a:pt x="934947" y="148"/>
                  </a:cubicBezTo>
                  <a:cubicBezTo>
                    <a:pt x="934504" y="148"/>
                    <a:pt x="934209" y="148"/>
                    <a:pt x="933766" y="295"/>
                  </a:cubicBezTo>
                  <a:cubicBezTo>
                    <a:pt x="933323" y="295"/>
                    <a:pt x="932880" y="443"/>
                    <a:pt x="932585" y="443"/>
                  </a:cubicBezTo>
                  <a:cubicBezTo>
                    <a:pt x="932289" y="443"/>
                    <a:pt x="931846" y="591"/>
                    <a:pt x="931551" y="591"/>
                  </a:cubicBezTo>
                  <a:cubicBezTo>
                    <a:pt x="931108" y="738"/>
                    <a:pt x="930813" y="738"/>
                    <a:pt x="930370" y="886"/>
                  </a:cubicBezTo>
                  <a:cubicBezTo>
                    <a:pt x="929927" y="1034"/>
                    <a:pt x="929632" y="1034"/>
                    <a:pt x="929189" y="1181"/>
                  </a:cubicBezTo>
                  <a:cubicBezTo>
                    <a:pt x="928893" y="1329"/>
                    <a:pt x="928451" y="1329"/>
                    <a:pt x="928155" y="1477"/>
                  </a:cubicBezTo>
                  <a:cubicBezTo>
                    <a:pt x="927712" y="1624"/>
                    <a:pt x="927269" y="1772"/>
                    <a:pt x="926826" y="2067"/>
                  </a:cubicBezTo>
                  <a:cubicBezTo>
                    <a:pt x="926531" y="2215"/>
                    <a:pt x="926236" y="2363"/>
                    <a:pt x="925940" y="2363"/>
                  </a:cubicBezTo>
                  <a:cubicBezTo>
                    <a:pt x="925350" y="2658"/>
                    <a:pt x="924907" y="2953"/>
                    <a:pt x="924316" y="3249"/>
                  </a:cubicBezTo>
                  <a:cubicBezTo>
                    <a:pt x="924168" y="3397"/>
                    <a:pt x="924021" y="3397"/>
                    <a:pt x="923873" y="3397"/>
                  </a:cubicBezTo>
                  <a:lnTo>
                    <a:pt x="923725" y="3544"/>
                  </a:lnTo>
                  <a:cubicBezTo>
                    <a:pt x="923725" y="3544"/>
                    <a:pt x="923725" y="3544"/>
                    <a:pt x="923725" y="3544"/>
                  </a:cubicBezTo>
                  <a:lnTo>
                    <a:pt x="13443" y="518337"/>
                  </a:lnTo>
                  <a:cubicBezTo>
                    <a:pt x="2960" y="524244"/>
                    <a:pt x="-2208" y="536501"/>
                    <a:pt x="892" y="548167"/>
                  </a:cubicBezTo>
                  <a:cubicBezTo>
                    <a:pt x="3993" y="559834"/>
                    <a:pt x="14477" y="567956"/>
                    <a:pt x="26584" y="567956"/>
                  </a:cubicBezTo>
                  <a:lnTo>
                    <a:pt x="271689" y="567956"/>
                  </a:lnTo>
                  <a:lnTo>
                    <a:pt x="398523" y="815310"/>
                  </a:lnTo>
                  <a:cubicBezTo>
                    <a:pt x="398523" y="815310"/>
                    <a:pt x="398523" y="815458"/>
                    <a:pt x="398671" y="815458"/>
                  </a:cubicBezTo>
                  <a:cubicBezTo>
                    <a:pt x="398818" y="815753"/>
                    <a:pt x="398966" y="815901"/>
                    <a:pt x="399114" y="816197"/>
                  </a:cubicBezTo>
                  <a:cubicBezTo>
                    <a:pt x="399261" y="816492"/>
                    <a:pt x="399556" y="816935"/>
                    <a:pt x="399704" y="817230"/>
                  </a:cubicBezTo>
                  <a:cubicBezTo>
                    <a:pt x="399852" y="817378"/>
                    <a:pt x="399999" y="817673"/>
                    <a:pt x="400147" y="817821"/>
                  </a:cubicBezTo>
                  <a:cubicBezTo>
                    <a:pt x="400442" y="818264"/>
                    <a:pt x="400738" y="818559"/>
                    <a:pt x="400885" y="819002"/>
                  </a:cubicBezTo>
                  <a:cubicBezTo>
                    <a:pt x="401033" y="819150"/>
                    <a:pt x="401181" y="819298"/>
                    <a:pt x="401181" y="819445"/>
                  </a:cubicBezTo>
                  <a:cubicBezTo>
                    <a:pt x="401476" y="819888"/>
                    <a:pt x="401771" y="820184"/>
                    <a:pt x="402214" y="820627"/>
                  </a:cubicBezTo>
                  <a:cubicBezTo>
                    <a:pt x="402362" y="820774"/>
                    <a:pt x="402362" y="820922"/>
                    <a:pt x="402509" y="820922"/>
                  </a:cubicBezTo>
                  <a:cubicBezTo>
                    <a:pt x="402952" y="821365"/>
                    <a:pt x="403248" y="821808"/>
                    <a:pt x="403691" y="822103"/>
                  </a:cubicBezTo>
                  <a:cubicBezTo>
                    <a:pt x="403691" y="822103"/>
                    <a:pt x="403838" y="822251"/>
                    <a:pt x="403838" y="822251"/>
                  </a:cubicBezTo>
                  <a:cubicBezTo>
                    <a:pt x="404872" y="823137"/>
                    <a:pt x="405905" y="824023"/>
                    <a:pt x="407087" y="824909"/>
                  </a:cubicBezTo>
                  <a:cubicBezTo>
                    <a:pt x="407235" y="824909"/>
                    <a:pt x="407235" y="825057"/>
                    <a:pt x="407382" y="825057"/>
                  </a:cubicBezTo>
                  <a:cubicBezTo>
                    <a:pt x="407825" y="825352"/>
                    <a:pt x="408268" y="825648"/>
                    <a:pt x="408859" y="825943"/>
                  </a:cubicBezTo>
                  <a:cubicBezTo>
                    <a:pt x="409006" y="826091"/>
                    <a:pt x="409302" y="826091"/>
                    <a:pt x="409449" y="826238"/>
                  </a:cubicBezTo>
                  <a:cubicBezTo>
                    <a:pt x="409892" y="826386"/>
                    <a:pt x="410188" y="826681"/>
                    <a:pt x="410630" y="826829"/>
                  </a:cubicBezTo>
                  <a:cubicBezTo>
                    <a:pt x="410926" y="826977"/>
                    <a:pt x="411073" y="826977"/>
                    <a:pt x="411369" y="827124"/>
                  </a:cubicBezTo>
                  <a:cubicBezTo>
                    <a:pt x="411812" y="827272"/>
                    <a:pt x="412255" y="827420"/>
                    <a:pt x="412550" y="827715"/>
                  </a:cubicBezTo>
                  <a:cubicBezTo>
                    <a:pt x="412698" y="827863"/>
                    <a:pt x="412993" y="827863"/>
                    <a:pt x="413141" y="828010"/>
                  </a:cubicBezTo>
                  <a:cubicBezTo>
                    <a:pt x="413731" y="828306"/>
                    <a:pt x="414469" y="828454"/>
                    <a:pt x="415060" y="828601"/>
                  </a:cubicBezTo>
                  <a:cubicBezTo>
                    <a:pt x="415060" y="828601"/>
                    <a:pt x="415060" y="828601"/>
                    <a:pt x="415060" y="828601"/>
                  </a:cubicBezTo>
                  <a:cubicBezTo>
                    <a:pt x="415060" y="828601"/>
                    <a:pt x="415060" y="828601"/>
                    <a:pt x="415060" y="828601"/>
                  </a:cubicBezTo>
                  <a:cubicBezTo>
                    <a:pt x="415651" y="828749"/>
                    <a:pt x="416241" y="828897"/>
                    <a:pt x="416832" y="829044"/>
                  </a:cubicBezTo>
                  <a:cubicBezTo>
                    <a:pt x="416832" y="829044"/>
                    <a:pt x="416832" y="829044"/>
                    <a:pt x="416832" y="829044"/>
                  </a:cubicBezTo>
                  <a:cubicBezTo>
                    <a:pt x="418604" y="829340"/>
                    <a:pt x="420376" y="829635"/>
                    <a:pt x="422147" y="829635"/>
                  </a:cubicBezTo>
                  <a:cubicBezTo>
                    <a:pt x="423329" y="829635"/>
                    <a:pt x="424362" y="829487"/>
                    <a:pt x="425543" y="829487"/>
                  </a:cubicBezTo>
                  <a:cubicBezTo>
                    <a:pt x="425543" y="829487"/>
                    <a:pt x="425691" y="829487"/>
                    <a:pt x="425691" y="829487"/>
                  </a:cubicBezTo>
                  <a:cubicBezTo>
                    <a:pt x="426134" y="829487"/>
                    <a:pt x="426725" y="829340"/>
                    <a:pt x="427168" y="829192"/>
                  </a:cubicBezTo>
                  <a:cubicBezTo>
                    <a:pt x="427315" y="829192"/>
                    <a:pt x="427315" y="829192"/>
                    <a:pt x="427463" y="829192"/>
                  </a:cubicBezTo>
                  <a:cubicBezTo>
                    <a:pt x="427906" y="829044"/>
                    <a:pt x="428349" y="829044"/>
                    <a:pt x="428792" y="828897"/>
                  </a:cubicBezTo>
                  <a:cubicBezTo>
                    <a:pt x="428940" y="828897"/>
                    <a:pt x="429087" y="828897"/>
                    <a:pt x="429235" y="828749"/>
                  </a:cubicBezTo>
                  <a:cubicBezTo>
                    <a:pt x="429678" y="828601"/>
                    <a:pt x="429973" y="828601"/>
                    <a:pt x="430416" y="828454"/>
                  </a:cubicBezTo>
                  <a:cubicBezTo>
                    <a:pt x="430564" y="828454"/>
                    <a:pt x="430711" y="828306"/>
                    <a:pt x="430859" y="828306"/>
                  </a:cubicBezTo>
                  <a:cubicBezTo>
                    <a:pt x="431154" y="828158"/>
                    <a:pt x="431597" y="828010"/>
                    <a:pt x="431893" y="827863"/>
                  </a:cubicBezTo>
                  <a:cubicBezTo>
                    <a:pt x="432040" y="827715"/>
                    <a:pt x="432336" y="827715"/>
                    <a:pt x="432483" y="827567"/>
                  </a:cubicBezTo>
                  <a:cubicBezTo>
                    <a:pt x="432778" y="827420"/>
                    <a:pt x="433074" y="827272"/>
                    <a:pt x="433369" y="827124"/>
                  </a:cubicBezTo>
                  <a:cubicBezTo>
                    <a:pt x="433664" y="826977"/>
                    <a:pt x="433812" y="826977"/>
                    <a:pt x="434107" y="826829"/>
                  </a:cubicBezTo>
                  <a:cubicBezTo>
                    <a:pt x="434255" y="826829"/>
                    <a:pt x="434403" y="826681"/>
                    <a:pt x="434403" y="826681"/>
                  </a:cubicBezTo>
                  <a:cubicBezTo>
                    <a:pt x="434550" y="826681"/>
                    <a:pt x="434550" y="826534"/>
                    <a:pt x="434698" y="826534"/>
                  </a:cubicBezTo>
                  <a:cubicBezTo>
                    <a:pt x="435436" y="826091"/>
                    <a:pt x="436174" y="825795"/>
                    <a:pt x="436765" y="825352"/>
                  </a:cubicBezTo>
                  <a:cubicBezTo>
                    <a:pt x="436765" y="825352"/>
                    <a:pt x="436913" y="825352"/>
                    <a:pt x="436913" y="825205"/>
                  </a:cubicBezTo>
                  <a:cubicBezTo>
                    <a:pt x="437504" y="824762"/>
                    <a:pt x="438094" y="824319"/>
                    <a:pt x="438684" y="823876"/>
                  </a:cubicBezTo>
                  <a:cubicBezTo>
                    <a:pt x="438832" y="823728"/>
                    <a:pt x="438980" y="823580"/>
                    <a:pt x="439275" y="823433"/>
                  </a:cubicBezTo>
                  <a:cubicBezTo>
                    <a:pt x="439866" y="822990"/>
                    <a:pt x="440309" y="822547"/>
                    <a:pt x="440899" y="821956"/>
                  </a:cubicBezTo>
                  <a:cubicBezTo>
                    <a:pt x="441047" y="821808"/>
                    <a:pt x="441195" y="821660"/>
                    <a:pt x="441342" y="821513"/>
                  </a:cubicBezTo>
                  <a:cubicBezTo>
                    <a:pt x="441785" y="821070"/>
                    <a:pt x="442081" y="820774"/>
                    <a:pt x="442524" y="820331"/>
                  </a:cubicBezTo>
                  <a:cubicBezTo>
                    <a:pt x="442671" y="820184"/>
                    <a:pt x="442819" y="819888"/>
                    <a:pt x="442967" y="819741"/>
                  </a:cubicBezTo>
                  <a:cubicBezTo>
                    <a:pt x="443410" y="819150"/>
                    <a:pt x="443852" y="818707"/>
                    <a:pt x="444295" y="818116"/>
                  </a:cubicBezTo>
                  <a:cubicBezTo>
                    <a:pt x="444443" y="817969"/>
                    <a:pt x="444443" y="817821"/>
                    <a:pt x="444591" y="817673"/>
                  </a:cubicBezTo>
                  <a:cubicBezTo>
                    <a:pt x="444738" y="817378"/>
                    <a:pt x="445034" y="817083"/>
                    <a:pt x="445181" y="816787"/>
                  </a:cubicBezTo>
                  <a:lnTo>
                    <a:pt x="552673" y="637658"/>
                  </a:lnTo>
                  <a:lnTo>
                    <a:pt x="675521" y="700272"/>
                  </a:lnTo>
                  <a:cubicBezTo>
                    <a:pt x="679359" y="702192"/>
                    <a:pt x="683494" y="703226"/>
                    <a:pt x="687628" y="703226"/>
                  </a:cubicBezTo>
                  <a:cubicBezTo>
                    <a:pt x="690876" y="703226"/>
                    <a:pt x="694125" y="702635"/>
                    <a:pt x="697078" y="701454"/>
                  </a:cubicBezTo>
                  <a:cubicBezTo>
                    <a:pt x="704165" y="698795"/>
                    <a:pt x="709628" y="693184"/>
                    <a:pt x="712434" y="686095"/>
                  </a:cubicBezTo>
                  <a:lnTo>
                    <a:pt x="962115" y="36033"/>
                  </a:lnTo>
                  <a:cubicBezTo>
                    <a:pt x="962115" y="35885"/>
                    <a:pt x="962263" y="35737"/>
                    <a:pt x="962263" y="35737"/>
                  </a:cubicBezTo>
                  <a:cubicBezTo>
                    <a:pt x="961968" y="35147"/>
                    <a:pt x="961968" y="34851"/>
                    <a:pt x="962115" y="34408"/>
                  </a:cubicBezTo>
                  <a:close/>
                  <a:moveTo>
                    <a:pt x="127284" y="514645"/>
                  </a:moveTo>
                  <a:lnTo>
                    <a:pt x="653668" y="216934"/>
                  </a:lnTo>
                  <a:lnTo>
                    <a:pt x="278333" y="514645"/>
                  </a:lnTo>
                  <a:lnTo>
                    <a:pt x="127284" y="514645"/>
                  </a:lnTo>
                  <a:close/>
                  <a:moveTo>
                    <a:pt x="591210" y="334483"/>
                  </a:moveTo>
                  <a:lnTo>
                    <a:pt x="403248" y="522472"/>
                  </a:lnTo>
                  <a:cubicBezTo>
                    <a:pt x="402657" y="523063"/>
                    <a:pt x="402214" y="523506"/>
                    <a:pt x="401771" y="524097"/>
                  </a:cubicBezTo>
                  <a:cubicBezTo>
                    <a:pt x="401624" y="524244"/>
                    <a:pt x="401624" y="524392"/>
                    <a:pt x="401476" y="524540"/>
                  </a:cubicBezTo>
                  <a:cubicBezTo>
                    <a:pt x="401033" y="525130"/>
                    <a:pt x="400590" y="525721"/>
                    <a:pt x="400147" y="526312"/>
                  </a:cubicBezTo>
                  <a:cubicBezTo>
                    <a:pt x="399999" y="526459"/>
                    <a:pt x="399999" y="526607"/>
                    <a:pt x="399852" y="526755"/>
                  </a:cubicBezTo>
                  <a:cubicBezTo>
                    <a:pt x="399556" y="527345"/>
                    <a:pt x="399114" y="527788"/>
                    <a:pt x="398818" y="528379"/>
                  </a:cubicBezTo>
                  <a:cubicBezTo>
                    <a:pt x="398671" y="528527"/>
                    <a:pt x="398671" y="528674"/>
                    <a:pt x="398523" y="528822"/>
                  </a:cubicBezTo>
                  <a:cubicBezTo>
                    <a:pt x="398228" y="529413"/>
                    <a:pt x="397932" y="530003"/>
                    <a:pt x="397637" y="530742"/>
                  </a:cubicBezTo>
                  <a:cubicBezTo>
                    <a:pt x="397489" y="531037"/>
                    <a:pt x="397489" y="531185"/>
                    <a:pt x="397342" y="531480"/>
                  </a:cubicBezTo>
                  <a:cubicBezTo>
                    <a:pt x="397046" y="532071"/>
                    <a:pt x="396899" y="532809"/>
                    <a:pt x="396603" y="533400"/>
                  </a:cubicBezTo>
                  <a:cubicBezTo>
                    <a:pt x="396603" y="533548"/>
                    <a:pt x="396456" y="533843"/>
                    <a:pt x="396456" y="533991"/>
                  </a:cubicBezTo>
                  <a:cubicBezTo>
                    <a:pt x="396308" y="534581"/>
                    <a:pt x="396161" y="535172"/>
                    <a:pt x="396013" y="535763"/>
                  </a:cubicBezTo>
                  <a:cubicBezTo>
                    <a:pt x="396013" y="535910"/>
                    <a:pt x="395865" y="536058"/>
                    <a:pt x="395865" y="536206"/>
                  </a:cubicBezTo>
                  <a:cubicBezTo>
                    <a:pt x="395718" y="536944"/>
                    <a:pt x="395570" y="537683"/>
                    <a:pt x="395570" y="538421"/>
                  </a:cubicBezTo>
                  <a:cubicBezTo>
                    <a:pt x="395570" y="538569"/>
                    <a:pt x="395570" y="538716"/>
                    <a:pt x="395570" y="538864"/>
                  </a:cubicBezTo>
                  <a:cubicBezTo>
                    <a:pt x="395570" y="539602"/>
                    <a:pt x="395422" y="540341"/>
                    <a:pt x="395422" y="541227"/>
                  </a:cubicBezTo>
                  <a:cubicBezTo>
                    <a:pt x="395422" y="541227"/>
                    <a:pt x="395422" y="541374"/>
                    <a:pt x="395422" y="541374"/>
                  </a:cubicBezTo>
                  <a:lnTo>
                    <a:pt x="395422" y="693184"/>
                  </a:lnTo>
                  <a:lnTo>
                    <a:pt x="321300" y="548758"/>
                  </a:lnTo>
                  <a:lnTo>
                    <a:pt x="591210" y="334483"/>
                  </a:lnTo>
                  <a:close/>
                  <a:moveTo>
                    <a:pt x="448577" y="707065"/>
                  </a:moveTo>
                  <a:lnTo>
                    <a:pt x="448577" y="584643"/>
                  </a:lnTo>
                  <a:lnTo>
                    <a:pt x="504833" y="613292"/>
                  </a:lnTo>
                  <a:lnTo>
                    <a:pt x="448577" y="707065"/>
                  </a:lnTo>
                  <a:close/>
                  <a:moveTo>
                    <a:pt x="673010" y="639430"/>
                  </a:moveTo>
                  <a:lnTo>
                    <a:pt x="466739" y="534286"/>
                  </a:lnTo>
                  <a:lnTo>
                    <a:pt x="867175" y="133793"/>
                  </a:lnTo>
                  <a:lnTo>
                    <a:pt x="673010" y="639430"/>
                  </a:lnTo>
                  <a:close/>
                  <a:moveTo>
                    <a:pt x="240682" y="732170"/>
                  </a:moveTo>
                  <a:lnTo>
                    <a:pt x="183392" y="814424"/>
                  </a:lnTo>
                  <a:cubicBezTo>
                    <a:pt x="178224" y="821808"/>
                    <a:pt x="169955" y="825795"/>
                    <a:pt x="161539" y="825795"/>
                  </a:cubicBezTo>
                  <a:cubicBezTo>
                    <a:pt x="156224" y="825795"/>
                    <a:pt x="151056" y="824319"/>
                    <a:pt x="146331" y="821070"/>
                  </a:cubicBezTo>
                  <a:cubicBezTo>
                    <a:pt x="134223" y="812652"/>
                    <a:pt x="131270" y="796113"/>
                    <a:pt x="139687" y="784003"/>
                  </a:cubicBezTo>
                  <a:lnTo>
                    <a:pt x="196976" y="701749"/>
                  </a:lnTo>
                  <a:cubicBezTo>
                    <a:pt x="205392" y="689640"/>
                    <a:pt x="221930" y="686686"/>
                    <a:pt x="234037" y="695103"/>
                  </a:cubicBezTo>
                  <a:cubicBezTo>
                    <a:pt x="246145" y="703669"/>
                    <a:pt x="249098" y="720208"/>
                    <a:pt x="240682" y="732170"/>
                  </a:cubicBezTo>
                  <a:close/>
                  <a:moveTo>
                    <a:pt x="358066" y="842630"/>
                  </a:moveTo>
                  <a:lnTo>
                    <a:pt x="266668" y="973617"/>
                  </a:lnTo>
                  <a:cubicBezTo>
                    <a:pt x="261501" y="981001"/>
                    <a:pt x="253232" y="984988"/>
                    <a:pt x="244816" y="984988"/>
                  </a:cubicBezTo>
                  <a:cubicBezTo>
                    <a:pt x="239500" y="984988"/>
                    <a:pt x="234332" y="983512"/>
                    <a:pt x="229608" y="980263"/>
                  </a:cubicBezTo>
                  <a:cubicBezTo>
                    <a:pt x="217500" y="971845"/>
                    <a:pt x="214547" y="955306"/>
                    <a:pt x="222963" y="943197"/>
                  </a:cubicBezTo>
                  <a:lnTo>
                    <a:pt x="314360" y="812209"/>
                  </a:lnTo>
                  <a:cubicBezTo>
                    <a:pt x="322777" y="800100"/>
                    <a:pt x="339314" y="797147"/>
                    <a:pt x="351422" y="805564"/>
                  </a:cubicBezTo>
                  <a:cubicBezTo>
                    <a:pt x="363529" y="813981"/>
                    <a:pt x="366482" y="830669"/>
                    <a:pt x="358066" y="842630"/>
                  </a:cubicBezTo>
                  <a:close/>
                  <a:moveTo>
                    <a:pt x="505276" y="912480"/>
                  </a:moveTo>
                  <a:lnTo>
                    <a:pt x="449611" y="992224"/>
                  </a:lnTo>
                  <a:cubicBezTo>
                    <a:pt x="444443" y="999608"/>
                    <a:pt x="436174" y="1003595"/>
                    <a:pt x="427758" y="1003595"/>
                  </a:cubicBezTo>
                  <a:cubicBezTo>
                    <a:pt x="422443" y="1003595"/>
                    <a:pt x="417275" y="1002119"/>
                    <a:pt x="412550" y="998870"/>
                  </a:cubicBezTo>
                  <a:cubicBezTo>
                    <a:pt x="400442" y="990452"/>
                    <a:pt x="397489" y="973913"/>
                    <a:pt x="405905" y="961804"/>
                  </a:cubicBezTo>
                  <a:lnTo>
                    <a:pt x="461571" y="882059"/>
                  </a:lnTo>
                  <a:cubicBezTo>
                    <a:pt x="469987" y="869950"/>
                    <a:pt x="486524" y="866997"/>
                    <a:pt x="498632" y="875414"/>
                  </a:cubicBezTo>
                  <a:cubicBezTo>
                    <a:pt x="510739" y="883831"/>
                    <a:pt x="513692" y="900371"/>
                    <a:pt x="505276" y="912480"/>
                  </a:cubicBezTo>
                  <a:close/>
                </a:path>
              </a:pathLst>
            </a:custGeom>
            <a:solidFill>
              <a:schemeClr val="bg1"/>
            </a:solidFill>
            <a:ln w="14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 44">
              <a:extLst>
                <a:ext uri="{FF2B5EF4-FFF2-40B4-BE49-F238E27FC236}">
                  <a16:creationId xmlns:a16="http://schemas.microsoft.com/office/drawing/2014/main" id="{A7133C97-7330-339C-737C-39EA21325C5F}"/>
                </a:ext>
              </a:extLst>
            </p:cNvPr>
            <p:cNvSpPr/>
            <p:nvPr/>
          </p:nvSpPr>
          <p:spPr>
            <a:xfrm>
              <a:off x="7669678" y="2325854"/>
              <a:ext cx="404931" cy="405494"/>
            </a:xfrm>
            <a:custGeom>
              <a:avLst/>
              <a:gdLst>
                <a:gd name="connsiteX0" fmla="*/ 495308 w 1016052"/>
                <a:gd name="connsiteY0" fmla="*/ 833050 h 1017465"/>
                <a:gd name="connsiteX1" fmla="*/ 497852 w 1016052"/>
                <a:gd name="connsiteY1" fmla="*/ 832909 h 1017465"/>
                <a:gd name="connsiteX2" fmla="*/ 508309 w 1016052"/>
                <a:gd name="connsiteY2" fmla="*/ 833050 h 1017465"/>
                <a:gd name="connsiteX3" fmla="*/ 723390 w 1016052"/>
                <a:gd name="connsiteY3" fmla="*/ 751370 h 1017465"/>
                <a:gd name="connsiteX4" fmla="*/ 730879 w 1016052"/>
                <a:gd name="connsiteY4" fmla="*/ 745011 h 1017465"/>
                <a:gd name="connsiteX5" fmla="*/ 731586 w 1016052"/>
                <a:gd name="connsiteY5" fmla="*/ 743880 h 1017465"/>
                <a:gd name="connsiteX6" fmla="*/ 737521 w 1016052"/>
                <a:gd name="connsiteY6" fmla="*/ 738087 h 1017465"/>
                <a:gd name="connsiteX7" fmla="*/ 832485 w 1016052"/>
                <a:gd name="connsiteY7" fmla="*/ 508874 h 1017465"/>
                <a:gd name="connsiteX8" fmla="*/ 737521 w 1016052"/>
                <a:gd name="connsiteY8" fmla="*/ 279662 h 1017465"/>
                <a:gd name="connsiteX9" fmla="*/ 525832 w 1016052"/>
                <a:gd name="connsiteY9" fmla="*/ 185122 h 1017465"/>
                <a:gd name="connsiteX10" fmla="*/ 518342 w 1016052"/>
                <a:gd name="connsiteY10" fmla="*/ 184840 h 1017465"/>
                <a:gd name="connsiteX11" fmla="*/ 509157 w 1016052"/>
                <a:gd name="connsiteY11" fmla="*/ 184698 h 1017465"/>
                <a:gd name="connsiteX12" fmla="*/ 506754 w 1016052"/>
                <a:gd name="connsiteY12" fmla="*/ 184698 h 1017465"/>
                <a:gd name="connsiteX13" fmla="*/ 292521 w 1016052"/>
                <a:gd name="connsiteY13" fmla="*/ 266943 h 1017465"/>
                <a:gd name="connsiteX14" fmla="*/ 286304 w 1016052"/>
                <a:gd name="connsiteY14" fmla="*/ 272596 h 1017465"/>
                <a:gd name="connsiteX15" fmla="*/ 286162 w 1016052"/>
                <a:gd name="connsiteY15" fmla="*/ 272737 h 1017465"/>
                <a:gd name="connsiteX16" fmla="*/ 279096 w 1016052"/>
                <a:gd name="connsiteY16" fmla="*/ 279662 h 1017465"/>
                <a:gd name="connsiteX17" fmla="*/ 184133 w 1016052"/>
                <a:gd name="connsiteY17" fmla="*/ 508874 h 1017465"/>
                <a:gd name="connsiteX18" fmla="*/ 279096 w 1016052"/>
                <a:gd name="connsiteY18" fmla="*/ 738087 h 1017465"/>
                <a:gd name="connsiteX19" fmla="*/ 491210 w 1016052"/>
                <a:gd name="connsiteY19" fmla="*/ 832626 h 1017465"/>
                <a:gd name="connsiteX20" fmla="*/ 495308 w 1016052"/>
                <a:gd name="connsiteY20" fmla="*/ 833050 h 1017465"/>
                <a:gd name="connsiteX21" fmla="*/ 514527 w 1016052"/>
                <a:gd name="connsiteY21" fmla="*/ 224690 h 1017465"/>
                <a:gd name="connsiteX22" fmla="*/ 600163 w 1016052"/>
                <a:gd name="connsiteY22" fmla="*/ 319512 h 1017465"/>
                <a:gd name="connsiteX23" fmla="*/ 506754 w 1016052"/>
                <a:gd name="connsiteY23" fmla="*/ 330818 h 1017465"/>
                <a:gd name="connsiteX24" fmla="*/ 423944 w 1016052"/>
                <a:gd name="connsiteY24" fmla="*/ 319371 h 1017465"/>
                <a:gd name="connsiteX25" fmla="*/ 514527 w 1016052"/>
                <a:gd name="connsiteY25" fmla="*/ 224690 h 1017465"/>
                <a:gd name="connsiteX26" fmla="*/ 384658 w 1016052"/>
                <a:gd name="connsiteY26" fmla="*/ 306512 h 1017465"/>
                <a:gd name="connsiteX27" fmla="*/ 336046 w 1016052"/>
                <a:gd name="connsiteY27" fmla="*/ 282488 h 1017465"/>
                <a:gd name="connsiteX28" fmla="*/ 449098 w 1016052"/>
                <a:gd name="connsiteY28" fmla="*/ 230484 h 1017465"/>
                <a:gd name="connsiteX29" fmla="*/ 384658 w 1016052"/>
                <a:gd name="connsiteY29" fmla="*/ 306512 h 1017465"/>
                <a:gd name="connsiteX30" fmla="*/ 581227 w 1016052"/>
                <a:gd name="connsiteY30" fmla="*/ 233734 h 1017465"/>
                <a:gd name="connsiteX31" fmla="*/ 683821 w 1016052"/>
                <a:gd name="connsiteY31" fmla="*/ 284890 h 1017465"/>
                <a:gd name="connsiteX32" fmla="*/ 639166 w 1016052"/>
                <a:gd name="connsiteY32" fmla="*/ 306512 h 1017465"/>
                <a:gd name="connsiteX33" fmla="*/ 581227 w 1016052"/>
                <a:gd name="connsiteY33" fmla="*/ 233734 h 1017465"/>
                <a:gd name="connsiteX34" fmla="*/ 506189 w 1016052"/>
                <a:gd name="connsiteY34" fmla="*/ 370386 h 1017465"/>
                <a:gd name="connsiteX35" fmla="*/ 512407 w 1016052"/>
                <a:gd name="connsiteY35" fmla="*/ 370386 h 1017465"/>
                <a:gd name="connsiteX36" fmla="*/ 621643 w 1016052"/>
                <a:gd name="connsiteY36" fmla="*/ 354559 h 1017465"/>
                <a:gd name="connsiteX37" fmla="*/ 660363 w 1016052"/>
                <a:gd name="connsiteY37" fmla="*/ 489090 h 1017465"/>
                <a:gd name="connsiteX38" fmla="*/ 356961 w 1016052"/>
                <a:gd name="connsiteY38" fmla="*/ 489090 h 1017465"/>
                <a:gd name="connsiteX39" fmla="*/ 401334 w 1016052"/>
                <a:gd name="connsiteY39" fmla="*/ 354134 h 1017465"/>
                <a:gd name="connsiteX40" fmla="*/ 506189 w 1016052"/>
                <a:gd name="connsiteY40" fmla="*/ 370386 h 1017465"/>
                <a:gd name="connsiteX41" fmla="*/ 659657 w 1016052"/>
                <a:gd name="connsiteY41" fmla="*/ 528658 h 1017465"/>
                <a:gd name="connsiteX42" fmla="*/ 615284 w 1016052"/>
                <a:gd name="connsiteY42" fmla="*/ 663472 h 1017465"/>
                <a:gd name="connsiteX43" fmla="*/ 510852 w 1016052"/>
                <a:gd name="connsiteY43" fmla="*/ 647362 h 1017465"/>
                <a:gd name="connsiteX44" fmla="*/ 395116 w 1016052"/>
                <a:gd name="connsiteY44" fmla="*/ 663331 h 1017465"/>
                <a:gd name="connsiteX45" fmla="*/ 356254 w 1016052"/>
                <a:gd name="connsiteY45" fmla="*/ 528799 h 1017465"/>
                <a:gd name="connsiteX46" fmla="*/ 659657 w 1016052"/>
                <a:gd name="connsiteY46" fmla="*/ 528799 h 1017465"/>
                <a:gd name="connsiteX47" fmla="*/ 510146 w 1016052"/>
                <a:gd name="connsiteY47" fmla="*/ 686789 h 1017465"/>
                <a:gd name="connsiteX48" fmla="*/ 592532 w 1016052"/>
                <a:gd name="connsiteY48" fmla="*/ 698094 h 1017465"/>
                <a:gd name="connsiteX49" fmla="*/ 501950 w 1016052"/>
                <a:gd name="connsiteY49" fmla="*/ 792917 h 1017465"/>
                <a:gd name="connsiteX50" fmla="*/ 416454 w 1016052"/>
                <a:gd name="connsiteY50" fmla="*/ 698236 h 1017465"/>
                <a:gd name="connsiteX51" fmla="*/ 510146 w 1016052"/>
                <a:gd name="connsiteY51" fmla="*/ 686789 h 1017465"/>
                <a:gd name="connsiteX52" fmla="*/ 631959 w 1016052"/>
                <a:gd name="connsiteY52" fmla="*/ 711095 h 1017465"/>
                <a:gd name="connsiteX53" fmla="*/ 680713 w 1016052"/>
                <a:gd name="connsiteY53" fmla="*/ 735119 h 1017465"/>
                <a:gd name="connsiteX54" fmla="*/ 567378 w 1016052"/>
                <a:gd name="connsiteY54" fmla="*/ 787264 h 1017465"/>
                <a:gd name="connsiteX55" fmla="*/ 631959 w 1016052"/>
                <a:gd name="connsiteY55" fmla="*/ 711095 h 1017465"/>
                <a:gd name="connsiteX56" fmla="*/ 435532 w 1016052"/>
                <a:gd name="connsiteY56" fmla="*/ 784014 h 1017465"/>
                <a:gd name="connsiteX57" fmla="*/ 332937 w 1016052"/>
                <a:gd name="connsiteY57" fmla="*/ 732858 h 1017465"/>
                <a:gd name="connsiteX58" fmla="*/ 377452 w 1016052"/>
                <a:gd name="connsiteY58" fmla="*/ 711095 h 1017465"/>
                <a:gd name="connsiteX59" fmla="*/ 435532 w 1016052"/>
                <a:gd name="connsiteY59" fmla="*/ 784014 h 1017465"/>
                <a:gd name="connsiteX60" fmla="*/ 711661 w 1016052"/>
                <a:gd name="connsiteY60" fmla="*/ 707845 h 1017465"/>
                <a:gd name="connsiteX61" fmla="*/ 653156 w 1016052"/>
                <a:gd name="connsiteY61" fmla="*/ 677038 h 1017465"/>
                <a:gd name="connsiteX62" fmla="*/ 699366 w 1016052"/>
                <a:gd name="connsiteY62" fmla="*/ 528658 h 1017465"/>
                <a:gd name="connsiteX63" fmla="*/ 792210 w 1016052"/>
                <a:gd name="connsiteY63" fmla="*/ 528658 h 1017465"/>
                <a:gd name="connsiteX64" fmla="*/ 711661 w 1016052"/>
                <a:gd name="connsiteY64" fmla="*/ 707845 h 1017465"/>
                <a:gd name="connsiteX65" fmla="*/ 792210 w 1016052"/>
                <a:gd name="connsiteY65" fmla="*/ 489090 h 1017465"/>
                <a:gd name="connsiteX66" fmla="*/ 700073 w 1016052"/>
                <a:gd name="connsiteY66" fmla="*/ 489090 h 1017465"/>
                <a:gd name="connsiteX67" fmla="*/ 659374 w 1016052"/>
                <a:gd name="connsiteY67" fmla="*/ 341134 h 1017465"/>
                <a:gd name="connsiteX68" fmla="*/ 714346 w 1016052"/>
                <a:gd name="connsiteY68" fmla="*/ 312729 h 1017465"/>
                <a:gd name="connsiteX69" fmla="*/ 792210 w 1016052"/>
                <a:gd name="connsiteY69" fmla="*/ 489090 h 1017465"/>
                <a:gd name="connsiteX70" fmla="*/ 305098 w 1016052"/>
                <a:gd name="connsiteY70" fmla="*/ 309762 h 1017465"/>
                <a:gd name="connsiteX71" fmla="*/ 363461 w 1016052"/>
                <a:gd name="connsiteY71" fmla="*/ 340568 h 1017465"/>
                <a:gd name="connsiteX72" fmla="*/ 317251 w 1016052"/>
                <a:gd name="connsiteY72" fmla="*/ 489090 h 1017465"/>
                <a:gd name="connsiteX73" fmla="*/ 224408 w 1016052"/>
                <a:gd name="connsiteY73" fmla="*/ 489090 h 1017465"/>
                <a:gd name="connsiteX74" fmla="*/ 305098 w 1016052"/>
                <a:gd name="connsiteY74" fmla="*/ 309762 h 1017465"/>
                <a:gd name="connsiteX75" fmla="*/ 224408 w 1016052"/>
                <a:gd name="connsiteY75" fmla="*/ 528658 h 1017465"/>
                <a:gd name="connsiteX76" fmla="*/ 316686 w 1016052"/>
                <a:gd name="connsiteY76" fmla="*/ 528658 h 1017465"/>
                <a:gd name="connsiteX77" fmla="*/ 357526 w 1016052"/>
                <a:gd name="connsiteY77" fmla="*/ 676756 h 1017465"/>
                <a:gd name="connsiteX78" fmla="*/ 302555 w 1016052"/>
                <a:gd name="connsiteY78" fmla="*/ 705160 h 1017465"/>
                <a:gd name="connsiteX79" fmla="*/ 224408 w 1016052"/>
                <a:gd name="connsiteY79" fmla="*/ 528658 h 1017465"/>
                <a:gd name="connsiteX80" fmla="*/ 245322 w 1016052"/>
                <a:gd name="connsiteY80" fmla="*/ 746424 h 1017465"/>
                <a:gd name="connsiteX81" fmla="*/ 114889 w 1016052"/>
                <a:gd name="connsiteY81" fmla="*/ 746424 h 1017465"/>
                <a:gd name="connsiteX82" fmla="*/ 111780 w 1016052"/>
                <a:gd name="connsiteY82" fmla="*/ 737380 h 1017465"/>
                <a:gd name="connsiteX83" fmla="*/ 50732 w 1016052"/>
                <a:gd name="connsiteY83" fmla="*/ 508874 h 1017465"/>
                <a:gd name="connsiteX84" fmla="*/ 184840 w 1016052"/>
                <a:gd name="connsiteY84" fmla="*/ 185122 h 1017465"/>
                <a:gd name="connsiteX85" fmla="*/ 508591 w 1016052"/>
                <a:gd name="connsiteY85" fmla="*/ 51015 h 1017465"/>
                <a:gd name="connsiteX86" fmla="*/ 628992 w 1016052"/>
                <a:gd name="connsiteY86" fmla="*/ 66983 h 1017465"/>
                <a:gd name="connsiteX87" fmla="*/ 660222 w 1016052"/>
                <a:gd name="connsiteY87" fmla="*/ 49036 h 1017465"/>
                <a:gd name="connsiteX88" fmla="*/ 642275 w 1016052"/>
                <a:gd name="connsiteY88" fmla="*/ 17806 h 1017465"/>
                <a:gd name="connsiteX89" fmla="*/ 508591 w 1016052"/>
                <a:gd name="connsiteY89" fmla="*/ 0 h 1017465"/>
                <a:gd name="connsiteX90" fmla="*/ 310610 w 1016052"/>
                <a:gd name="connsiteY90" fmla="*/ 39992 h 1017465"/>
                <a:gd name="connsiteX91" fmla="*/ 148946 w 1016052"/>
                <a:gd name="connsiteY91" fmla="*/ 148946 h 1017465"/>
                <a:gd name="connsiteX92" fmla="*/ 39992 w 1016052"/>
                <a:gd name="connsiteY92" fmla="*/ 310610 h 1017465"/>
                <a:gd name="connsiteX93" fmla="*/ 0 w 1016052"/>
                <a:gd name="connsiteY93" fmla="*/ 508591 h 1017465"/>
                <a:gd name="connsiteX94" fmla="*/ 67831 w 1016052"/>
                <a:gd name="connsiteY94" fmla="*/ 762534 h 1017465"/>
                <a:gd name="connsiteX95" fmla="*/ 68679 w 1016052"/>
                <a:gd name="connsiteY95" fmla="*/ 763806 h 1017465"/>
                <a:gd name="connsiteX96" fmla="*/ 67407 w 1016052"/>
                <a:gd name="connsiteY96" fmla="*/ 771578 h 1017465"/>
                <a:gd name="connsiteX97" fmla="*/ 67407 w 1016052"/>
                <a:gd name="connsiteY97" fmla="*/ 924198 h 1017465"/>
                <a:gd name="connsiteX98" fmla="*/ 92844 w 1016052"/>
                <a:gd name="connsiteY98" fmla="*/ 949634 h 1017465"/>
                <a:gd name="connsiteX99" fmla="*/ 245463 w 1016052"/>
                <a:gd name="connsiteY99" fmla="*/ 949634 h 1017465"/>
                <a:gd name="connsiteX100" fmla="*/ 270900 w 1016052"/>
                <a:gd name="connsiteY100" fmla="*/ 924198 h 1017465"/>
                <a:gd name="connsiteX101" fmla="*/ 270900 w 1016052"/>
                <a:gd name="connsiteY101" fmla="*/ 771578 h 1017465"/>
                <a:gd name="connsiteX102" fmla="*/ 245322 w 1016052"/>
                <a:gd name="connsiteY102" fmla="*/ 746424 h 1017465"/>
                <a:gd name="connsiteX103" fmla="*/ 219886 w 1016052"/>
                <a:gd name="connsiteY103" fmla="*/ 899044 h 1017465"/>
                <a:gd name="connsiteX104" fmla="*/ 118139 w 1016052"/>
                <a:gd name="connsiteY104" fmla="*/ 899044 h 1017465"/>
                <a:gd name="connsiteX105" fmla="*/ 118139 w 1016052"/>
                <a:gd name="connsiteY105" fmla="*/ 797297 h 1017465"/>
                <a:gd name="connsiteX106" fmla="*/ 219886 w 1016052"/>
                <a:gd name="connsiteY106" fmla="*/ 797297 h 1017465"/>
                <a:gd name="connsiteX107" fmla="*/ 219886 w 1016052"/>
                <a:gd name="connsiteY107" fmla="*/ 899044 h 1017465"/>
                <a:gd name="connsiteX108" fmla="*/ 948221 w 1016052"/>
                <a:gd name="connsiteY108" fmla="*/ 252812 h 1017465"/>
                <a:gd name="connsiteX109" fmla="*/ 949210 w 1016052"/>
                <a:gd name="connsiteY109" fmla="*/ 245888 h 1017465"/>
                <a:gd name="connsiteX110" fmla="*/ 949210 w 1016052"/>
                <a:gd name="connsiteY110" fmla="*/ 93268 h 1017465"/>
                <a:gd name="connsiteX111" fmla="*/ 923774 w 1016052"/>
                <a:gd name="connsiteY111" fmla="*/ 67831 h 1017465"/>
                <a:gd name="connsiteX112" fmla="*/ 771154 w 1016052"/>
                <a:gd name="connsiteY112" fmla="*/ 67831 h 1017465"/>
                <a:gd name="connsiteX113" fmla="*/ 745717 w 1016052"/>
                <a:gd name="connsiteY113" fmla="*/ 93268 h 1017465"/>
                <a:gd name="connsiteX114" fmla="*/ 745717 w 1016052"/>
                <a:gd name="connsiteY114" fmla="*/ 245888 h 1017465"/>
                <a:gd name="connsiteX115" fmla="*/ 771154 w 1016052"/>
                <a:gd name="connsiteY115" fmla="*/ 271324 h 1017465"/>
                <a:gd name="connsiteX116" fmla="*/ 900316 w 1016052"/>
                <a:gd name="connsiteY116" fmla="*/ 271324 h 1017465"/>
                <a:gd name="connsiteX117" fmla="*/ 901870 w 1016052"/>
                <a:gd name="connsiteY117" fmla="*/ 274433 h 1017465"/>
                <a:gd name="connsiteX118" fmla="*/ 966310 w 1016052"/>
                <a:gd name="connsiteY118" fmla="*/ 508874 h 1017465"/>
                <a:gd name="connsiteX119" fmla="*/ 832202 w 1016052"/>
                <a:gd name="connsiteY119" fmla="*/ 832626 h 1017465"/>
                <a:gd name="connsiteX120" fmla="*/ 508450 w 1016052"/>
                <a:gd name="connsiteY120" fmla="*/ 966734 h 1017465"/>
                <a:gd name="connsiteX121" fmla="*/ 387767 w 1016052"/>
                <a:gd name="connsiteY121" fmla="*/ 950624 h 1017465"/>
                <a:gd name="connsiteX122" fmla="*/ 356537 w 1016052"/>
                <a:gd name="connsiteY122" fmla="*/ 968429 h 1017465"/>
                <a:gd name="connsiteX123" fmla="*/ 374342 w 1016052"/>
                <a:gd name="connsiteY123" fmla="*/ 999660 h 1017465"/>
                <a:gd name="connsiteX124" fmla="*/ 508309 w 1016052"/>
                <a:gd name="connsiteY124" fmla="*/ 1017466 h 1017465"/>
                <a:gd name="connsiteX125" fmla="*/ 706291 w 1016052"/>
                <a:gd name="connsiteY125" fmla="*/ 977473 h 1017465"/>
                <a:gd name="connsiteX126" fmla="*/ 867955 w 1016052"/>
                <a:gd name="connsiteY126" fmla="*/ 868520 h 1017465"/>
                <a:gd name="connsiteX127" fmla="*/ 976908 w 1016052"/>
                <a:gd name="connsiteY127" fmla="*/ 706856 h 1017465"/>
                <a:gd name="connsiteX128" fmla="*/ 1016900 w 1016052"/>
                <a:gd name="connsiteY128" fmla="*/ 508874 h 1017465"/>
                <a:gd name="connsiteX129" fmla="*/ 948221 w 1016052"/>
                <a:gd name="connsiteY129" fmla="*/ 252812 h 1017465"/>
                <a:gd name="connsiteX130" fmla="*/ 898337 w 1016052"/>
                <a:gd name="connsiteY130" fmla="*/ 220451 h 1017465"/>
                <a:gd name="connsiteX131" fmla="*/ 796591 w 1016052"/>
                <a:gd name="connsiteY131" fmla="*/ 220451 h 1017465"/>
                <a:gd name="connsiteX132" fmla="*/ 796591 w 1016052"/>
                <a:gd name="connsiteY132" fmla="*/ 118704 h 1017465"/>
                <a:gd name="connsiteX133" fmla="*/ 898337 w 1016052"/>
                <a:gd name="connsiteY133" fmla="*/ 118704 h 1017465"/>
                <a:gd name="connsiteX134" fmla="*/ 898337 w 1016052"/>
                <a:gd name="connsiteY134" fmla="*/ 220451 h 1017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1016052" h="1017465">
                  <a:moveTo>
                    <a:pt x="495308" y="833050"/>
                  </a:moveTo>
                  <a:cubicBezTo>
                    <a:pt x="496156" y="833050"/>
                    <a:pt x="497004" y="832909"/>
                    <a:pt x="497852" y="832909"/>
                  </a:cubicBezTo>
                  <a:cubicBezTo>
                    <a:pt x="501384" y="833050"/>
                    <a:pt x="504776" y="833050"/>
                    <a:pt x="508309" y="833050"/>
                  </a:cubicBezTo>
                  <a:cubicBezTo>
                    <a:pt x="588434" y="833050"/>
                    <a:pt x="664037" y="804222"/>
                    <a:pt x="723390" y="751370"/>
                  </a:cubicBezTo>
                  <a:cubicBezTo>
                    <a:pt x="726216" y="749957"/>
                    <a:pt x="728901" y="747837"/>
                    <a:pt x="730879" y="745011"/>
                  </a:cubicBezTo>
                  <a:cubicBezTo>
                    <a:pt x="731162" y="744587"/>
                    <a:pt x="731303" y="744304"/>
                    <a:pt x="731586" y="743880"/>
                  </a:cubicBezTo>
                  <a:cubicBezTo>
                    <a:pt x="733565" y="741902"/>
                    <a:pt x="735543" y="740065"/>
                    <a:pt x="737521" y="738087"/>
                  </a:cubicBezTo>
                  <a:cubicBezTo>
                    <a:pt x="798710" y="676897"/>
                    <a:pt x="832485" y="595500"/>
                    <a:pt x="832485" y="508874"/>
                  </a:cubicBezTo>
                  <a:cubicBezTo>
                    <a:pt x="832485" y="422248"/>
                    <a:pt x="798710" y="340851"/>
                    <a:pt x="737521" y="279662"/>
                  </a:cubicBezTo>
                  <a:cubicBezTo>
                    <a:pt x="680430" y="222571"/>
                    <a:pt x="605816" y="189503"/>
                    <a:pt x="525832" y="185122"/>
                  </a:cubicBezTo>
                  <a:cubicBezTo>
                    <a:pt x="523429" y="184557"/>
                    <a:pt x="520886" y="184416"/>
                    <a:pt x="518342" y="184840"/>
                  </a:cubicBezTo>
                  <a:cubicBezTo>
                    <a:pt x="515233" y="184698"/>
                    <a:pt x="512266" y="184698"/>
                    <a:pt x="509157" y="184698"/>
                  </a:cubicBezTo>
                  <a:cubicBezTo>
                    <a:pt x="508309" y="184698"/>
                    <a:pt x="507461" y="184698"/>
                    <a:pt x="506754" y="184698"/>
                  </a:cubicBezTo>
                  <a:cubicBezTo>
                    <a:pt x="426912" y="185122"/>
                    <a:pt x="351591" y="214092"/>
                    <a:pt x="292521" y="266943"/>
                  </a:cubicBezTo>
                  <a:cubicBezTo>
                    <a:pt x="290119" y="268357"/>
                    <a:pt x="287999" y="270194"/>
                    <a:pt x="286304" y="272596"/>
                  </a:cubicBezTo>
                  <a:cubicBezTo>
                    <a:pt x="286304" y="272596"/>
                    <a:pt x="286304" y="272737"/>
                    <a:pt x="286162" y="272737"/>
                  </a:cubicBezTo>
                  <a:cubicBezTo>
                    <a:pt x="283760" y="274998"/>
                    <a:pt x="281358" y="277259"/>
                    <a:pt x="279096" y="279662"/>
                  </a:cubicBezTo>
                  <a:cubicBezTo>
                    <a:pt x="217907" y="340851"/>
                    <a:pt x="184133" y="422248"/>
                    <a:pt x="184133" y="508874"/>
                  </a:cubicBezTo>
                  <a:cubicBezTo>
                    <a:pt x="184133" y="595500"/>
                    <a:pt x="217907" y="676897"/>
                    <a:pt x="279096" y="738087"/>
                  </a:cubicBezTo>
                  <a:cubicBezTo>
                    <a:pt x="336329" y="795319"/>
                    <a:pt x="411084" y="828386"/>
                    <a:pt x="491210" y="832626"/>
                  </a:cubicBezTo>
                  <a:cubicBezTo>
                    <a:pt x="492482" y="832909"/>
                    <a:pt x="493895" y="833050"/>
                    <a:pt x="495308" y="833050"/>
                  </a:cubicBezTo>
                  <a:close/>
                  <a:moveTo>
                    <a:pt x="514527" y="224690"/>
                  </a:moveTo>
                  <a:cubicBezTo>
                    <a:pt x="549007" y="254932"/>
                    <a:pt x="577694" y="286586"/>
                    <a:pt x="600163" y="319512"/>
                  </a:cubicBezTo>
                  <a:cubicBezTo>
                    <a:pt x="569922" y="327567"/>
                    <a:pt x="538550" y="331383"/>
                    <a:pt x="506754" y="330818"/>
                  </a:cubicBezTo>
                  <a:cubicBezTo>
                    <a:pt x="478492" y="330394"/>
                    <a:pt x="450794" y="326578"/>
                    <a:pt x="423944" y="319371"/>
                  </a:cubicBezTo>
                  <a:cubicBezTo>
                    <a:pt x="448109" y="286445"/>
                    <a:pt x="478350" y="254649"/>
                    <a:pt x="514527" y="224690"/>
                  </a:cubicBezTo>
                  <a:close/>
                  <a:moveTo>
                    <a:pt x="384658" y="306512"/>
                  </a:moveTo>
                  <a:cubicBezTo>
                    <a:pt x="367842" y="299870"/>
                    <a:pt x="351591" y="291815"/>
                    <a:pt x="336046" y="282488"/>
                  </a:cubicBezTo>
                  <a:cubicBezTo>
                    <a:pt x="368831" y="257475"/>
                    <a:pt x="407269" y="239387"/>
                    <a:pt x="449098" y="230484"/>
                  </a:cubicBezTo>
                  <a:cubicBezTo>
                    <a:pt x="424227" y="254790"/>
                    <a:pt x="402747" y="280227"/>
                    <a:pt x="384658" y="306512"/>
                  </a:cubicBezTo>
                  <a:close/>
                  <a:moveTo>
                    <a:pt x="581227" y="233734"/>
                  </a:moveTo>
                  <a:cubicBezTo>
                    <a:pt x="619100" y="243768"/>
                    <a:pt x="653863" y="261432"/>
                    <a:pt x="683821" y="284890"/>
                  </a:cubicBezTo>
                  <a:cubicBezTo>
                    <a:pt x="669407" y="293228"/>
                    <a:pt x="654569" y="300435"/>
                    <a:pt x="639166" y="306512"/>
                  </a:cubicBezTo>
                  <a:cubicBezTo>
                    <a:pt x="622915" y="281640"/>
                    <a:pt x="603555" y="257193"/>
                    <a:pt x="581227" y="233734"/>
                  </a:cubicBezTo>
                  <a:close/>
                  <a:moveTo>
                    <a:pt x="506189" y="370386"/>
                  </a:moveTo>
                  <a:cubicBezTo>
                    <a:pt x="508309" y="370386"/>
                    <a:pt x="510428" y="370386"/>
                    <a:pt x="512407" y="370386"/>
                  </a:cubicBezTo>
                  <a:cubicBezTo>
                    <a:pt x="549714" y="370386"/>
                    <a:pt x="586456" y="365016"/>
                    <a:pt x="621643" y="354559"/>
                  </a:cubicBezTo>
                  <a:cubicBezTo>
                    <a:pt x="645101" y="398083"/>
                    <a:pt x="658244" y="443163"/>
                    <a:pt x="660363" y="489090"/>
                  </a:cubicBezTo>
                  <a:lnTo>
                    <a:pt x="356961" y="489090"/>
                  </a:lnTo>
                  <a:cubicBezTo>
                    <a:pt x="361059" y="442880"/>
                    <a:pt x="376038" y="397659"/>
                    <a:pt x="401334" y="354134"/>
                  </a:cubicBezTo>
                  <a:cubicBezTo>
                    <a:pt x="435108" y="364309"/>
                    <a:pt x="470295" y="369820"/>
                    <a:pt x="506189" y="370386"/>
                  </a:cubicBezTo>
                  <a:close/>
                  <a:moveTo>
                    <a:pt x="659657" y="528658"/>
                  </a:moveTo>
                  <a:cubicBezTo>
                    <a:pt x="655559" y="574727"/>
                    <a:pt x="640579" y="620089"/>
                    <a:pt x="615284" y="663472"/>
                  </a:cubicBezTo>
                  <a:cubicBezTo>
                    <a:pt x="581651" y="653439"/>
                    <a:pt x="546605" y="647928"/>
                    <a:pt x="510852" y="647362"/>
                  </a:cubicBezTo>
                  <a:cubicBezTo>
                    <a:pt x="471284" y="646656"/>
                    <a:pt x="432281" y="652167"/>
                    <a:pt x="395116" y="663331"/>
                  </a:cubicBezTo>
                  <a:cubicBezTo>
                    <a:pt x="371658" y="619806"/>
                    <a:pt x="358515" y="574585"/>
                    <a:pt x="356254" y="528799"/>
                  </a:cubicBezTo>
                  <a:lnTo>
                    <a:pt x="659657" y="528799"/>
                  </a:lnTo>
                  <a:close/>
                  <a:moveTo>
                    <a:pt x="510146" y="686789"/>
                  </a:moveTo>
                  <a:cubicBezTo>
                    <a:pt x="538267" y="687213"/>
                    <a:pt x="565824" y="691029"/>
                    <a:pt x="592532" y="698094"/>
                  </a:cubicBezTo>
                  <a:cubicBezTo>
                    <a:pt x="568509" y="731162"/>
                    <a:pt x="538126" y="762817"/>
                    <a:pt x="501950" y="792917"/>
                  </a:cubicBezTo>
                  <a:cubicBezTo>
                    <a:pt x="467469" y="762817"/>
                    <a:pt x="438923" y="731021"/>
                    <a:pt x="416454" y="698236"/>
                  </a:cubicBezTo>
                  <a:cubicBezTo>
                    <a:pt x="446837" y="690181"/>
                    <a:pt x="478209" y="686365"/>
                    <a:pt x="510146" y="686789"/>
                  </a:cubicBezTo>
                  <a:close/>
                  <a:moveTo>
                    <a:pt x="631959" y="711095"/>
                  </a:moveTo>
                  <a:cubicBezTo>
                    <a:pt x="648776" y="717737"/>
                    <a:pt x="665027" y="725792"/>
                    <a:pt x="680713" y="735119"/>
                  </a:cubicBezTo>
                  <a:cubicBezTo>
                    <a:pt x="647786" y="760273"/>
                    <a:pt x="609349" y="778361"/>
                    <a:pt x="567378" y="787264"/>
                  </a:cubicBezTo>
                  <a:cubicBezTo>
                    <a:pt x="592250" y="762817"/>
                    <a:pt x="613871" y="737380"/>
                    <a:pt x="631959" y="711095"/>
                  </a:cubicBezTo>
                  <a:close/>
                  <a:moveTo>
                    <a:pt x="435532" y="784014"/>
                  </a:moveTo>
                  <a:cubicBezTo>
                    <a:pt x="397659" y="773980"/>
                    <a:pt x="362896" y="756457"/>
                    <a:pt x="332937" y="732858"/>
                  </a:cubicBezTo>
                  <a:cubicBezTo>
                    <a:pt x="347351" y="724520"/>
                    <a:pt x="362190" y="717313"/>
                    <a:pt x="377452" y="711095"/>
                  </a:cubicBezTo>
                  <a:cubicBezTo>
                    <a:pt x="393703" y="736108"/>
                    <a:pt x="413063" y="760555"/>
                    <a:pt x="435532" y="784014"/>
                  </a:cubicBezTo>
                  <a:close/>
                  <a:moveTo>
                    <a:pt x="711661" y="707845"/>
                  </a:moveTo>
                  <a:cubicBezTo>
                    <a:pt x="693007" y="695833"/>
                    <a:pt x="673364" y="685659"/>
                    <a:pt x="653156" y="677038"/>
                  </a:cubicBezTo>
                  <a:cubicBezTo>
                    <a:pt x="679865" y="629416"/>
                    <a:pt x="695410" y="579673"/>
                    <a:pt x="699366" y="528658"/>
                  </a:cubicBezTo>
                  <a:lnTo>
                    <a:pt x="792210" y="528658"/>
                  </a:lnTo>
                  <a:cubicBezTo>
                    <a:pt x="787405" y="598185"/>
                    <a:pt x="757588" y="660787"/>
                    <a:pt x="711661" y="707845"/>
                  </a:cubicBezTo>
                  <a:close/>
                  <a:moveTo>
                    <a:pt x="792210" y="489090"/>
                  </a:moveTo>
                  <a:lnTo>
                    <a:pt x="700073" y="489090"/>
                  </a:lnTo>
                  <a:cubicBezTo>
                    <a:pt x="697953" y="438499"/>
                    <a:pt x="684246" y="388757"/>
                    <a:pt x="659374" y="341134"/>
                  </a:cubicBezTo>
                  <a:cubicBezTo>
                    <a:pt x="678310" y="333220"/>
                    <a:pt x="696681" y="323752"/>
                    <a:pt x="714346" y="312729"/>
                  </a:cubicBezTo>
                  <a:cubicBezTo>
                    <a:pt x="758718" y="359363"/>
                    <a:pt x="787547" y="420976"/>
                    <a:pt x="792210" y="489090"/>
                  </a:cubicBezTo>
                  <a:close/>
                  <a:moveTo>
                    <a:pt x="305098" y="309762"/>
                  </a:moveTo>
                  <a:cubicBezTo>
                    <a:pt x="323752" y="321773"/>
                    <a:pt x="343253" y="332089"/>
                    <a:pt x="363461" y="340568"/>
                  </a:cubicBezTo>
                  <a:cubicBezTo>
                    <a:pt x="336753" y="388191"/>
                    <a:pt x="321208" y="438075"/>
                    <a:pt x="317251" y="489090"/>
                  </a:cubicBezTo>
                  <a:lnTo>
                    <a:pt x="224408" y="489090"/>
                  </a:lnTo>
                  <a:cubicBezTo>
                    <a:pt x="229212" y="419422"/>
                    <a:pt x="259030" y="356678"/>
                    <a:pt x="305098" y="309762"/>
                  </a:cubicBezTo>
                  <a:close/>
                  <a:moveTo>
                    <a:pt x="224408" y="528658"/>
                  </a:moveTo>
                  <a:lnTo>
                    <a:pt x="316686" y="528658"/>
                  </a:lnTo>
                  <a:cubicBezTo>
                    <a:pt x="318806" y="579390"/>
                    <a:pt x="332655" y="628992"/>
                    <a:pt x="357526" y="676756"/>
                  </a:cubicBezTo>
                  <a:cubicBezTo>
                    <a:pt x="338590" y="684670"/>
                    <a:pt x="320219" y="694138"/>
                    <a:pt x="302555" y="705160"/>
                  </a:cubicBezTo>
                  <a:cubicBezTo>
                    <a:pt x="257899" y="658526"/>
                    <a:pt x="229071" y="596772"/>
                    <a:pt x="224408" y="528658"/>
                  </a:cubicBezTo>
                  <a:close/>
                  <a:moveTo>
                    <a:pt x="245322" y="746424"/>
                  </a:moveTo>
                  <a:lnTo>
                    <a:pt x="114889" y="746424"/>
                  </a:lnTo>
                  <a:cubicBezTo>
                    <a:pt x="114465" y="743315"/>
                    <a:pt x="113476" y="740206"/>
                    <a:pt x="111780" y="737380"/>
                  </a:cubicBezTo>
                  <a:cubicBezTo>
                    <a:pt x="71929" y="668277"/>
                    <a:pt x="50732" y="589282"/>
                    <a:pt x="50732" y="508874"/>
                  </a:cubicBezTo>
                  <a:cubicBezTo>
                    <a:pt x="50732" y="386637"/>
                    <a:pt x="98355" y="271607"/>
                    <a:pt x="184840" y="185122"/>
                  </a:cubicBezTo>
                  <a:cubicBezTo>
                    <a:pt x="271324" y="98638"/>
                    <a:pt x="386354" y="51015"/>
                    <a:pt x="508591" y="51015"/>
                  </a:cubicBezTo>
                  <a:cubicBezTo>
                    <a:pt x="549431" y="51015"/>
                    <a:pt x="589989" y="56385"/>
                    <a:pt x="628992" y="66983"/>
                  </a:cubicBezTo>
                  <a:cubicBezTo>
                    <a:pt x="642558" y="70657"/>
                    <a:pt x="656548" y="62602"/>
                    <a:pt x="660222" y="49036"/>
                  </a:cubicBezTo>
                  <a:cubicBezTo>
                    <a:pt x="663896" y="35470"/>
                    <a:pt x="655841" y="21480"/>
                    <a:pt x="642275" y="17806"/>
                  </a:cubicBezTo>
                  <a:cubicBezTo>
                    <a:pt x="598892" y="6077"/>
                    <a:pt x="553953" y="0"/>
                    <a:pt x="508591" y="0"/>
                  </a:cubicBezTo>
                  <a:cubicBezTo>
                    <a:pt x="439913" y="0"/>
                    <a:pt x="373353" y="13425"/>
                    <a:pt x="310610" y="39992"/>
                  </a:cubicBezTo>
                  <a:cubicBezTo>
                    <a:pt x="249985" y="65570"/>
                    <a:pt x="195579" y="102312"/>
                    <a:pt x="148946" y="148946"/>
                  </a:cubicBezTo>
                  <a:cubicBezTo>
                    <a:pt x="102312" y="195580"/>
                    <a:pt x="65570" y="250127"/>
                    <a:pt x="39992" y="310610"/>
                  </a:cubicBezTo>
                  <a:cubicBezTo>
                    <a:pt x="13425" y="373353"/>
                    <a:pt x="0" y="439913"/>
                    <a:pt x="0" y="508591"/>
                  </a:cubicBezTo>
                  <a:cubicBezTo>
                    <a:pt x="0" y="597902"/>
                    <a:pt x="23458" y="685659"/>
                    <a:pt x="67831" y="762534"/>
                  </a:cubicBezTo>
                  <a:cubicBezTo>
                    <a:pt x="68114" y="762958"/>
                    <a:pt x="68396" y="763382"/>
                    <a:pt x="68679" y="763806"/>
                  </a:cubicBezTo>
                  <a:cubicBezTo>
                    <a:pt x="67831" y="766208"/>
                    <a:pt x="67407" y="768893"/>
                    <a:pt x="67407" y="771578"/>
                  </a:cubicBezTo>
                  <a:lnTo>
                    <a:pt x="67407" y="924198"/>
                  </a:lnTo>
                  <a:cubicBezTo>
                    <a:pt x="67407" y="938188"/>
                    <a:pt x="78854" y="949634"/>
                    <a:pt x="92844" y="949634"/>
                  </a:cubicBezTo>
                  <a:lnTo>
                    <a:pt x="245463" y="949634"/>
                  </a:lnTo>
                  <a:cubicBezTo>
                    <a:pt x="259454" y="949634"/>
                    <a:pt x="270900" y="938188"/>
                    <a:pt x="270900" y="924198"/>
                  </a:cubicBezTo>
                  <a:lnTo>
                    <a:pt x="270900" y="771578"/>
                  </a:lnTo>
                  <a:cubicBezTo>
                    <a:pt x="270759" y="757871"/>
                    <a:pt x="259312" y="746424"/>
                    <a:pt x="245322" y="746424"/>
                  </a:cubicBezTo>
                  <a:close/>
                  <a:moveTo>
                    <a:pt x="219886" y="899044"/>
                  </a:moveTo>
                  <a:lnTo>
                    <a:pt x="118139" y="899044"/>
                  </a:lnTo>
                  <a:lnTo>
                    <a:pt x="118139" y="797297"/>
                  </a:lnTo>
                  <a:lnTo>
                    <a:pt x="219886" y="797297"/>
                  </a:lnTo>
                  <a:lnTo>
                    <a:pt x="219886" y="899044"/>
                  </a:lnTo>
                  <a:close/>
                  <a:moveTo>
                    <a:pt x="948221" y="252812"/>
                  </a:moveTo>
                  <a:cubicBezTo>
                    <a:pt x="948786" y="250551"/>
                    <a:pt x="949210" y="248290"/>
                    <a:pt x="949210" y="245888"/>
                  </a:cubicBezTo>
                  <a:lnTo>
                    <a:pt x="949210" y="93268"/>
                  </a:lnTo>
                  <a:cubicBezTo>
                    <a:pt x="949210" y="79277"/>
                    <a:pt x="937764" y="67831"/>
                    <a:pt x="923774" y="67831"/>
                  </a:cubicBezTo>
                  <a:lnTo>
                    <a:pt x="771154" y="67831"/>
                  </a:lnTo>
                  <a:cubicBezTo>
                    <a:pt x="757164" y="67831"/>
                    <a:pt x="745717" y="79277"/>
                    <a:pt x="745717" y="93268"/>
                  </a:cubicBezTo>
                  <a:lnTo>
                    <a:pt x="745717" y="245888"/>
                  </a:lnTo>
                  <a:cubicBezTo>
                    <a:pt x="745717" y="259878"/>
                    <a:pt x="757164" y="271324"/>
                    <a:pt x="771154" y="271324"/>
                  </a:cubicBezTo>
                  <a:lnTo>
                    <a:pt x="900316" y="271324"/>
                  </a:lnTo>
                  <a:cubicBezTo>
                    <a:pt x="900739" y="272313"/>
                    <a:pt x="901305" y="273444"/>
                    <a:pt x="901870" y="274433"/>
                  </a:cubicBezTo>
                  <a:cubicBezTo>
                    <a:pt x="943982" y="345090"/>
                    <a:pt x="966310" y="426064"/>
                    <a:pt x="966310" y="508874"/>
                  </a:cubicBezTo>
                  <a:cubicBezTo>
                    <a:pt x="966310" y="631111"/>
                    <a:pt x="918687" y="746141"/>
                    <a:pt x="832202" y="832626"/>
                  </a:cubicBezTo>
                  <a:cubicBezTo>
                    <a:pt x="745717" y="919111"/>
                    <a:pt x="630687" y="966734"/>
                    <a:pt x="508450" y="966734"/>
                  </a:cubicBezTo>
                  <a:cubicBezTo>
                    <a:pt x="467469" y="966734"/>
                    <a:pt x="426912" y="961364"/>
                    <a:pt x="387767" y="950624"/>
                  </a:cubicBezTo>
                  <a:cubicBezTo>
                    <a:pt x="374201" y="946949"/>
                    <a:pt x="360211" y="954863"/>
                    <a:pt x="356537" y="968429"/>
                  </a:cubicBezTo>
                  <a:cubicBezTo>
                    <a:pt x="352863" y="981996"/>
                    <a:pt x="360776" y="995986"/>
                    <a:pt x="374342" y="999660"/>
                  </a:cubicBezTo>
                  <a:cubicBezTo>
                    <a:pt x="417867" y="1011530"/>
                    <a:pt x="462947" y="1017466"/>
                    <a:pt x="508309" y="1017466"/>
                  </a:cubicBezTo>
                  <a:cubicBezTo>
                    <a:pt x="576988" y="1017466"/>
                    <a:pt x="643547" y="1004041"/>
                    <a:pt x="706291" y="977473"/>
                  </a:cubicBezTo>
                  <a:cubicBezTo>
                    <a:pt x="766915" y="951895"/>
                    <a:pt x="821321" y="915154"/>
                    <a:pt x="867955" y="868520"/>
                  </a:cubicBezTo>
                  <a:cubicBezTo>
                    <a:pt x="914588" y="821886"/>
                    <a:pt x="951330" y="767339"/>
                    <a:pt x="976908" y="706856"/>
                  </a:cubicBezTo>
                  <a:cubicBezTo>
                    <a:pt x="1003476" y="644112"/>
                    <a:pt x="1016900" y="577553"/>
                    <a:pt x="1016900" y="508874"/>
                  </a:cubicBezTo>
                  <a:cubicBezTo>
                    <a:pt x="1017324" y="418715"/>
                    <a:pt x="993442" y="330252"/>
                    <a:pt x="948221" y="252812"/>
                  </a:cubicBezTo>
                  <a:close/>
                  <a:moveTo>
                    <a:pt x="898337" y="220451"/>
                  </a:moveTo>
                  <a:lnTo>
                    <a:pt x="796591" y="220451"/>
                  </a:lnTo>
                  <a:lnTo>
                    <a:pt x="796591" y="118704"/>
                  </a:lnTo>
                  <a:lnTo>
                    <a:pt x="898337" y="118704"/>
                  </a:lnTo>
                  <a:lnTo>
                    <a:pt x="898337" y="220451"/>
                  </a:lnTo>
                  <a:close/>
                </a:path>
              </a:pathLst>
            </a:custGeom>
            <a:solidFill>
              <a:schemeClr val="bg1"/>
            </a:solidFill>
            <a:ln w="14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4B3C6DFE-1113-3E39-6769-B84682CA320D}"/>
              </a:ext>
            </a:extLst>
          </p:cNvPr>
          <p:cNvSpPr txBox="1"/>
          <p:nvPr/>
        </p:nvSpPr>
        <p:spPr>
          <a:xfrm>
            <a:off x="3693805" y="130739"/>
            <a:ext cx="687964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NZ" b="1" dirty="0">
                <a:solidFill>
                  <a:schemeClr val="bg1"/>
                </a:solidFill>
              </a:rPr>
              <a:t>Risk-informed regulation</a:t>
            </a:r>
            <a:r>
              <a:rPr lang="en-NZ" b="1">
                <a:solidFill>
                  <a:schemeClr val="bg1"/>
                </a:solidFill>
              </a:rPr>
              <a:t>: </a:t>
            </a:r>
            <a:r>
              <a:rPr lang="en-NZ" b="1" dirty="0">
                <a:solidFill>
                  <a:schemeClr val="bg1"/>
                </a:solidFill>
              </a:rPr>
              <a:t>putting regulatory attention where the risk of harm is greatest, responding in a way that is proportionate to that risk.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A668F4A0-7286-A7C8-E87B-0FF5A5348E32}"/>
              </a:ext>
            </a:extLst>
          </p:cNvPr>
          <p:cNvSpPr/>
          <p:nvPr/>
        </p:nvSpPr>
        <p:spPr>
          <a:xfrm>
            <a:off x="159672" y="6294120"/>
            <a:ext cx="1227168" cy="350520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Educate</a:t>
            </a:r>
            <a:endParaRPr lang="en-NZ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F18C09B2-DD4B-8EC8-CE27-47E8E59F0B6E}"/>
              </a:ext>
            </a:extLst>
          </p:cNvPr>
          <p:cNvSpPr/>
          <p:nvPr/>
        </p:nvSpPr>
        <p:spPr>
          <a:xfrm>
            <a:off x="1532871" y="6294120"/>
            <a:ext cx="1227168" cy="350520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Direct</a:t>
            </a:r>
            <a:endParaRPr lang="en-NZ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90AF2B28-77D3-7B6F-2DAF-B684180808CA}"/>
              </a:ext>
            </a:extLst>
          </p:cNvPr>
          <p:cNvSpPr/>
          <p:nvPr/>
        </p:nvSpPr>
        <p:spPr>
          <a:xfrm>
            <a:off x="2906070" y="6294120"/>
            <a:ext cx="1227168" cy="350520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Enforce</a:t>
            </a:r>
            <a:endParaRPr lang="en-NZ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974785F5-7415-D77D-D477-496DA054A6DE}"/>
              </a:ext>
            </a:extLst>
          </p:cNvPr>
          <p:cNvSpPr/>
          <p:nvPr/>
        </p:nvSpPr>
        <p:spPr>
          <a:xfrm>
            <a:off x="1386840" y="6362700"/>
            <a:ext cx="182412" cy="220980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68B74D40-28EF-AC6C-D75E-DA9C49850825}"/>
              </a:ext>
            </a:extLst>
          </p:cNvPr>
          <p:cNvSpPr/>
          <p:nvPr/>
        </p:nvSpPr>
        <p:spPr>
          <a:xfrm>
            <a:off x="2760039" y="6358890"/>
            <a:ext cx="182412" cy="220980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773574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0577FF-8929-8F39-6355-B7C5465648D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42875" y="5220460"/>
            <a:ext cx="9273178" cy="1870606"/>
          </a:xfrm>
        </p:spPr>
        <p:txBody>
          <a:bodyPr>
            <a:normAutofit fontScale="85000" lnSpcReduction="10000"/>
          </a:bodyPr>
          <a:lstStyle/>
          <a:p>
            <a:r>
              <a:rPr lang="en-US" sz="1900" dirty="0">
                <a:solidFill>
                  <a:schemeClr val="bg2">
                    <a:lumMod val="50000"/>
                  </a:schemeClr>
                </a:solidFill>
                <a:highlight>
                  <a:srgbClr val="FFFFFF"/>
                </a:highlight>
                <a:latin typeface="Aptos" panose="020B0004020202020204" pitchFamily="34" charset="0"/>
              </a:rPr>
              <a:t>iQAF reflects our regulatory principles of being </a:t>
            </a:r>
            <a:r>
              <a:rPr lang="en-US" sz="1900" i="1" dirty="0">
                <a:solidFill>
                  <a:schemeClr val="bg2">
                    <a:lumMod val="50000"/>
                  </a:schemeClr>
                </a:solidFill>
                <a:highlight>
                  <a:srgbClr val="FFFFFF"/>
                </a:highlight>
                <a:latin typeface="Aptos" panose="020B0004020202020204" pitchFamily="34" charset="0"/>
              </a:rPr>
              <a:t>impact-led, anticipatory and adaptable</a:t>
            </a:r>
            <a:r>
              <a:rPr lang="en-US" sz="1900" dirty="0">
                <a:solidFill>
                  <a:schemeClr val="bg2">
                    <a:lumMod val="50000"/>
                  </a:schemeClr>
                </a:solidFill>
                <a:highlight>
                  <a:srgbClr val="FFFFFF"/>
                </a:highlight>
                <a:latin typeface="Aptos" panose="020B0004020202020204" pitchFamily="34" charset="0"/>
              </a:rPr>
              <a:t>.</a:t>
            </a:r>
          </a:p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NZ" sz="1900" b="0" dirty="0">
                <a:solidFill>
                  <a:schemeClr val="bg2">
                    <a:lumMod val="50000"/>
                  </a:schemeClr>
                </a:solidFill>
                <a:latin typeface="Aptos" panose="020B0004020202020204" pitchFamily="34" charset="0"/>
              </a:rPr>
              <a:t>replaces the EQAF that was initially based on two processes - entry controls, and external evaluation and review (every 4 years)</a:t>
            </a:r>
            <a:r>
              <a:rPr lang="en-US" sz="1900" b="0" dirty="0">
                <a:solidFill>
                  <a:schemeClr val="bg2">
                    <a:lumMod val="50000"/>
                  </a:schemeClr>
                </a:solidFill>
                <a:latin typeface="Aptos" panose="020B0004020202020204" pitchFamily="34" charset="0"/>
              </a:rPr>
              <a:t>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1900" b="0" i="1" dirty="0">
                <a:solidFill>
                  <a:schemeClr val="bg2">
                    <a:lumMod val="50000"/>
                  </a:schemeClr>
                </a:solidFill>
                <a:latin typeface="Aptos" panose="020B0004020202020204" pitchFamily="34" charset="0"/>
              </a:rPr>
              <a:t>risk-informed monitoring</a:t>
            </a:r>
            <a:r>
              <a:rPr lang="en-NZ" sz="1900" b="0" dirty="0">
                <a:solidFill>
                  <a:schemeClr val="bg2">
                    <a:lumMod val="50000"/>
                  </a:schemeClr>
                </a:solidFill>
                <a:latin typeface="Aptos" panose="020B0004020202020204" pitchFamily="34" charset="0"/>
              </a:rPr>
              <a:t> of providers to confirm they do not breach acceptable standards, and</a:t>
            </a:r>
            <a:endParaRPr lang="en-NZ" sz="1900" b="0" dirty="0">
              <a:solidFill>
                <a:schemeClr val="bg2">
                  <a:lumMod val="50000"/>
                </a:schemeClr>
              </a:solidFill>
              <a:latin typeface="Aptos" panose="020B0004020202020204" pitchFamily="34" charset="0"/>
              <a:cs typeface="Arial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1900" b="0" dirty="0">
                <a:solidFill>
                  <a:schemeClr val="bg2">
                    <a:lumMod val="50000"/>
                  </a:schemeClr>
                </a:solidFill>
                <a:latin typeface="Aptos" panose="020B0004020202020204" pitchFamily="34" charset="0"/>
              </a:rPr>
              <a:t>ensuring providers have their own processes to assess and improve performance for their learners</a:t>
            </a:r>
          </a:p>
          <a:p>
            <a:endParaRPr lang="en-NZ" b="0" dirty="0">
              <a:cs typeface="Arial"/>
            </a:endParaRPr>
          </a:p>
          <a:p>
            <a:pPr fontAlgn="base"/>
            <a:endParaRPr lang="en-US" b="0" dirty="0">
              <a:cs typeface="Arial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426396F-9242-FA44-032A-E75514B5C123}"/>
              </a:ext>
            </a:extLst>
          </p:cNvPr>
          <p:cNvGrpSpPr/>
          <p:nvPr/>
        </p:nvGrpSpPr>
        <p:grpSpPr>
          <a:xfrm>
            <a:off x="1306022" y="1009338"/>
            <a:ext cx="10039928" cy="3881316"/>
            <a:chOff x="776958" y="1050623"/>
            <a:chExt cx="10488391" cy="5299114"/>
          </a:xfrm>
        </p:grpSpPr>
        <p:sp>
          <p:nvSpPr>
            <p:cNvPr id="5" name="Forma libre 20">
              <a:extLst>
                <a:ext uri="{FF2B5EF4-FFF2-40B4-BE49-F238E27FC236}">
                  <a16:creationId xmlns:a16="http://schemas.microsoft.com/office/drawing/2014/main" id="{DAEE5242-8BEA-8F46-9306-439F00ADFDE3}"/>
                </a:ext>
              </a:extLst>
            </p:cNvPr>
            <p:cNvSpPr/>
            <p:nvPr/>
          </p:nvSpPr>
          <p:spPr>
            <a:xfrm flipH="1">
              <a:off x="9011641" y="2219708"/>
              <a:ext cx="1997968" cy="2080842"/>
            </a:xfrm>
            <a:custGeom>
              <a:avLst/>
              <a:gdLst>
                <a:gd name="connsiteX0" fmla="*/ 15875 w 1936750"/>
                <a:gd name="connsiteY0" fmla="*/ 1923161 h 1936750"/>
                <a:gd name="connsiteX1" fmla="*/ 1921319 w 1936750"/>
                <a:gd name="connsiteY1" fmla="*/ 15875 h 193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36750" h="1936750">
                  <a:moveTo>
                    <a:pt x="15875" y="1923161"/>
                  </a:moveTo>
                  <a:lnTo>
                    <a:pt x="1921319" y="15875"/>
                  </a:lnTo>
                </a:path>
              </a:pathLst>
            </a:custGeom>
            <a:ln w="38100" cap="flat">
              <a:solidFill>
                <a:schemeClr val="accent6">
                  <a:alpha val="50000"/>
                </a:schemeClr>
              </a:solidFill>
              <a:prstDash val="solid"/>
              <a:miter/>
            </a:ln>
          </p:spPr>
          <p:txBody>
            <a:bodyPr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4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6" name="Forma libre 21">
              <a:extLst>
                <a:ext uri="{FF2B5EF4-FFF2-40B4-BE49-F238E27FC236}">
                  <a16:creationId xmlns:a16="http://schemas.microsoft.com/office/drawing/2014/main" id="{FC20C0A4-BABB-064E-9B37-E666DE587B10}"/>
                </a:ext>
              </a:extLst>
            </p:cNvPr>
            <p:cNvSpPr/>
            <p:nvPr/>
          </p:nvSpPr>
          <p:spPr>
            <a:xfrm flipH="1">
              <a:off x="9011641" y="4268895"/>
              <a:ext cx="1997968" cy="2080842"/>
            </a:xfrm>
            <a:custGeom>
              <a:avLst/>
              <a:gdLst>
                <a:gd name="connsiteX0" fmla="*/ 15875 w 1936750"/>
                <a:gd name="connsiteY0" fmla="*/ 15875 h 1936750"/>
                <a:gd name="connsiteX1" fmla="*/ 1921319 w 1936750"/>
                <a:gd name="connsiteY1" fmla="*/ 1923161 h 193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36750" h="1936750">
                  <a:moveTo>
                    <a:pt x="15875" y="15875"/>
                  </a:moveTo>
                  <a:lnTo>
                    <a:pt x="1921319" y="1923161"/>
                  </a:lnTo>
                </a:path>
              </a:pathLst>
            </a:custGeom>
            <a:ln w="38100" cap="flat">
              <a:solidFill>
                <a:schemeClr val="accent6">
                  <a:alpha val="50000"/>
                </a:schemeClr>
              </a:solidFill>
              <a:prstDash val="solid"/>
              <a:miter/>
            </a:ln>
          </p:spPr>
          <p:txBody>
            <a:bodyPr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4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7" name="Forma libre 23">
              <a:extLst>
                <a:ext uri="{FF2B5EF4-FFF2-40B4-BE49-F238E27FC236}">
                  <a16:creationId xmlns:a16="http://schemas.microsoft.com/office/drawing/2014/main" id="{9D3D6EC3-D933-664B-8043-4FF7D6431700}"/>
                </a:ext>
              </a:extLst>
            </p:cNvPr>
            <p:cNvSpPr/>
            <p:nvPr/>
          </p:nvSpPr>
          <p:spPr>
            <a:xfrm flipH="1">
              <a:off x="6448478" y="2219708"/>
              <a:ext cx="1997968" cy="2080842"/>
            </a:xfrm>
            <a:custGeom>
              <a:avLst/>
              <a:gdLst>
                <a:gd name="connsiteX0" fmla="*/ 15875 w 1936750"/>
                <a:gd name="connsiteY0" fmla="*/ 1923161 h 1936750"/>
                <a:gd name="connsiteX1" fmla="*/ 1921319 w 1936750"/>
                <a:gd name="connsiteY1" fmla="*/ 15875 h 193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36750" h="1936750">
                  <a:moveTo>
                    <a:pt x="15875" y="1923161"/>
                  </a:moveTo>
                  <a:lnTo>
                    <a:pt x="1921319" y="15875"/>
                  </a:lnTo>
                </a:path>
              </a:pathLst>
            </a:custGeom>
            <a:ln w="38100" cap="flat">
              <a:solidFill>
                <a:schemeClr val="accent6">
                  <a:alpha val="50000"/>
                </a:schemeClr>
              </a:solidFill>
              <a:prstDash val="solid"/>
              <a:miter/>
            </a:ln>
          </p:spPr>
          <p:txBody>
            <a:bodyPr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4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Forma libre 24">
              <a:extLst>
                <a:ext uri="{FF2B5EF4-FFF2-40B4-BE49-F238E27FC236}">
                  <a16:creationId xmlns:a16="http://schemas.microsoft.com/office/drawing/2014/main" id="{92E4DE6C-9D3F-B34E-9E7F-BA7BE2BFC7D2}"/>
                </a:ext>
              </a:extLst>
            </p:cNvPr>
            <p:cNvSpPr/>
            <p:nvPr/>
          </p:nvSpPr>
          <p:spPr>
            <a:xfrm flipH="1">
              <a:off x="6448478" y="4268895"/>
              <a:ext cx="1997968" cy="2080842"/>
            </a:xfrm>
            <a:custGeom>
              <a:avLst/>
              <a:gdLst>
                <a:gd name="connsiteX0" fmla="*/ 15875 w 1936750"/>
                <a:gd name="connsiteY0" fmla="*/ 15875 h 1936750"/>
                <a:gd name="connsiteX1" fmla="*/ 1921319 w 1936750"/>
                <a:gd name="connsiteY1" fmla="*/ 1923161 h 193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36750" h="1936750">
                  <a:moveTo>
                    <a:pt x="15875" y="15875"/>
                  </a:moveTo>
                  <a:lnTo>
                    <a:pt x="1921319" y="1923161"/>
                  </a:lnTo>
                </a:path>
              </a:pathLst>
            </a:custGeom>
            <a:ln w="38100" cap="flat">
              <a:solidFill>
                <a:schemeClr val="accent6">
                  <a:alpha val="50000"/>
                </a:schemeClr>
              </a:solidFill>
              <a:prstDash val="solid"/>
              <a:miter/>
            </a:ln>
          </p:spPr>
          <p:txBody>
            <a:bodyPr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4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Forma libre 26">
              <a:extLst>
                <a:ext uri="{FF2B5EF4-FFF2-40B4-BE49-F238E27FC236}">
                  <a16:creationId xmlns:a16="http://schemas.microsoft.com/office/drawing/2014/main" id="{6ED47AFD-F348-D344-9C0E-E06DFBC686DA}"/>
                </a:ext>
              </a:extLst>
            </p:cNvPr>
            <p:cNvSpPr/>
            <p:nvPr/>
          </p:nvSpPr>
          <p:spPr>
            <a:xfrm flipH="1">
              <a:off x="3885314" y="2219708"/>
              <a:ext cx="1997968" cy="2080842"/>
            </a:xfrm>
            <a:custGeom>
              <a:avLst/>
              <a:gdLst>
                <a:gd name="connsiteX0" fmla="*/ 15875 w 1936750"/>
                <a:gd name="connsiteY0" fmla="*/ 1923161 h 1936750"/>
                <a:gd name="connsiteX1" fmla="*/ 1921319 w 1936750"/>
                <a:gd name="connsiteY1" fmla="*/ 15875 h 193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36750" h="1936750">
                  <a:moveTo>
                    <a:pt x="15875" y="1923161"/>
                  </a:moveTo>
                  <a:lnTo>
                    <a:pt x="1921319" y="15875"/>
                  </a:lnTo>
                </a:path>
              </a:pathLst>
            </a:custGeom>
            <a:ln w="38100" cap="flat">
              <a:solidFill>
                <a:schemeClr val="accent6">
                  <a:alpha val="50000"/>
                </a:schemeClr>
              </a:solidFill>
              <a:prstDash val="solid"/>
              <a:miter/>
            </a:ln>
          </p:spPr>
          <p:txBody>
            <a:bodyPr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4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Forma libre 27">
              <a:extLst>
                <a:ext uri="{FF2B5EF4-FFF2-40B4-BE49-F238E27FC236}">
                  <a16:creationId xmlns:a16="http://schemas.microsoft.com/office/drawing/2014/main" id="{666CC2B1-E7DA-C640-8D75-9B1795A18051}"/>
                </a:ext>
              </a:extLst>
            </p:cNvPr>
            <p:cNvSpPr/>
            <p:nvPr/>
          </p:nvSpPr>
          <p:spPr>
            <a:xfrm flipH="1">
              <a:off x="3885314" y="4268895"/>
              <a:ext cx="1997968" cy="2080842"/>
            </a:xfrm>
            <a:custGeom>
              <a:avLst/>
              <a:gdLst>
                <a:gd name="connsiteX0" fmla="*/ 15875 w 1936750"/>
                <a:gd name="connsiteY0" fmla="*/ 15875 h 1936750"/>
                <a:gd name="connsiteX1" fmla="*/ 1921319 w 1936750"/>
                <a:gd name="connsiteY1" fmla="*/ 1923161 h 193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36750" h="1936750">
                  <a:moveTo>
                    <a:pt x="15875" y="15875"/>
                  </a:moveTo>
                  <a:lnTo>
                    <a:pt x="1921319" y="1923161"/>
                  </a:lnTo>
                </a:path>
              </a:pathLst>
            </a:custGeom>
            <a:ln w="38100" cap="flat">
              <a:solidFill>
                <a:schemeClr val="accent6">
                  <a:alpha val="50000"/>
                </a:schemeClr>
              </a:solidFill>
              <a:prstDash val="solid"/>
              <a:miter/>
            </a:ln>
          </p:spPr>
          <p:txBody>
            <a:bodyPr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4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1" name="Forma libre 29">
              <a:extLst>
                <a:ext uri="{FF2B5EF4-FFF2-40B4-BE49-F238E27FC236}">
                  <a16:creationId xmlns:a16="http://schemas.microsoft.com/office/drawing/2014/main" id="{B026B267-3D75-1E44-920E-D851F7E3D4B7}"/>
                </a:ext>
              </a:extLst>
            </p:cNvPr>
            <p:cNvSpPr/>
            <p:nvPr/>
          </p:nvSpPr>
          <p:spPr>
            <a:xfrm flipH="1">
              <a:off x="1322216" y="2219708"/>
              <a:ext cx="1997968" cy="2080842"/>
            </a:xfrm>
            <a:custGeom>
              <a:avLst/>
              <a:gdLst>
                <a:gd name="connsiteX0" fmla="*/ 15875 w 1936750"/>
                <a:gd name="connsiteY0" fmla="*/ 1923161 h 1936750"/>
                <a:gd name="connsiteX1" fmla="*/ 1921319 w 1936750"/>
                <a:gd name="connsiteY1" fmla="*/ 15875 h 193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36750" h="1936750">
                  <a:moveTo>
                    <a:pt x="15875" y="1923161"/>
                  </a:moveTo>
                  <a:lnTo>
                    <a:pt x="1921319" y="15875"/>
                  </a:lnTo>
                </a:path>
              </a:pathLst>
            </a:custGeom>
            <a:ln w="38100" cap="flat">
              <a:solidFill>
                <a:schemeClr val="accent6">
                  <a:alpha val="50000"/>
                </a:schemeClr>
              </a:solidFill>
              <a:prstDash val="solid"/>
              <a:miter/>
            </a:ln>
          </p:spPr>
          <p:txBody>
            <a:bodyPr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4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Forma libre 30">
              <a:extLst>
                <a:ext uri="{FF2B5EF4-FFF2-40B4-BE49-F238E27FC236}">
                  <a16:creationId xmlns:a16="http://schemas.microsoft.com/office/drawing/2014/main" id="{C1BB586B-FE74-0047-90B8-C3B758EDD0C7}"/>
                </a:ext>
              </a:extLst>
            </p:cNvPr>
            <p:cNvSpPr/>
            <p:nvPr/>
          </p:nvSpPr>
          <p:spPr>
            <a:xfrm flipH="1">
              <a:off x="1322216" y="4268895"/>
              <a:ext cx="1997968" cy="2080842"/>
            </a:xfrm>
            <a:custGeom>
              <a:avLst/>
              <a:gdLst>
                <a:gd name="connsiteX0" fmla="*/ 15875 w 1936750"/>
                <a:gd name="connsiteY0" fmla="*/ 15875 h 1936750"/>
                <a:gd name="connsiteX1" fmla="*/ 1921319 w 1936750"/>
                <a:gd name="connsiteY1" fmla="*/ 1923161 h 193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36750" h="1936750">
                  <a:moveTo>
                    <a:pt x="15875" y="15875"/>
                  </a:moveTo>
                  <a:lnTo>
                    <a:pt x="1921319" y="1923161"/>
                  </a:lnTo>
                </a:path>
              </a:pathLst>
            </a:custGeom>
            <a:ln w="38100" cap="flat">
              <a:solidFill>
                <a:schemeClr val="accent6">
                  <a:alpha val="50000"/>
                </a:schemeClr>
              </a:solidFill>
              <a:prstDash val="solid"/>
              <a:miter/>
            </a:ln>
          </p:spPr>
          <p:txBody>
            <a:bodyPr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4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Forma libre 19">
              <a:extLst>
                <a:ext uri="{FF2B5EF4-FFF2-40B4-BE49-F238E27FC236}">
                  <a16:creationId xmlns:a16="http://schemas.microsoft.com/office/drawing/2014/main" id="{3D145906-D0C6-584D-8773-E53D2B52E7D1}"/>
                </a:ext>
              </a:extLst>
            </p:cNvPr>
            <p:cNvSpPr/>
            <p:nvPr/>
          </p:nvSpPr>
          <p:spPr>
            <a:xfrm flipH="1">
              <a:off x="9784888" y="3018615"/>
              <a:ext cx="1480461" cy="2531123"/>
            </a:xfrm>
            <a:custGeom>
              <a:avLst/>
              <a:gdLst>
                <a:gd name="connsiteX0" fmla="*/ 1434910 w 1435100"/>
                <a:gd name="connsiteY0" fmla="*/ 258509 h 2355850"/>
                <a:gd name="connsiteX1" fmla="*/ 1179639 w 1435100"/>
                <a:gd name="connsiteY1" fmla="*/ 3175 h 2355850"/>
                <a:gd name="connsiteX2" fmla="*/ 3175 w 1435100"/>
                <a:gd name="connsiteY2" fmla="*/ 1179576 h 2355850"/>
                <a:gd name="connsiteX3" fmla="*/ 1179639 w 1435100"/>
                <a:gd name="connsiteY3" fmla="*/ 2355977 h 2355850"/>
                <a:gd name="connsiteX4" fmla="*/ 1434910 w 1435100"/>
                <a:gd name="connsiteY4" fmla="*/ 2100644 h 2355850"/>
                <a:gd name="connsiteX5" fmla="*/ 513842 w 1435100"/>
                <a:gd name="connsiteY5" fmla="*/ 1179576 h 2355850"/>
                <a:gd name="connsiteX6" fmla="*/ 1434910 w 1435100"/>
                <a:gd name="connsiteY6" fmla="*/ 258509 h 235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5100" h="2355850">
                  <a:moveTo>
                    <a:pt x="1434910" y="258509"/>
                  </a:moveTo>
                  <a:lnTo>
                    <a:pt x="1179639" y="3175"/>
                  </a:lnTo>
                  <a:lnTo>
                    <a:pt x="3175" y="1179576"/>
                  </a:lnTo>
                  <a:lnTo>
                    <a:pt x="1179639" y="2355977"/>
                  </a:lnTo>
                  <a:lnTo>
                    <a:pt x="1434910" y="2100644"/>
                  </a:lnTo>
                  <a:lnTo>
                    <a:pt x="513842" y="1179576"/>
                  </a:lnTo>
                  <a:lnTo>
                    <a:pt x="1434910" y="258509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4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Forma libre 22">
              <a:extLst>
                <a:ext uri="{FF2B5EF4-FFF2-40B4-BE49-F238E27FC236}">
                  <a16:creationId xmlns:a16="http://schemas.microsoft.com/office/drawing/2014/main" id="{8398A394-8265-8E40-BC0A-B7DEE42BF38C}"/>
                </a:ext>
              </a:extLst>
            </p:cNvPr>
            <p:cNvSpPr/>
            <p:nvPr/>
          </p:nvSpPr>
          <p:spPr>
            <a:xfrm flipH="1">
              <a:off x="7221724" y="3018615"/>
              <a:ext cx="1480461" cy="2531123"/>
            </a:xfrm>
            <a:custGeom>
              <a:avLst/>
              <a:gdLst>
                <a:gd name="connsiteX0" fmla="*/ 1434909 w 1435100"/>
                <a:gd name="connsiteY0" fmla="*/ 258509 h 2355850"/>
                <a:gd name="connsiteX1" fmla="*/ 1179576 w 1435100"/>
                <a:gd name="connsiteY1" fmla="*/ 3175 h 2355850"/>
                <a:gd name="connsiteX2" fmla="*/ 3175 w 1435100"/>
                <a:gd name="connsiteY2" fmla="*/ 1179576 h 2355850"/>
                <a:gd name="connsiteX3" fmla="*/ 1179576 w 1435100"/>
                <a:gd name="connsiteY3" fmla="*/ 2355977 h 2355850"/>
                <a:gd name="connsiteX4" fmla="*/ 1434909 w 1435100"/>
                <a:gd name="connsiteY4" fmla="*/ 2100644 h 2355850"/>
                <a:gd name="connsiteX5" fmla="*/ 513842 w 1435100"/>
                <a:gd name="connsiteY5" fmla="*/ 1179576 h 2355850"/>
                <a:gd name="connsiteX6" fmla="*/ 1434909 w 1435100"/>
                <a:gd name="connsiteY6" fmla="*/ 258509 h 235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5100" h="2355850">
                  <a:moveTo>
                    <a:pt x="1434909" y="258509"/>
                  </a:moveTo>
                  <a:lnTo>
                    <a:pt x="1179576" y="3175"/>
                  </a:lnTo>
                  <a:lnTo>
                    <a:pt x="3175" y="1179576"/>
                  </a:lnTo>
                  <a:lnTo>
                    <a:pt x="1179576" y="2355977"/>
                  </a:lnTo>
                  <a:lnTo>
                    <a:pt x="1434909" y="2100644"/>
                  </a:lnTo>
                  <a:lnTo>
                    <a:pt x="513842" y="1179576"/>
                  </a:lnTo>
                  <a:lnTo>
                    <a:pt x="1434909" y="25850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4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" name="Forma libre 25">
              <a:extLst>
                <a:ext uri="{FF2B5EF4-FFF2-40B4-BE49-F238E27FC236}">
                  <a16:creationId xmlns:a16="http://schemas.microsoft.com/office/drawing/2014/main" id="{4550072A-35D7-9544-8B64-89682B55C9F6}"/>
                </a:ext>
              </a:extLst>
            </p:cNvPr>
            <p:cNvSpPr/>
            <p:nvPr/>
          </p:nvSpPr>
          <p:spPr>
            <a:xfrm flipH="1">
              <a:off x="4658561" y="3018615"/>
              <a:ext cx="1480461" cy="2531123"/>
            </a:xfrm>
            <a:custGeom>
              <a:avLst/>
              <a:gdLst>
                <a:gd name="connsiteX0" fmla="*/ 1434909 w 1435100"/>
                <a:gd name="connsiteY0" fmla="*/ 258509 h 2355850"/>
                <a:gd name="connsiteX1" fmla="*/ 1179576 w 1435100"/>
                <a:gd name="connsiteY1" fmla="*/ 3175 h 2355850"/>
                <a:gd name="connsiteX2" fmla="*/ 3175 w 1435100"/>
                <a:gd name="connsiteY2" fmla="*/ 1179576 h 2355850"/>
                <a:gd name="connsiteX3" fmla="*/ 1179576 w 1435100"/>
                <a:gd name="connsiteY3" fmla="*/ 2355977 h 2355850"/>
                <a:gd name="connsiteX4" fmla="*/ 1434909 w 1435100"/>
                <a:gd name="connsiteY4" fmla="*/ 2100644 h 2355850"/>
                <a:gd name="connsiteX5" fmla="*/ 513842 w 1435100"/>
                <a:gd name="connsiteY5" fmla="*/ 1179576 h 2355850"/>
                <a:gd name="connsiteX6" fmla="*/ 1434909 w 1435100"/>
                <a:gd name="connsiteY6" fmla="*/ 258509 h 235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5100" h="2355850">
                  <a:moveTo>
                    <a:pt x="1434909" y="258509"/>
                  </a:moveTo>
                  <a:lnTo>
                    <a:pt x="1179576" y="3175"/>
                  </a:lnTo>
                  <a:lnTo>
                    <a:pt x="3175" y="1179576"/>
                  </a:lnTo>
                  <a:lnTo>
                    <a:pt x="1179576" y="2355977"/>
                  </a:lnTo>
                  <a:lnTo>
                    <a:pt x="1434909" y="2100644"/>
                  </a:lnTo>
                  <a:lnTo>
                    <a:pt x="513842" y="1179576"/>
                  </a:lnTo>
                  <a:lnTo>
                    <a:pt x="1434909" y="258509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4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" name="Forma libre 28">
              <a:extLst>
                <a:ext uri="{FF2B5EF4-FFF2-40B4-BE49-F238E27FC236}">
                  <a16:creationId xmlns:a16="http://schemas.microsoft.com/office/drawing/2014/main" id="{6655E8B1-3DB4-A046-AB2A-DF32146520C3}"/>
                </a:ext>
              </a:extLst>
            </p:cNvPr>
            <p:cNvSpPr/>
            <p:nvPr/>
          </p:nvSpPr>
          <p:spPr>
            <a:xfrm flipH="1">
              <a:off x="2095397" y="3018615"/>
              <a:ext cx="1480461" cy="2531123"/>
            </a:xfrm>
            <a:custGeom>
              <a:avLst/>
              <a:gdLst>
                <a:gd name="connsiteX0" fmla="*/ 1434909 w 1435100"/>
                <a:gd name="connsiteY0" fmla="*/ 258509 h 2355850"/>
                <a:gd name="connsiteX1" fmla="*/ 1179576 w 1435100"/>
                <a:gd name="connsiteY1" fmla="*/ 3175 h 2355850"/>
                <a:gd name="connsiteX2" fmla="*/ 3175 w 1435100"/>
                <a:gd name="connsiteY2" fmla="*/ 1179576 h 2355850"/>
                <a:gd name="connsiteX3" fmla="*/ 1179576 w 1435100"/>
                <a:gd name="connsiteY3" fmla="*/ 2355977 h 2355850"/>
                <a:gd name="connsiteX4" fmla="*/ 1434909 w 1435100"/>
                <a:gd name="connsiteY4" fmla="*/ 2100644 h 2355850"/>
                <a:gd name="connsiteX5" fmla="*/ 513779 w 1435100"/>
                <a:gd name="connsiteY5" fmla="*/ 1179576 h 2355850"/>
                <a:gd name="connsiteX6" fmla="*/ 1434909 w 1435100"/>
                <a:gd name="connsiteY6" fmla="*/ 258509 h 235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35100" h="2355850">
                  <a:moveTo>
                    <a:pt x="1434909" y="258509"/>
                  </a:moveTo>
                  <a:lnTo>
                    <a:pt x="1179576" y="3175"/>
                  </a:lnTo>
                  <a:lnTo>
                    <a:pt x="3175" y="1179576"/>
                  </a:lnTo>
                  <a:lnTo>
                    <a:pt x="1179576" y="2355977"/>
                  </a:lnTo>
                  <a:lnTo>
                    <a:pt x="1434909" y="2100644"/>
                  </a:lnTo>
                  <a:lnTo>
                    <a:pt x="513779" y="1179576"/>
                  </a:lnTo>
                  <a:lnTo>
                    <a:pt x="1434909" y="25850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4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CuadroTexto 395">
              <a:extLst>
                <a:ext uri="{FF2B5EF4-FFF2-40B4-BE49-F238E27FC236}">
                  <a16:creationId xmlns:a16="http://schemas.microsoft.com/office/drawing/2014/main" id="{902FB6AB-31F5-3E4E-8516-B52E4215D4DD}"/>
                </a:ext>
              </a:extLst>
            </p:cNvPr>
            <p:cNvSpPr txBox="1"/>
            <p:nvPr/>
          </p:nvSpPr>
          <p:spPr>
            <a:xfrm flipH="1">
              <a:off x="776958" y="3637136"/>
              <a:ext cx="1549965" cy="50424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dirty="0">
                  <a:solidFill>
                    <a:schemeClr val="tx2"/>
                  </a:solidFill>
                  <a:latin typeface="Arial"/>
                  <a:ea typeface="Lato Semibold" panose="020F0502020204030203" pitchFamily="34" charset="0"/>
                  <a:cs typeface="Arial"/>
                </a:rPr>
                <a:t>Identify</a:t>
              </a:r>
              <a:endParaRPr lang="en-US" b="1" dirty="0">
                <a:solidFill>
                  <a:schemeClr val="tx2"/>
                </a:solidFill>
                <a:latin typeface="Arial"/>
                <a:ea typeface="Lato Semibold" panose="020F0502020204030203" pitchFamily="34" charset="0"/>
                <a:cs typeface="Arial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E460C49-03B8-BD4F-B17E-81520B795954}"/>
                </a:ext>
              </a:extLst>
            </p:cNvPr>
            <p:cNvSpPr/>
            <p:nvPr/>
          </p:nvSpPr>
          <p:spPr>
            <a:xfrm flipH="1">
              <a:off x="1040516" y="3977385"/>
              <a:ext cx="1633648" cy="882428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Lato Light"/>
                  <a:cs typeface="Arial"/>
                </a:rPr>
                <a:t>i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Lato Light" panose="020F0502020204030203" pitchFamily="34" charset="0"/>
                  <a:cs typeface="Arial"/>
                </a:rPr>
                <a:t>ndicators of risk and corresponding data sources</a:t>
              </a:r>
              <a:endParaRPr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9" name="CuadroTexto 395">
              <a:extLst>
                <a:ext uri="{FF2B5EF4-FFF2-40B4-BE49-F238E27FC236}">
                  <a16:creationId xmlns:a16="http://schemas.microsoft.com/office/drawing/2014/main" id="{805A6B2B-C00C-2A4E-A7CE-573BDB335B45}"/>
                </a:ext>
              </a:extLst>
            </p:cNvPr>
            <p:cNvSpPr txBox="1"/>
            <p:nvPr/>
          </p:nvSpPr>
          <p:spPr>
            <a:xfrm flipH="1">
              <a:off x="3342626" y="3637136"/>
              <a:ext cx="1549965" cy="46222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850000"/>
                  </a:solidFill>
                  <a:effectLst/>
                  <a:uLnTx/>
                  <a:uFillTx/>
                  <a:latin typeface="Arial"/>
                  <a:ea typeface="Lato Semibold" panose="020F0502020204030203" pitchFamily="34" charset="0"/>
                  <a:cs typeface="Arial"/>
                </a:rPr>
                <a:t>Assess</a:t>
              </a:r>
              <a:endParaRPr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850000"/>
                </a:solidFill>
                <a:effectLst/>
                <a:uLnTx/>
                <a:uFillTx/>
                <a:latin typeface="Arial"/>
                <a:ea typeface="Lato Semibold" panose="020F0502020204030203" pitchFamily="34" charset="0"/>
                <a:cs typeface="Arial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A948325-92AE-4143-B671-719AF993D55C}"/>
                </a:ext>
              </a:extLst>
            </p:cNvPr>
            <p:cNvSpPr/>
            <p:nvPr/>
          </p:nvSpPr>
          <p:spPr>
            <a:xfrm flipH="1">
              <a:off x="3762585" y="3966682"/>
              <a:ext cx="1480461" cy="630306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Lato Light" panose="020F0502020204030203" pitchFamily="34" charset="0"/>
                  <a:cs typeface="Arial"/>
                </a:rPr>
                <a:t>risk indicators across all TEOs</a:t>
              </a: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entury Gothic"/>
                  <a:ea typeface="Lato Light"/>
                  <a:cs typeface="Poppins Light"/>
                </a:rPr>
                <a:t> 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Lato Light"/>
                <a:cs typeface="Poppins Light"/>
              </a:endParaRPr>
            </a:p>
          </p:txBody>
        </p:sp>
        <p:sp>
          <p:nvSpPr>
            <p:cNvPr id="21" name="CuadroTexto 395">
              <a:extLst>
                <a:ext uri="{FF2B5EF4-FFF2-40B4-BE49-F238E27FC236}">
                  <a16:creationId xmlns:a16="http://schemas.microsoft.com/office/drawing/2014/main" id="{55447C8C-DE61-7643-A4B8-E5DA71153499}"/>
                </a:ext>
              </a:extLst>
            </p:cNvPr>
            <p:cNvSpPr txBox="1"/>
            <p:nvPr/>
          </p:nvSpPr>
          <p:spPr>
            <a:xfrm flipH="1">
              <a:off x="6060118" y="3637136"/>
              <a:ext cx="1549965" cy="46222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850000"/>
                  </a:solidFill>
                  <a:effectLst/>
                  <a:uLnTx/>
                  <a:uFillTx/>
                  <a:latin typeface="Arial"/>
                  <a:ea typeface="Lato Semibold" panose="020F0502020204030203" pitchFamily="34" charset="0"/>
                  <a:cs typeface="Arial"/>
                </a:rPr>
                <a:t>Verify</a:t>
              </a:r>
              <a:endParaRPr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850000"/>
                </a:solidFill>
                <a:effectLst/>
                <a:uLnTx/>
                <a:uFillTx/>
                <a:latin typeface="Arial"/>
                <a:ea typeface="Lato Semibold" panose="020F0502020204030203" pitchFamily="34" charset="0"/>
                <a:cs typeface="Arial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FED8BBB-A349-5945-B1CD-73FB2DB24B31}"/>
                </a:ext>
              </a:extLst>
            </p:cNvPr>
            <p:cNvSpPr/>
            <p:nvPr/>
          </p:nvSpPr>
          <p:spPr>
            <a:xfrm flipH="1">
              <a:off x="6060118" y="3962889"/>
              <a:ext cx="1564248" cy="378183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Lato Light"/>
                  <a:cs typeface="Arial"/>
                </a:rPr>
                <a:t>if issues exist</a:t>
              </a:r>
              <a:endParaRPr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Lato Light"/>
                <a:cs typeface="Arial"/>
              </a:endParaRPr>
            </a:p>
          </p:txBody>
        </p:sp>
        <p:sp>
          <p:nvSpPr>
            <p:cNvPr id="23" name="CuadroTexto 395">
              <a:extLst>
                <a:ext uri="{FF2B5EF4-FFF2-40B4-BE49-F238E27FC236}">
                  <a16:creationId xmlns:a16="http://schemas.microsoft.com/office/drawing/2014/main" id="{FB629311-8BC5-3B4A-AC7C-55EBEBAC08CA}"/>
                </a:ext>
              </a:extLst>
            </p:cNvPr>
            <p:cNvSpPr txBox="1"/>
            <p:nvPr/>
          </p:nvSpPr>
          <p:spPr>
            <a:xfrm flipH="1">
              <a:off x="8623282" y="3624336"/>
              <a:ext cx="1549965" cy="46222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850000"/>
                  </a:solidFill>
                  <a:effectLst/>
                  <a:uLnTx/>
                  <a:uFillTx/>
                  <a:latin typeface="Arial"/>
                  <a:ea typeface="Lato Semibold" panose="020F0502020204030203" pitchFamily="34" charset="0"/>
                  <a:cs typeface="Arial"/>
                </a:rPr>
                <a:t>Intervene</a:t>
              </a:r>
              <a:endParaRPr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850000"/>
                </a:solidFill>
                <a:effectLst/>
                <a:uLnTx/>
                <a:uFillTx/>
                <a:latin typeface="Arial"/>
                <a:ea typeface="Lato Semibold" panose="020F0502020204030203" pitchFamily="34" charset="0"/>
                <a:cs typeface="Arial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AF92DFC-9B93-D545-8D7C-97B9D777C99D}"/>
                </a:ext>
              </a:extLst>
            </p:cNvPr>
            <p:cNvSpPr/>
            <p:nvPr/>
          </p:nvSpPr>
          <p:spPr>
            <a:xfrm flipH="1">
              <a:off x="8918456" y="3983672"/>
              <a:ext cx="1564248" cy="882428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Lato Light" panose="020F0502020204030203" pitchFamily="34" charset="0"/>
                  <a:cs typeface="Arial"/>
                </a:rPr>
                <a:t>to manage issues in a fair and proportionate way</a:t>
              </a:r>
              <a:endParaRPr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25" name="CuadroTexto 350">
              <a:extLst>
                <a:ext uri="{FF2B5EF4-FFF2-40B4-BE49-F238E27FC236}">
                  <a16:creationId xmlns:a16="http://schemas.microsoft.com/office/drawing/2014/main" id="{D8A638E3-867F-3E48-B72B-FC97122A11C8}"/>
                </a:ext>
              </a:extLst>
            </p:cNvPr>
            <p:cNvSpPr txBox="1"/>
            <p:nvPr/>
          </p:nvSpPr>
          <p:spPr>
            <a:xfrm>
              <a:off x="829280" y="1050623"/>
              <a:ext cx="9507889" cy="96646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/>
                  <a:ea typeface="Lato Heavy" charset="0"/>
                  <a:cs typeface="Arial"/>
                </a:rPr>
                <a:t>The NZQA Risk Framework</a:t>
              </a:r>
              <a:endParaRPr lang="en-US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Lato Heavy" charset="0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9279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B34B86A-C429-E4B2-C007-41DF6FF543F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240" y="0"/>
            <a:ext cx="92700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624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45778-863F-90BC-E95A-4242A46CFF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NZ" dirty="0"/>
              <a:t>Kia </a:t>
            </a:r>
            <a:r>
              <a:rPr lang="en-NZ" dirty="0" err="1"/>
              <a:t>ora</a:t>
            </a:r>
            <a:br>
              <a:rPr lang="en-NZ" dirty="0"/>
            </a:br>
            <a:r>
              <a:rPr lang="en-NZ" dirty="0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8F2458-EC24-A78E-6862-D78B6080BC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NZ" dirty="0"/>
              <a:t>www.nzqa.govt.nz</a:t>
            </a:r>
          </a:p>
        </p:txBody>
      </p:sp>
    </p:spTree>
    <p:extLst>
      <p:ext uri="{BB962C8B-B14F-4D97-AF65-F5344CB8AC3E}">
        <p14:creationId xmlns:p14="http://schemas.microsoft.com/office/powerpoint/2010/main" val="3893744098"/>
      </p:ext>
    </p:extLst>
  </p:cSld>
  <p:clrMapOvr>
    <a:masterClrMapping/>
  </p:clrMapOvr>
</p:sld>
</file>

<file path=ppt/theme/theme1.xml><?xml version="1.0" encoding="utf-8"?>
<a:theme xmlns:a="http://schemas.openxmlformats.org/drawingml/2006/main" name="Mangopare">
  <a:themeElements>
    <a:clrScheme name="NZQA">
      <a:dk1>
        <a:sysClr val="windowText" lastClr="000000"/>
      </a:dk1>
      <a:lt1>
        <a:sysClr val="window" lastClr="FFFFFF"/>
      </a:lt1>
      <a:dk2>
        <a:srgbClr val="850000"/>
      </a:dk2>
      <a:lt2>
        <a:srgbClr val="F1F4F5"/>
      </a:lt2>
      <a:accent1>
        <a:srgbClr val="FBE280"/>
      </a:accent1>
      <a:accent2>
        <a:srgbClr val="8DCCD2"/>
      </a:accent2>
      <a:accent3>
        <a:srgbClr val="C2A7C6"/>
      </a:accent3>
      <a:accent4>
        <a:srgbClr val="BAD79C"/>
      </a:accent4>
      <a:accent5>
        <a:srgbClr val="EDA6BB"/>
      </a:accent5>
      <a:accent6>
        <a:srgbClr val="007382"/>
      </a:accent6>
      <a:hlink>
        <a:srgbClr val="000000"/>
      </a:hlink>
      <a:folHlink>
        <a:srgbClr val="000000"/>
      </a:folHlink>
    </a:clrScheme>
    <a:fontScheme name="NZQA">
      <a:majorFont>
        <a:latin typeface="Arial Bol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ZQA_Tertiary providers.potx" id="{1347A856-794A-4A82-8F7D-5F1ECABBA565}" vid="{B0316F40-1D29-4737-8E6D-7E1F9A2F8B7F}"/>
    </a:ext>
  </a:extLst>
</a:theme>
</file>

<file path=ppt/theme/theme2.xml><?xml version="1.0" encoding="utf-8"?>
<a:theme xmlns:a="http://schemas.openxmlformats.org/drawingml/2006/main" name="1_Mangopare">
  <a:themeElements>
    <a:clrScheme name="NZQA">
      <a:dk1>
        <a:sysClr val="windowText" lastClr="000000"/>
      </a:dk1>
      <a:lt1>
        <a:sysClr val="window" lastClr="FFFFFF"/>
      </a:lt1>
      <a:dk2>
        <a:srgbClr val="850000"/>
      </a:dk2>
      <a:lt2>
        <a:srgbClr val="F1F4F5"/>
      </a:lt2>
      <a:accent1>
        <a:srgbClr val="FBE280"/>
      </a:accent1>
      <a:accent2>
        <a:srgbClr val="8DCCD2"/>
      </a:accent2>
      <a:accent3>
        <a:srgbClr val="C2A7C6"/>
      </a:accent3>
      <a:accent4>
        <a:srgbClr val="BAD79C"/>
      </a:accent4>
      <a:accent5>
        <a:srgbClr val="EDA6BB"/>
      </a:accent5>
      <a:accent6>
        <a:srgbClr val="007382"/>
      </a:accent6>
      <a:hlink>
        <a:srgbClr val="000000"/>
      </a:hlink>
      <a:folHlink>
        <a:srgbClr val="000000"/>
      </a:folHlink>
    </a:clrScheme>
    <a:fontScheme name="NZQA">
      <a:majorFont>
        <a:latin typeface="Arial Bol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ZQA_Tertiary providers.potx" id="{1347A856-794A-4A82-8F7D-5F1ECABBA565}" vid="{B0316F40-1D29-4737-8E6D-7E1F9A2F8B7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d462b7-cb72-49f0-ae83-d6cf3d9603b8" xsi:nil="true"/>
    <lcf76f155ced4ddcb4097134ff3c332f xmlns="b82c0890-db37-4f7b-86b1-28861ffcc908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177CB127539E4086E72E9693BEB61C" ma:contentTypeVersion="19" ma:contentTypeDescription="Create a new document." ma:contentTypeScope="" ma:versionID="5935fb8a82a7e1f93d29dacff195c72c">
  <xsd:schema xmlns:xsd="http://www.w3.org/2001/XMLSchema" xmlns:xs="http://www.w3.org/2001/XMLSchema" xmlns:p="http://schemas.microsoft.com/office/2006/metadata/properties" xmlns:ns2="b82c0890-db37-4f7b-86b1-28861ffcc908" xmlns:ns3="e2d462b7-cb72-49f0-ae83-d6cf3d9603b8" targetNamespace="http://schemas.microsoft.com/office/2006/metadata/properties" ma:root="true" ma:fieldsID="a60bbafa13d50c37d1ba68eb66066fec" ns2:_="" ns3:_="">
    <xsd:import namespace="b82c0890-db37-4f7b-86b1-28861ffcc908"/>
    <xsd:import namespace="e2d462b7-cb72-49f0-ae83-d6cf3d9603b8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2c0890-db37-4f7b-86b1-28861ffcc908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e7b8826a-d613-4642-9f99-0056bc0ffb6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d462b7-cb72-49f0-ae83-d6cf3d9603b8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e4070765-1017-4d5a-9ea8-f0ca656af9bd}" ma:internalName="TaxCatchAll" ma:showField="CatchAllData" ma:web="e2d462b7-cb72-49f0-ae83-d6cf3d9603b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97DBD78D-A031-4B4C-9C2E-BA04CF85F4C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1A43B07-127C-44FB-8848-FD762352E408}">
  <ds:schemaRefs>
    <ds:schemaRef ds:uri="15ffb055-6eb4-45a1-bc20-bf2ac0d420da"/>
    <ds:schemaRef ds:uri="d0b61010-d6f3-4072-b934-7bbb13e97771"/>
    <ds:schemaRef ds:uri="http://purl.org/dc/elements/1.1/"/>
    <ds:schemaRef ds:uri="415291d2-21b6-4b41-9286-5c7fbc51c3bc"/>
    <ds:schemaRef ds:uri="9041ebba-a81c-4d56-bb33-df1ee4123f66"/>
    <ds:schemaRef ds:uri="c91a514c-9034-4fa3-897a-8352025b26ed"/>
    <ds:schemaRef ds:uri="http://purl.org/dc/dcmitype/"/>
    <ds:schemaRef ds:uri="http://www.w3.org/XML/1998/namespace"/>
    <ds:schemaRef ds:uri="http://schemas.microsoft.com/office/2006/metadata/properties"/>
    <ds:schemaRef ds:uri="725c79e5-42ce-4aa0-ac78-b6418001f0d2"/>
    <ds:schemaRef ds:uri="3f24460d-6ac7-479b-87d7-321efa1b9d2d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4f9c820c-e7e2-444d-97ee-45f2b3485c1d"/>
    <ds:schemaRef ds:uri="http://purl.org/dc/terms/"/>
    <ds:schemaRef ds:uri="17d8922c-a61f-43d3-b83e-4cfbb4051fb9"/>
  </ds:schemaRefs>
</ds:datastoreItem>
</file>

<file path=customXml/itemProps3.xml><?xml version="1.0" encoding="utf-8"?>
<ds:datastoreItem xmlns:ds="http://schemas.openxmlformats.org/officeDocument/2006/customXml" ds:itemID="{C11B4171-44E0-4D37-B275-AF67667EB543}"/>
</file>

<file path=customXml/itemProps4.xml><?xml version="1.0" encoding="utf-8"?>
<ds:datastoreItem xmlns:ds="http://schemas.openxmlformats.org/officeDocument/2006/customXml" ds:itemID="{B7E07D5C-78B7-4D18-8D34-21B1A2ED3F0D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NZQA_Tertiary providers</Template>
  <TotalTime>23042</TotalTime>
  <Words>530</Words>
  <Application>Microsoft Office PowerPoint</Application>
  <PresentationFormat>Widescreen</PresentationFormat>
  <Paragraphs>80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Aptos</vt:lpstr>
      <vt:lpstr>Arial</vt:lpstr>
      <vt:lpstr>Arial Bold</vt:lpstr>
      <vt:lpstr>Calibri</vt:lpstr>
      <vt:lpstr>Century Gothic</vt:lpstr>
      <vt:lpstr>Mangopare</vt:lpstr>
      <vt:lpstr>1_Mangopare</vt:lpstr>
      <vt:lpstr>Being a regulator when the world is moving</vt:lpstr>
      <vt:lpstr>PowerPoint Presentation</vt:lpstr>
      <vt:lpstr>Our job is to keep a New Zealand qualification worth trusting</vt:lpstr>
      <vt:lpstr>People and qualifications are crossing borders in record numbers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Kia ora 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Stacey Rees</dc:creator>
  <cp:lastModifiedBy>Stacey Rees</cp:lastModifiedBy>
  <cp:revision>4</cp:revision>
  <dcterms:created xsi:type="dcterms:W3CDTF">2026-09-16T22:23:09Z</dcterms:created>
  <dcterms:modified xsi:type="dcterms:W3CDTF">2026-10-08T21:50:12Z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0x0101003A177CB127539E4086E72E9693BEB61C</vt:lpwstr>
  </property>
  <property fmtid="{D5CDD505-2E9C-101B-9397-08002B2CF9AE}" pid="3" name="_dlc_DocIdItemGuid">
    <vt:lpwstr>9a814576-92e7-4943-9b1a-5331fedc576d</vt:lpwstr>
  </property>
</Properties>
</file>