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2" r:id="rId2"/>
    <p:sldMasterId id="2147483655" r:id="rId3"/>
  </p:sldMasterIdLst>
  <p:notesMasterIdLst>
    <p:notesMasterId r:id="rId17"/>
  </p:notesMasterIdLst>
  <p:sldIdLst>
    <p:sldId id="256" r:id="rId4"/>
    <p:sldId id="257" r:id="rId5"/>
    <p:sldId id="269" r:id="rId6"/>
    <p:sldId id="268" r:id="rId7"/>
    <p:sldId id="258" r:id="rId8"/>
    <p:sldId id="259" r:id="rId9"/>
    <p:sldId id="261" r:id="rId10"/>
    <p:sldId id="262" r:id="rId11"/>
    <p:sldId id="270" r:id="rId12"/>
    <p:sldId id="263" r:id="rId13"/>
    <p:sldId id="271" r:id="rId14"/>
    <p:sldId id="272" r:id="rId15"/>
    <p:sldId id="273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44808" autoAdjust="0"/>
  </p:normalViewPr>
  <p:slideViewPr>
    <p:cSldViewPr snapToGrid="0" snapToObjects="1">
      <p:cViewPr varScale="1">
        <p:scale>
          <a:sx n="50" d="100"/>
          <a:sy n="50" d="100"/>
        </p:scale>
        <p:origin x="241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>
        <p:scale>
          <a:sx n="65" d="100"/>
          <a:sy n="65" d="100"/>
        </p:scale>
        <p:origin x="78" y="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customXml" Target="../customXml/item3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customXml" Target="../customXml/item2.xml"/><Relationship Id="rId10" Type="http://schemas.openxmlformats.org/officeDocument/2006/relationships/slide" Target="slides/slide7.xml"/><Relationship Id="rId19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7196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566400" cy="782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189361"/>
            <a:ext cx="10566400" cy="3855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ARK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A2342"/>
          </a:solidFill>
          <a:ln w="12700">
            <a:solidFill>
              <a:srgbClr val="0A234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716768" y="6419088"/>
            <a:ext cx="9601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>
                <a:solidFill>
                  <a:srgbClr val="F5F7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BusinessNZ</a:t>
            </a:r>
            <a:endParaRPr lang="en-US" sz="1000"/>
          </a:p>
        </p:txBody>
      </p:sp>
      <p:sp>
        <p:nvSpPr>
          <p:cNvPr id="4" name="Text 2"/>
          <p:cNvSpPr/>
          <p:nvPr/>
        </p:nvSpPr>
        <p:spPr>
          <a:xfrm>
            <a:off x="11704320" y="6364224"/>
            <a:ext cx="1645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>
                <a:solidFill>
                  <a:srgbClr val="F5F7F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›</a:t>
            </a:r>
            <a:endParaRPr lang="en-US" sz="19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1645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4708E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746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448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566400" cy="447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54150"/>
            <a:ext cx="10566400" cy="41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83639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2206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566400" cy="447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54150"/>
            <a:ext cx="10566400" cy="41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46691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566400" cy="782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189361"/>
            <a:ext cx="10566400" cy="3855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566400" cy="447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54150"/>
            <a:ext cx="10566400" cy="41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13709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566400" cy="447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1854150"/>
            <a:ext cx="10566400" cy="4191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935394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56" r:id="rId1"/>
    <p:sldLayoutId id="2147483657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812800"/>
            <a:ext cx="10883392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150" dirty="0">
                <a:solidFill>
                  <a:srgbClr val="4FC1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ZEALAND VOCATIONAL EDUCATION AND TRAINING RESEARCH FORUM 2026</a:t>
            </a:r>
            <a:endParaRPr lang="en-US" sz="1400" dirty="0"/>
          </a:p>
        </p:txBody>
      </p:sp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812800" y="1264890"/>
            <a:ext cx="10883392" cy="6837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184"/>
              </a:lnSpc>
              <a:buNone/>
            </a:pPr>
            <a:r>
              <a:rPr lang="en-US" sz="4800" b="1" i="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Skills Dividend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812800" y="2126456"/>
            <a:ext cx="10883392" cy="4216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20"/>
              </a:lnSpc>
              <a:buNone/>
            </a:pPr>
            <a:r>
              <a:rPr lang="en-US" sz="24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training can drive New Zealand’s economic growth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812800" y="5407670"/>
            <a:ext cx="10883392" cy="345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Katherine Rich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812800" y="5778500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Chief Executive, BusinessNZ</a:t>
            </a:r>
            <a:endParaRPr lang="en-US" sz="1500" dirty="0"/>
          </a:p>
        </p:txBody>
      </p:sp>
      <p:pic>
        <p:nvPicPr>
          <p:cNvPr id="8" name="Image 1" descr="BusinessNZ logo"/>
          <p:cNvPicPr>
            <a:picLocks noChangeAspect="1"/>
          </p:cNvPicPr>
          <p:nvPr/>
        </p:nvPicPr>
        <p:blipFill>
          <a:blip r:embed="rId4"/>
          <a:srcRect t="-115" b="-115"/>
          <a:stretch/>
        </p:blipFill>
        <p:spPr>
          <a:xfrm>
            <a:off x="9702800" y="5556250"/>
            <a:ext cx="1676400" cy="6921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0B6E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EXECUTIVE SUMMARY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Skills: a game changer for our economy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727200"/>
            <a:ext cx="10566400" cy="9525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5" name="Text 3"/>
          <p:cNvSpPr/>
          <p:nvPr/>
        </p:nvSpPr>
        <p:spPr>
          <a:xfrm>
            <a:off x="1016000" y="197485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arcTo wR="228600" hR="228600" stAng="16200000" swAng="5400000"/>
                <a:lnTo>
                  <a:pt x="457200" y="228600"/>
                </a:lnTo>
                <a:arcTo wR="228600" hR="228600" stAng="0" swAng="5400000"/>
                <a:lnTo>
                  <a:pt x="228600" y="457200"/>
                </a:lnTo>
                <a:arcTo wR="228600" hR="228600" stAng="5400000" swAng="5400000"/>
                <a:lnTo>
                  <a:pt x="0" y="228600"/>
                </a:lnTo>
                <a:arcTo wR="228600" hR="228600" stAng="10800000" swAng="5400000"/>
                <a:close/>
              </a:path>
            </a:pathLst>
          </a:custGeom>
          <a:solidFill>
            <a:srgbClr val="0B6E92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676400" y="1841500"/>
            <a:ext cx="9784588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 are our biggest untapped productivity lever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676400" y="2110730"/>
            <a:ext cx="9784588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OECD estimates matching skills to jobs at best practice is worth around 7% in productivity.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676400" y="2350740"/>
            <a:ext cx="9784588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2800" y="2755900"/>
            <a:ext cx="10566400" cy="7112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10" name="Text 8"/>
          <p:cNvSpPr/>
          <p:nvPr/>
        </p:nvSpPr>
        <p:spPr>
          <a:xfrm>
            <a:off x="1016000" y="28829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arcTo wR="228600" hR="228600" stAng="16200000" swAng="5400000"/>
                <a:lnTo>
                  <a:pt x="457200" y="228600"/>
                </a:lnTo>
                <a:arcTo wR="228600" hR="228600" stAng="0" swAng="5400000"/>
                <a:lnTo>
                  <a:pt x="228600" y="457200"/>
                </a:lnTo>
                <a:arcTo wR="228600" hR="228600" stAng="5400000" swAng="5400000"/>
                <a:lnTo>
                  <a:pt x="0" y="228600"/>
                </a:lnTo>
                <a:arcTo wR="228600" hR="228600" stAng="10800000" swAng="5400000"/>
                <a:close/>
              </a:path>
            </a:pathLst>
          </a:custGeom>
          <a:solidFill>
            <a:srgbClr val="0B6E92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676400" y="2869555"/>
            <a:ext cx="9784588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Employers want the system to work, but a third are not convinced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676400" y="3138785"/>
            <a:ext cx="9784588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45.4% say graduates meet their skill needs. 32.7% say they do not.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2800" y="3543300"/>
            <a:ext cx="10566400" cy="7112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r>
              <a:rPr lang="en-NZ" dirty="0"/>
              <a:t> </a:t>
            </a:r>
          </a:p>
        </p:txBody>
      </p:sp>
      <p:sp>
        <p:nvSpPr>
          <p:cNvPr id="14" name="Text 12"/>
          <p:cNvSpPr/>
          <p:nvPr/>
        </p:nvSpPr>
        <p:spPr>
          <a:xfrm>
            <a:off x="1016000" y="36703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arcTo wR="228600" hR="228600" stAng="16200000" swAng="5400000"/>
                <a:lnTo>
                  <a:pt x="457200" y="228600"/>
                </a:lnTo>
                <a:arcTo wR="228600" hR="228600" stAng="0" swAng="5400000"/>
                <a:lnTo>
                  <a:pt x="228600" y="457200"/>
                </a:lnTo>
                <a:arcTo wR="228600" hR="228600" stAng="5400000" swAng="5400000"/>
                <a:lnTo>
                  <a:pt x="0" y="228600"/>
                </a:lnTo>
                <a:arcTo wR="228600" hR="228600" stAng="10800000" swAng="5400000"/>
                <a:close/>
              </a:path>
            </a:pathLst>
          </a:custGeom>
          <a:solidFill>
            <a:srgbClr val="0B6E92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676400" y="3656955"/>
            <a:ext cx="9784588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Shift the focus from qualifications to skills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676400" y="3926185"/>
            <a:ext cx="9784588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Employers need to trust that a certificate means competence on the job.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812800" y="4330700"/>
            <a:ext cx="10566400" cy="7112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18" name="Text 16"/>
          <p:cNvSpPr/>
          <p:nvPr/>
        </p:nvSpPr>
        <p:spPr>
          <a:xfrm>
            <a:off x="1016000" y="44577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arcTo wR="228600" hR="228600" stAng="16200000" swAng="5400000"/>
                <a:lnTo>
                  <a:pt x="457200" y="228600"/>
                </a:lnTo>
                <a:arcTo wR="228600" hR="228600" stAng="0" swAng="5400000"/>
                <a:lnTo>
                  <a:pt x="228600" y="457200"/>
                </a:lnTo>
                <a:arcTo wR="228600" hR="228600" stAng="5400000" swAng="5400000"/>
                <a:lnTo>
                  <a:pt x="0" y="228600"/>
                </a:lnTo>
                <a:arcTo wR="228600" hR="228600" stAng="10800000" swAng="5400000"/>
                <a:close/>
              </a:path>
            </a:pathLst>
          </a:custGeom>
          <a:solidFill>
            <a:srgbClr val="0B6E92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676400" y="4444355"/>
            <a:ext cx="9784588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is investing, and needs the skills to match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676400" y="4713585"/>
            <a:ext cx="9784588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1,752 businesses have used the R&amp;D Tax Incentive. Mechatronics shows the training gap.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812800" y="5118100"/>
            <a:ext cx="10566400" cy="711200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 dirty="0"/>
          </a:p>
        </p:txBody>
      </p:sp>
      <p:sp>
        <p:nvSpPr>
          <p:cNvPr id="22" name="Text 20"/>
          <p:cNvSpPr/>
          <p:nvPr/>
        </p:nvSpPr>
        <p:spPr>
          <a:xfrm>
            <a:off x="1016000" y="52451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228600" y="0"/>
                </a:moveTo>
                <a:lnTo>
                  <a:pt x="228600" y="0"/>
                </a:lnTo>
                <a:arcTo wR="228600" hR="228600" stAng="16200000" swAng="5400000"/>
                <a:lnTo>
                  <a:pt x="457200" y="228600"/>
                </a:lnTo>
                <a:arcTo wR="228600" hR="228600" stAng="0" swAng="5400000"/>
                <a:lnTo>
                  <a:pt x="228600" y="457200"/>
                </a:lnTo>
                <a:arcTo wR="228600" hR="228600" stAng="5400000" swAng="5400000"/>
                <a:lnTo>
                  <a:pt x="0" y="228600"/>
                </a:lnTo>
                <a:arcTo wR="228600" hR="228600" stAng="10800000" swAng="5400000"/>
                <a:close/>
              </a:path>
            </a:pathLst>
          </a:custGeom>
          <a:solidFill>
            <a:srgbClr val="0B6E92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6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676400" y="5231755"/>
            <a:ext cx="9784588" cy="2692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0A2342"/>
                </a:solidFill>
                <a:latin typeface="Arial" pitchFamily="34" charset="0"/>
                <a:cs typeface="Arial" pitchFamily="34" charset="-120"/>
              </a:rPr>
              <a:t>Global training and employment trends are here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676400" y="5500985"/>
            <a:ext cx="9784588" cy="2400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dirty="0">
                <a:solidFill>
                  <a:srgbClr val="4E5D6E"/>
                </a:solidFill>
                <a:latin typeface="Arial" pitchFamily="34" charset="0"/>
                <a:cs typeface="Arial" pitchFamily="34" charset="-120"/>
              </a:rPr>
              <a:t>Global war for talent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12800" y="6024959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Sources: OECD ECO WP 1403 (2017); Election Survey 2026, Q4.3; Motu for MBIE (2025); Ministry of Education (Aug </a:t>
            </a:r>
            <a:r>
              <a:rPr lang="en-US" sz="120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2026).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38912" y="292608"/>
            <a:ext cx="4389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80" dirty="0">
                <a:solidFill>
                  <a:srgbClr val="4FC1E9"/>
                </a:solidFill>
              </a:rPr>
              <a:t>THE PRODUCTIVITY COST OF DECLINING SKILLS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38912" y="585216"/>
            <a:ext cx="11064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5F7FA"/>
                </a:solidFill>
              </a:rPr>
              <a:t>Falling foundations, a $32bn productivity opportunity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38912" y="1115568"/>
            <a:ext cx="10972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B3C8"/>
                </a:solidFill>
              </a:rPr>
              <a:t>School achievement has weakened over two decades and measured adult skills have dropped. The OECD estimates better matching of skills to jobs could lift New Zealand productivity by around 7%.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438912" y="1783080"/>
            <a:ext cx="6812280" cy="4187952"/>
          </a:xfrm>
          <a:prstGeom prst="roundRect">
            <a:avLst>
              <a:gd name="adj" fmla="val 1310"/>
            </a:avLst>
          </a:prstGeom>
          <a:solidFill>
            <a:srgbClr val="F5F7FA"/>
          </a:solidFill>
          <a:ln w="12700">
            <a:solidFill>
              <a:srgbClr val="F5F7FA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6" name="Text 4"/>
          <p:cNvSpPr/>
          <p:nvPr/>
        </p:nvSpPr>
        <p:spPr>
          <a:xfrm>
            <a:off x="694944" y="2011680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0B6E92"/>
                </a:solidFill>
              </a:rPr>
              <a:t>NEW ZEALAND: THE LONG DECLINE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694944" y="226771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A2342"/>
                </a:solidFill>
              </a:rPr>
              <a:t>PISA scores: early-cycle peak to 2025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13232" y="2743200"/>
            <a:ext cx="1051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</a:rPr>
              <a:t>Reading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993392" y="2697480"/>
            <a:ext cx="502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0B6E92"/>
                </a:solidFill>
              </a:rPr>
              <a:t>529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2578608" y="2724912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F96AD"/>
                </a:solidFill>
              </a:rPr>
              <a:t>→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2907792" y="2697480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A2342"/>
                </a:solidFill>
              </a:rPr>
              <a:t>497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794760" y="2697480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05D5E"/>
                </a:solidFill>
              </a:rPr>
              <a:t>−32 pts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864608" y="2852928"/>
            <a:ext cx="1691640" cy="914"/>
          </a:xfrm>
          <a:prstGeom prst="line">
            <a:avLst/>
          </a:prstGeom>
          <a:noFill/>
          <a:ln w="76200">
            <a:solidFill>
              <a:srgbClr val="D3DCE5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4" name="Shape 12"/>
          <p:cNvSpPr/>
          <p:nvPr/>
        </p:nvSpPr>
        <p:spPr>
          <a:xfrm>
            <a:off x="4864608" y="2852928"/>
            <a:ext cx="782384" cy="914"/>
          </a:xfrm>
          <a:prstGeom prst="line">
            <a:avLst/>
          </a:prstGeom>
          <a:noFill/>
          <a:ln w="7620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5" name="Text 13"/>
          <p:cNvSpPr/>
          <p:nvPr/>
        </p:nvSpPr>
        <p:spPr>
          <a:xfrm>
            <a:off x="713232" y="3401568"/>
            <a:ext cx="1051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</a:rPr>
              <a:t>Mathematics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1993392" y="3355848"/>
            <a:ext cx="502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0B6E92"/>
                </a:solidFill>
              </a:rPr>
              <a:t>523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2578608" y="338328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F96AD"/>
                </a:solidFill>
              </a:rPr>
              <a:t>→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907792" y="3355848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A2342"/>
                </a:solidFill>
              </a:rPr>
              <a:t>480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3794760" y="335584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05D5E"/>
                </a:solidFill>
              </a:rPr>
              <a:t>−43 pts</a:t>
            </a:r>
            <a:endParaRPr lang="en-US" sz="1800" dirty="0"/>
          </a:p>
        </p:txBody>
      </p:sp>
      <p:sp>
        <p:nvSpPr>
          <p:cNvPr id="20" name="Shape 18"/>
          <p:cNvSpPr/>
          <p:nvPr/>
        </p:nvSpPr>
        <p:spPr>
          <a:xfrm>
            <a:off x="4864608" y="3511296"/>
            <a:ext cx="1691640" cy="914"/>
          </a:xfrm>
          <a:prstGeom prst="line">
            <a:avLst/>
          </a:prstGeom>
          <a:noFill/>
          <a:ln w="76200">
            <a:solidFill>
              <a:srgbClr val="D3DCE5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21" name="Shape 19"/>
          <p:cNvSpPr/>
          <p:nvPr/>
        </p:nvSpPr>
        <p:spPr>
          <a:xfrm>
            <a:off x="4864608" y="3511296"/>
            <a:ext cx="422910" cy="914"/>
          </a:xfrm>
          <a:prstGeom prst="line">
            <a:avLst/>
          </a:prstGeom>
          <a:noFill/>
          <a:ln w="7620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22" name="Text 20"/>
          <p:cNvSpPr/>
          <p:nvPr/>
        </p:nvSpPr>
        <p:spPr>
          <a:xfrm>
            <a:off x="713232" y="4059936"/>
            <a:ext cx="1051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A2342"/>
                </a:solidFill>
              </a:rPr>
              <a:t>Science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1993392" y="4014216"/>
            <a:ext cx="502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800" b="1" dirty="0">
                <a:solidFill>
                  <a:srgbClr val="0B6E92"/>
                </a:solidFill>
              </a:rPr>
              <a:t>532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2578608" y="404164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7F96AD"/>
                </a:solidFill>
              </a:rPr>
              <a:t>→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2907792" y="4014216"/>
            <a:ext cx="5303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A2342"/>
                </a:solidFill>
              </a:rPr>
              <a:t>509</a:t>
            </a:r>
            <a:endParaRPr lang="en-US" sz="1800" dirty="0"/>
          </a:p>
        </p:txBody>
      </p:sp>
      <p:sp>
        <p:nvSpPr>
          <p:cNvPr id="26" name="Text 24"/>
          <p:cNvSpPr/>
          <p:nvPr/>
        </p:nvSpPr>
        <p:spPr>
          <a:xfrm>
            <a:off x="3794760" y="4014216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05D5E"/>
                </a:solidFill>
              </a:rPr>
              <a:t>−23 pts</a:t>
            </a:r>
            <a:endParaRPr lang="en-US" sz="1800" dirty="0"/>
          </a:p>
        </p:txBody>
      </p:sp>
      <p:sp>
        <p:nvSpPr>
          <p:cNvPr id="27" name="Shape 25"/>
          <p:cNvSpPr/>
          <p:nvPr/>
        </p:nvSpPr>
        <p:spPr>
          <a:xfrm>
            <a:off x="4864608" y="4169664"/>
            <a:ext cx="1691640" cy="914"/>
          </a:xfrm>
          <a:prstGeom prst="line">
            <a:avLst/>
          </a:prstGeom>
          <a:noFill/>
          <a:ln w="76200">
            <a:solidFill>
              <a:srgbClr val="D3DCE5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28" name="Shape 26"/>
          <p:cNvSpPr/>
          <p:nvPr/>
        </p:nvSpPr>
        <p:spPr>
          <a:xfrm>
            <a:off x="4864608" y="4169664"/>
            <a:ext cx="1036130" cy="914"/>
          </a:xfrm>
          <a:prstGeom prst="line">
            <a:avLst/>
          </a:prstGeom>
          <a:noFill/>
          <a:ln w="7620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29" name="Text 27"/>
          <p:cNvSpPr/>
          <p:nvPr/>
        </p:nvSpPr>
        <p:spPr>
          <a:xfrm>
            <a:off x="694944" y="4709160"/>
            <a:ext cx="3017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A2342"/>
                </a:solidFill>
              </a:rPr>
              <a:t>Adult skills: 2014 to 2023*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713232" y="5074920"/>
            <a:ext cx="731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2342"/>
                </a:solidFill>
              </a:rPr>
              <a:t>Literacy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1481328" y="4983480"/>
            <a:ext cx="11704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6E92"/>
                </a:solidFill>
              </a:rPr>
              <a:t>281 → 260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2907792" y="4983480"/>
            <a:ext cx="960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05D5E"/>
                </a:solidFill>
              </a:rPr>
              <a:t>−21 pts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4041648" y="5074920"/>
            <a:ext cx="76809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A2342"/>
                </a:solidFill>
              </a:rPr>
              <a:t>Numeracy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4846320" y="4983480"/>
            <a:ext cx="1143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B6E92"/>
                </a:solidFill>
              </a:rPr>
              <a:t>271 → 256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6071616" y="498348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05D5E"/>
                </a:solidFill>
              </a:rPr>
              <a:t>−15 pts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713232" y="5559552"/>
            <a:ext cx="6217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70" dirty="0">
                <a:solidFill>
                  <a:srgbClr val="647486"/>
                </a:solidFill>
              </a:rPr>
              <a:t>*PIAAC comparison requires caution because New Zealand’s 2023 response rate was much lower than in 2014.</a:t>
            </a:r>
            <a:endParaRPr lang="en-US" sz="770" dirty="0"/>
          </a:p>
        </p:txBody>
      </p:sp>
      <p:sp>
        <p:nvSpPr>
          <p:cNvPr id="37" name="Shape 35"/>
          <p:cNvSpPr/>
          <p:nvPr/>
        </p:nvSpPr>
        <p:spPr>
          <a:xfrm>
            <a:off x="7479792" y="1783080"/>
            <a:ext cx="4270248" cy="4187952"/>
          </a:xfrm>
          <a:prstGeom prst="roundRect">
            <a:avLst>
              <a:gd name="adj" fmla="val 1310"/>
            </a:avLst>
          </a:prstGeom>
          <a:solidFill>
            <a:srgbClr val="102F53"/>
          </a:solidFill>
          <a:ln w="12700">
            <a:solidFill>
              <a:srgbClr val="23496F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38" name="Text 36"/>
          <p:cNvSpPr/>
          <p:nvPr/>
        </p:nvSpPr>
        <p:spPr>
          <a:xfrm>
            <a:off x="7772400" y="2039112"/>
            <a:ext cx="3017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60" dirty="0">
                <a:solidFill>
                  <a:srgbClr val="F2A541"/>
                </a:solidFill>
              </a:rPr>
              <a:t>THE ECONOMIC PRIZE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7754112" y="2423160"/>
            <a:ext cx="1828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500" b="1" dirty="0">
                <a:solidFill>
                  <a:srgbClr val="4FC1E9"/>
                </a:solidFill>
              </a:rPr>
              <a:t>7%</a:t>
            </a:r>
            <a:endParaRPr lang="en-US" sz="5500" dirty="0"/>
          </a:p>
        </p:txBody>
      </p:sp>
      <p:sp>
        <p:nvSpPr>
          <p:cNvPr id="40" name="Text 38"/>
          <p:cNvSpPr/>
          <p:nvPr/>
        </p:nvSpPr>
        <p:spPr>
          <a:xfrm>
            <a:off x="9464040" y="2523744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F7FA"/>
                </a:solidFill>
              </a:rPr>
              <a:t>potential productivity gain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9464040" y="2871216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9FB3C8"/>
                </a:solidFill>
              </a:rPr>
              <a:t>from matching New Zealand skills to jobs at OECD best practice</a:t>
            </a:r>
            <a:endParaRPr lang="en-US" sz="1150" dirty="0"/>
          </a:p>
        </p:txBody>
      </p:sp>
      <p:sp>
        <p:nvSpPr>
          <p:cNvPr id="42" name="Shape 40"/>
          <p:cNvSpPr/>
          <p:nvPr/>
        </p:nvSpPr>
        <p:spPr>
          <a:xfrm>
            <a:off x="7772400" y="3493008"/>
            <a:ext cx="3584448" cy="914"/>
          </a:xfrm>
          <a:prstGeom prst="line">
            <a:avLst/>
          </a:prstGeom>
          <a:noFill/>
          <a:ln w="15240">
            <a:solidFill>
              <a:srgbClr val="365572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43" name="Text 41"/>
          <p:cNvSpPr/>
          <p:nvPr/>
        </p:nvSpPr>
        <p:spPr>
          <a:xfrm>
            <a:off x="7754112" y="3767328"/>
            <a:ext cx="31089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300" b="1" dirty="0">
                <a:solidFill>
                  <a:srgbClr val="F2A541"/>
                </a:solidFill>
              </a:rPr>
              <a:t>≈ $32bn</a:t>
            </a:r>
            <a:endParaRPr lang="en-US" sz="4300" dirty="0"/>
          </a:p>
        </p:txBody>
      </p:sp>
      <p:sp>
        <p:nvSpPr>
          <p:cNvPr id="44" name="Text 42"/>
          <p:cNvSpPr/>
          <p:nvPr/>
        </p:nvSpPr>
        <p:spPr>
          <a:xfrm>
            <a:off x="7790688" y="4489704"/>
            <a:ext cx="3127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F7FA"/>
                </a:solidFill>
              </a:rPr>
              <a:t>annual output equivalent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7790688" y="4846320"/>
            <a:ext cx="3520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9FB3C8"/>
                </a:solidFill>
              </a:rPr>
              <a:t>7% × NZ$456.8bn nominal GDP, year ended June 2026</a:t>
            </a:r>
            <a:endParaRPr lang="en-US" sz="900" dirty="0"/>
          </a:p>
        </p:txBody>
      </p:sp>
      <p:sp>
        <p:nvSpPr>
          <p:cNvPr id="46" name="Shape 44"/>
          <p:cNvSpPr/>
          <p:nvPr/>
        </p:nvSpPr>
        <p:spPr>
          <a:xfrm>
            <a:off x="7763256" y="5230368"/>
            <a:ext cx="3639312" cy="457200"/>
          </a:xfrm>
          <a:prstGeom prst="roundRect">
            <a:avLst>
              <a:gd name="adj" fmla="val 8000"/>
            </a:avLst>
          </a:prstGeom>
          <a:solidFill>
            <a:srgbClr val="0B6E92"/>
          </a:solidFill>
          <a:ln w="12700">
            <a:solidFill>
              <a:srgbClr val="0B6E92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47" name="Text 45"/>
          <p:cNvSpPr/>
          <p:nvPr/>
        </p:nvSpPr>
        <p:spPr>
          <a:xfrm>
            <a:off x="7973568" y="5358384"/>
            <a:ext cx="323697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5F7FA"/>
                </a:solidFill>
              </a:rPr>
              <a:t>28% of NZ workers are skills-mismatched</a:t>
            </a:r>
            <a:endParaRPr lang="en-US" sz="1250" dirty="0"/>
          </a:p>
        </p:txBody>
      </p:sp>
      <p:sp>
        <p:nvSpPr>
          <p:cNvPr id="48" name="Text 46"/>
          <p:cNvSpPr/>
          <p:nvPr/>
        </p:nvSpPr>
        <p:spPr>
          <a:xfrm>
            <a:off x="7790688" y="5742432"/>
            <a:ext cx="35112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740" dirty="0">
                <a:solidFill>
                  <a:srgbClr val="9FB3C8"/>
                </a:solidFill>
              </a:rPr>
              <a:t>OECD estimate. The $32bn figure is an illustrative translation into current annual output, not a forecast.</a:t>
            </a:r>
            <a:endParaRPr lang="en-US" sz="740" dirty="0"/>
          </a:p>
        </p:txBody>
      </p:sp>
      <p:sp>
        <p:nvSpPr>
          <p:cNvPr id="49" name="Text 47"/>
          <p:cNvSpPr/>
          <p:nvPr/>
        </p:nvSpPr>
        <p:spPr>
          <a:xfrm>
            <a:off x="502920" y="6181344"/>
            <a:ext cx="10789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40" dirty="0">
                <a:solidFill>
                  <a:srgbClr val="7F96AD"/>
                </a:solidFill>
              </a:rPr>
              <a:t>Sources: Ministry of Education, PISA 2025 NZ summary; OECD Survey of Adult Skills 2023; OECD Skills mismatch, productivity and policies; RBNZ GDP M5.</a:t>
            </a:r>
            <a:endParaRPr lang="en-US" sz="740" dirty="0"/>
          </a:p>
        </p:txBody>
      </p:sp>
      <p:sp>
        <p:nvSpPr>
          <p:cNvPr id="50" name="Text 48"/>
          <p:cNvSpPr/>
          <p:nvPr/>
        </p:nvSpPr>
        <p:spPr>
          <a:xfrm>
            <a:off x="10744200" y="6473952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5F7FA"/>
                </a:solidFill>
              </a:rPr>
              <a:t>BusinessNZ</a:t>
            </a:r>
            <a:endParaRPr lang="en-US" sz="900" dirty="0"/>
          </a:p>
        </p:txBody>
      </p:sp>
      <p:sp>
        <p:nvSpPr>
          <p:cNvPr id="51" name="Text 49"/>
          <p:cNvSpPr/>
          <p:nvPr/>
        </p:nvSpPr>
        <p:spPr>
          <a:xfrm>
            <a:off x="11567160" y="6428232"/>
            <a:ext cx="1280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5F7FA"/>
                </a:solidFill>
              </a:rPr>
              <a:t>›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38912" y="320040"/>
            <a:ext cx="21945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10" dirty="0">
                <a:solidFill>
                  <a:srgbClr val="4FC1E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LONG VIEW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38912" y="603504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5F7F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Skills shortages have persisted through the economic cycle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38912" y="117043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FB3C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pressure peaked after COVID, then eased as migration recovered and demand softened. But access to skills remains employers’ leading employment issue.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85800" y="2916936"/>
            <a:ext cx="10698480" cy="1"/>
          </a:xfrm>
          <a:prstGeom prst="line">
            <a:avLst/>
          </a:prstGeom>
          <a:noFill/>
          <a:ln w="19050">
            <a:solidFill>
              <a:srgbClr val="B9C7D4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6" name="Shape 4"/>
          <p:cNvSpPr/>
          <p:nvPr/>
        </p:nvSpPr>
        <p:spPr>
          <a:xfrm>
            <a:off x="896112" y="2852928"/>
            <a:ext cx="128016" cy="128016"/>
          </a:xfrm>
          <a:prstGeom prst="ellipse">
            <a:avLst/>
          </a:prstGeom>
          <a:solidFill>
            <a:srgbClr val="4FC1E9"/>
          </a:solidFill>
          <a:ln w="1270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7" name="Text 5"/>
          <p:cNvSpPr/>
          <p:nvPr/>
        </p:nvSpPr>
        <p:spPr>
          <a:xfrm>
            <a:off x="502920" y="257860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FC1E9"/>
                </a:solidFill>
              </a:rPr>
              <a:t>2018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01752" y="3227832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4FC1E9"/>
                </a:solidFill>
              </a:rPr>
              <a:t>71%</a:t>
            </a:r>
            <a:endParaRPr lang="en-US" sz="2300" dirty="0"/>
          </a:p>
        </p:txBody>
      </p:sp>
      <p:sp>
        <p:nvSpPr>
          <p:cNvPr id="9" name="Text 7"/>
          <p:cNvSpPr/>
          <p:nvPr/>
        </p:nvSpPr>
        <p:spPr>
          <a:xfrm>
            <a:off x="137160" y="3685032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F7FA"/>
                </a:solidFill>
              </a:rPr>
              <a:t>expect a shortage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5720" y="4014216"/>
            <a:ext cx="1828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9FB3C8"/>
                </a:solidFill>
              </a:rPr>
              <a:t>EMA members: “there is, or soon will be, a skill shortage”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960120" y="2990088"/>
            <a:ext cx="1" cy="228600"/>
          </a:xfrm>
          <a:prstGeom prst="line">
            <a:avLst/>
          </a:prstGeom>
          <a:noFill/>
          <a:ln w="1270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2" name="Shape 10"/>
          <p:cNvSpPr/>
          <p:nvPr/>
        </p:nvSpPr>
        <p:spPr>
          <a:xfrm>
            <a:off x="3182112" y="2852928"/>
            <a:ext cx="128016" cy="128016"/>
          </a:xfrm>
          <a:prstGeom prst="ellipse">
            <a:avLst/>
          </a:prstGeom>
          <a:solidFill>
            <a:srgbClr val="4FC1E9"/>
          </a:solidFill>
          <a:ln w="1270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3" name="Text 11"/>
          <p:cNvSpPr/>
          <p:nvPr/>
        </p:nvSpPr>
        <p:spPr>
          <a:xfrm>
            <a:off x="2788920" y="257860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FC1E9"/>
                </a:solidFill>
              </a:rPr>
              <a:t>Dec 2021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2587752" y="166420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4FC1E9"/>
                </a:solidFill>
              </a:rPr>
              <a:t>73% net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2423160" y="212140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F7FA"/>
                </a:solidFill>
              </a:rPr>
              <a:t>post-COVID peak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2331720" y="2450592"/>
            <a:ext cx="1828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9FB3C8"/>
                </a:solidFill>
              </a:rPr>
              <a:t>QSBO: skilled labour becoming harder to find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 flipV="1">
            <a:off x="3246120" y="2843784"/>
            <a:ext cx="1" cy="128016"/>
          </a:xfrm>
          <a:prstGeom prst="line">
            <a:avLst/>
          </a:prstGeom>
          <a:noFill/>
          <a:ln w="1270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8" name="Shape 16"/>
          <p:cNvSpPr/>
          <p:nvPr/>
        </p:nvSpPr>
        <p:spPr>
          <a:xfrm>
            <a:off x="5468112" y="2852928"/>
            <a:ext cx="128016" cy="128016"/>
          </a:xfrm>
          <a:prstGeom prst="ellipse">
            <a:avLst/>
          </a:prstGeom>
          <a:solidFill>
            <a:srgbClr val="4FC1E9"/>
          </a:solidFill>
          <a:ln w="1270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9" name="Text 17"/>
          <p:cNvSpPr/>
          <p:nvPr/>
        </p:nvSpPr>
        <p:spPr>
          <a:xfrm>
            <a:off x="5074920" y="257860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FC1E9"/>
                </a:solidFill>
              </a:rPr>
              <a:t>Mar 2023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873752" y="3227832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4FC1E9"/>
                </a:solidFill>
              </a:rPr>
              <a:t>90%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4709160" y="3685032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F7FA"/>
                </a:solidFill>
              </a:rPr>
              <a:t>struggling to fill roles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4617720" y="4014216"/>
            <a:ext cx="1828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9FB3C8"/>
                </a:solidFill>
              </a:rPr>
              <a:t>EMA; 71% lacked technical skills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5532120" y="2990088"/>
            <a:ext cx="1" cy="228600"/>
          </a:xfrm>
          <a:prstGeom prst="line">
            <a:avLst/>
          </a:prstGeom>
          <a:noFill/>
          <a:ln w="1270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24" name="Shape 22"/>
          <p:cNvSpPr/>
          <p:nvPr/>
        </p:nvSpPr>
        <p:spPr>
          <a:xfrm>
            <a:off x="7754112" y="2852928"/>
            <a:ext cx="128016" cy="128016"/>
          </a:xfrm>
          <a:prstGeom prst="ellipse">
            <a:avLst/>
          </a:prstGeom>
          <a:solidFill>
            <a:srgbClr val="4FC1E9"/>
          </a:solidFill>
          <a:ln w="1270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25" name="Text 23"/>
          <p:cNvSpPr/>
          <p:nvPr/>
        </p:nvSpPr>
        <p:spPr>
          <a:xfrm>
            <a:off x="7360920" y="257860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4FC1E9"/>
                </a:solidFill>
              </a:rPr>
              <a:t>Sep 2025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7159752" y="1664208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4FC1E9"/>
                </a:solidFill>
              </a:rPr>
              <a:t>30%</a:t>
            </a:r>
            <a:endParaRPr lang="en-US" sz="2300" dirty="0"/>
          </a:p>
        </p:txBody>
      </p:sp>
      <p:sp>
        <p:nvSpPr>
          <p:cNvPr id="27" name="Text 25"/>
          <p:cNvSpPr/>
          <p:nvPr/>
        </p:nvSpPr>
        <p:spPr>
          <a:xfrm>
            <a:off x="6995160" y="2121408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F7FA"/>
                </a:solidFill>
              </a:rPr>
              <a:t>still hard to recruit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6903720" y="2450592"/>
            <a:ext cx="1828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9FB3C8"/>
                </a:solidFill>
              </a:rPr>
              <a:t>BusinessNZ: hard or very hard to recruit skilled staff</a:t>
            </a:r>
            <a:endParaRPr lang="en-US" sz="850" dirty="0"/>
          </a:p>
        </p:txBody>
      </p:sp>
      <p:sp>
        <p:nvSpPr>
          <p:cNvPr id="29" name="Shape 27"/>
          <p:cNvSpPr/>
          <p:nvPr/>
        </p:nvSpPr>
        <p:spPr>
          <a:xfrm flipV="1">
            <a:off x="7818120" y="2843784"/>
            <a:ext cx="1" cy="128016"/>
          </a:xfrm>
          <a:prstGeom prst="line">
            <a:avLst/>
          </a:prstGeom>
          <a:noFill/>
          <a:ln w="1270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30" name="Shape 28"/>
          <p:cNvSpPr/>
          <p:nvPr/>
        </p:nvSpPr>
        <p:spPr>
          <a:xfrm>
            <a:off x="10040112" y="2852928"/>
            <a:ext cx="128016" cy="128016"/>
          </a:xfrm>
          <a:prstGeom prst="ellipse">
            <a:avLst/>
          </a:prstGeom>
          <a:solidFill>
            <a:srgbClr val="F2A541"/>
          </a:solidFill>
          <a:ln w="12700">
            <a:solidFill>
              <a:srgbClr val="F2A541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31" name="Text 29"/>
          <p:cNvSpPr/>
          <p:nvPr/>
        </p:nvSpPr>
        <p:spPr>
          <a:xfrm>
            <a:off x="9646920" y="2578608"/>
            <a:ext cx="914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2A541"/>
                </a:solidFill>
              </a:rPr>
              <a:t>Sep 2026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445752" y="3227832"/>
            <a:ext cx="13167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 dirty="0">
                <a:solidFill>
                  <a:srgbClr val="F2A541"/>
                </a:solidFill>
              </a:rPr>
              <a:t>37.1%</a:t>
            </a:r>
            <a:endParaRPr lang="en-US" sz="2300" dirty="0"/>
          </a:p>
        </p:txBody>
      </p:sp>
      <p:sp>
        <p:nvSpPr>
          <p:cNvPr id="33" name="Text 31"/>
          <p:cNvSpPr/>
          <p:nvPr/>
        </p:nvSpPr>
        <p:spPr>
          <a:xfrm>
            <a:off x="9281160" y="3685032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5F7FA"/>
                </a:solidFill>
              </a:rPr>
              <a:t>the No.1 issue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9189720" y="4014216"/>
            <a:ext cx="1828800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9FB3C8"/>
                </a:solidFill>
              </a:rPr>
              <a:t>access to skills and talent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10104120" y="2990088"/>
            <a:ext cx="1" cy="228600"/>
          </a:xfrm>
          <a:prstGeom prst="line">
            <a:avLst/>
          </a:prstGeom>
          <a:noFill/>
          <a:ln w="12700">
            <a:solidFill>
              <a:srgbClr val="F2A541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36" name="Shape 34"/>
          <p:cNvSpPr/>
          <p:nvPr/>
        </p:nvSpPr>
        <p:spPr>
          <a:xfrm>
            <a:off x="484632" y="4956048"/>
            <a:ext cx="11137392" cy="841248"/>
          </a:xfrm>
          <a:prstGeom prst="roundRect">
            <a:avLst>
              <a:gd name="adj" fmla="val 8696"/>
            </a:avLst>
          </a:prstGeom>
          <a:solidFill>
            <a:srgbClr val="102F53"/>
          </a:solidFill>
          <a:ln w="12700">
            <a:solidFill>
              <a:srgbClr val="23496F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37" name="Text 35"/>
          <p:cNvSpPr/>
          <p:nvPr/>
        </p:nvSpPr>
        <p:spPr>
          <a:xfrm>
            <a:off x="713232" y="5175504"/>
            <a:ext cx="80467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80" dirty="0">
                <a:solidFill>
                  <a:srgbClr val="F2A541"/>
                </a:solidFill>
              </a:rPr>
              <a:t>THE SHIFT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1600200" y="5074920"/>
            <a:ext cx="38587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F7FA"/>
                </a:solidFill>
              </a:rPr>
              <a:t>Acute labour scarcity eased, but structural skills gaps remained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5715000" y="5084064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FB3C8"/>
                </a:solidFill>
              </a:rPr>
              <a:t>QSBO skilled-labour difficulty fell to 38% net by Jun 2023, from 73% at the Dec 2021 peak.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8622792" y="5084064"/>
            <a:ext cx="2688336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9FB3C8"/>
                </a:solidFill>
              </a:rPr>
              <a:t>In 2026, 69.3% said shortages constrained productivity or technology adoption to some degree.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502920" y="6254496"/>
            <a:ext cx="1001268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60" dirty="0">
                <a:solidFill>
                  <a:srgbClr val="7F96AD"/>
                </a:solidFill>
              </a:rPr>
              <a:t>Sources: EMA Employers Survey 2018; NZIER QSBO (Dec 2021 and Jun 2023); EMA Skills Shortage Survey 2023; BusinessNZ Business Sentiment Survey 2025; Deloitte–Chapman Tripp Election Survey conducted by BusinessNZ, 2026.</a:t>
            </a:r>
            <a:endParaRPr lang="en-US" sz="760" dirty="0"/>
          </a:p>
        </p:txBody>
      </p:sp>
      <p:sp>
        <p:nvSpPr>
          <p:cNvPr id="4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1645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 marL="0" algn="l" defTabSz="914400" rtl="0" eaLnBrk="1" latinLnBrk="0" hangingPunct="1">
              <a:defRPr sz="800" kern="1200">
                <a:solidFill>
                  <a:srgbClr val="54708E"/>
                </a:solidFill>
                <a:latin typeface="Aptos"/>
                <a:ea typeface="Aptos"/>
                <a:cs typeface="Apto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F7021451-1387-4CA6-816F-3879F97B5CBC}" type="slidenum">
              <a:rPr lang="en-US" smtClean="0"/>
              <a:pPr algn="l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985000" cy="6858000"/>
          </a:xfrm>
          <a:prstGeom prst="rect">
            <a:avLst/>
          </a:prstGeom>
          <a:solidFill>
            <a:srgbClr val="F2F0EC"/>
          </a:solidFill>
          <a:ln/>
        </p:spPr>
        <p:txBody>
          <a:bodyPr/>
          <a:lstStyle/>
          <a:p>
            <a:endParaRPr lang="en-NZ"/>
          </a:p>
        </p:txBody>
      </p:sp>
      <p:sp>
        <p:nvSpPr>
          <p:cNvPr id="3" name="Text 1"/>
          <p:cNvSpPr/>
          <p:nvPr/>
        </p:nvSpPr>
        <p:spPr>
          <a:xfrm>
            <a:off x="609600" y="609600"/>
            <a:ext cx="614807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0B6E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EMPLOYERS ARE TELLING US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889000"/>
            <a:ext cx="6148070" cy="1198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i="0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in three employers says graduates are not meeting their skill needs</a:t>
            </a:r>
            <a:endParaRPr lang="en-US" sz="2800" dirty="0"/>
          </a:p>
        </p:txBody>
      </p:sp>
      <p:pic>
        <p:nvPicPr>
          <p:cNvPr id="5" name="Image 0" descr="Survey question 4.3: Is the quality of tertiary and vocational education graduates sufficient to meet the skill needs of your business? Yes 45.4%, No 32.7%, Unsure 4.6%, Do not hire graduates 17.3%"/>
          <p:cNvPicPr>
            <a:picLocks noChangeAspect="1"/>
          </p:cNvPicPr>
          <p:nvPr/>
        </p:nvPicPr>
        <p:blipFill>
          <a:blip r:embed="rId3"/>
          <a:srcRect l="-77" r="-77"/>
          <a:stretch/>
        </p:blipFill>
        <p:spPr>
          <a:xfrm>
            <a:off x="609600" y="2349500"/>
            <a:ext cx="5969000" cy="125095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09600" y="3810000"/>
            <a:ext cx="5969000" cy="755650"/>
          </a:xfrm>
          <a:prstGeom prst="roundRect">
            <a:avLst>
              <a:gd name="adj" fmla="val 1008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NZ"/>
          </a:p>
        </p:txBody>
      </p:sp>
      <p:pic>
        <p:nvPicPr>
          <p:cNvPr id="7" name="Image 1" descr="BusinessNZ, Chapman Tripp and Deloitte logos"/>
          <p:cNvPicPr>
            <a:picLocks noChangeAspect="1"/>
          </p:cNvPicPr>
          <p:nvPr/>
        </p:nvPicPr>
        <p:blipFill>
          <a:blip r:embed="rId4"/>
          <a:srcRect l="-28" r="-28"/>
          <a:stretch/>
        </p:blipFill>
        <p:spPr>
          <a:xfrm>
            <a:off x="609600" y="3810000"/>
            <a:ext cx="5969000" cy="755650"/>
          </a:xfrm>
          <a:prstGeom prst="roundRect">
            <a:avLst>
              <a:gd name="adj" fmla="val 10084"/>
            </a:avLst>
          </a:prstGeom>
        </p:spPr>
      </p:pic>
      <p:sp>
        <p:nvSpPr>
          <p:cNvPr id="8" name="Text 4"/>
          <p:cNvSpPr/>
          <p:nvPr/>
        </p:nvSpPr>
        <p:spPr>
          <a:xfrm>
            <a:off x="609600" y="4826000"/>
            <a:ext cx="6148070" cy="523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45.4% say graduates do meet their needs: the base to build on. A further 17.3% do not hire graduates at all.</a:t>
            </a:r>
            <a:endParaRPr lang="en-US" sz="1400" dirty="0"/>
          </a:p>
        </p:txBody>
      </p:sp>
      <p:sp>
        <p:nvSpPr>
          <p:cNvPr id="9" name="Text 5"/>
          <p:cNvSpPr/>
          <p:nvPr/>
        </p:nvSpPr>
        <p:spPr>
          <a:xfrm>
            <a:off x="609600" y="6024959"/>
            <a:ext cx="614807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The Deloitte and Chapman Tripp Election Survey, conducted by BusinessNZ, Sept 2026, Q4.3 (p.40)</a:t>
            </a:r>
            <a:endParaRPr lang="en-US" sz="1200" dirty="0"/>
          </a:p>
        </p:txBody>
      </p:sp>
      <p:sp>
        <p:nvSpPr>
          <p:cNvPr id="10" name="Text 6"/>
          <p:cNvSpPr/>
          <p:nvPr/>
        </p:nvSpPr>
        <p:spPr>
          <a:xfrm>
            <a:off x="7493000" y="1778000"/>
            <a:ext cx="418592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b="1" dirty="0">
                <a:solidFill>
                  <a:srgbClr val="F2A5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32.7%</a:t>
            </a:r>
            <a:endParaRPr lang="en-US" sz="9000" dirty="0"/>
          </a:p>
        </p:txBody>
      </p:sp>
      <p:sp>
        <p:nvSpPr>
          <p:cNvPr id="11" name="Text 7"/>
          <p:cNvSpPr/>
          <p:nvPr/>
        </p:nvSpPr>
        <p:spPr>
          <a:xfrm>
            <a:off x="7493000" y="3098800"/>
            <a:ext cx="4185920" cy="642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employers say tertiary and vocational graduates do not meet their skill needs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7493000" y="3893741"/>
            <a:ext cx="4185920" cy="289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4FC1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third of employers to win over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985000" cy="6858000"/>
          </a:xfrm>
          <a:prstGeom prst="rect">
            <a:avLst/>
          </a:prstGeom>
          <a:solidFill>
            <a:srgbClr val="F2F0EC"/>
          </a:solidFill>
          <a:ln/>
        </p:spPr>
        <p:txBody>
          <a:bodyPr/>
          <a:lstStyle/>
          <a:p>
            <a:endParaRPr lang="en-NZ"/>
          </a:p>
        </p:txBody>
      </p:sp>
      <p:sp>
        <p:nvSpPr>
          <p:cNvPr id="3" name="Text 1"/>
          <p:cNvSpPr/>
          <p:nvPr/>
        </p:nvSpPr>
        <p:spPr>
          <a:xfrm>
            <a:off x="609600" y="609600"/>
            <a:ext cx="614807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0B6E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EMPLOYERS ARE TELLING US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889000"/>
            <a:ext cx="6148070" cy="807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i="0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to skills is employers' number one employment issue</a:t>
            </a:r>
            <a:endParaRPr lang="en-US" sz="2800" dirty="0"/>
          </a:p>
        </p:txBody>
      </p:sp>
      <p:pic>
        <p:nvPicPr>
          <p:cNvPr id="5" name="Image 0" descr="Survey question 5.2: Which employment issue is currently of greatest importance to you? Access to skills and talent 37.1%, Emerging technology 22.7%, Managing employee costs 16.7%, Attitudes to entrepreneurship 7.6%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09600" y="1854200"/>
            <a:ext cx="4953000" cy="1816100"/>
          </a:xfrm>
          <a:prstGeom prst="rect">
            <a:avLst/>
          </a:prstGeom>
        </p:spPr>
      </p:pic>
      <p:pic>
        <p:nvPicPr>
          <p:cNvPr id="6" name="Image 1" descr="Survey question 4.1: Which of the following requires review to improve the outcomes of compulsory education? Literacy and numeracy attainment 72.4%, Raising standard of secondary education 68.1%, School attendance 58.4%, Digital access 54.5%, Teacher education 48.7%, Knowledge rich curriculum 45.2%, Education funding 40.9%"/>
          <p:cNvPicPr>
            <a:picLocks noChangeAspect="1"/>
          </p:cNvPicPr>
          <p:nvPr/>
        </p:nvPicPr>
        <p:blipFill>
          <a:blip r:embed="rId4"/>
          <a:srcRect t="-34" b="-34"/>
          <a:stretch/>
        </p:blipFill>
        <p:spPr>
          <a:xfrm>
            <a:off x="609600" y="3797300"/>
            <a:ext cx="4953000" cy="19685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09600" y="6024959"/>
            <a:ext cx="614807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The Deloitte and Chapman Tripp Election Survey, conducted by BusinessNZ, Sept 2026, Q5.2 (p.42) and Q4.1 (p.38)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7493000" y="1270000"/>
            <a:ext cx="418592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b="1" dirty="0">
                <a:solidFill>
                  <a:srgbClr val="4FC1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37.1%</a:t>
            </a:r>
            <a:endParaRPr lang="en-US" sz="9000" dirty="0"/>
          </a:p>
        </p:txBody>
      </p:sp>
      <p:sp>
        <p:nvSpPr>
          <p:cNvPr id="9" name="Text 5"/>
          <p:cNvSpPr/>
          <p:nvPr/>
        </p:nvSpPr>
        <p:spPr>
          <a:xfrm>
            <a:off x="7493000" y="2540000"/>
            <a:ext cx="4185920" cy="8997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95"/>
              </a:lnSpc>
              <a:buNone/>
            </a:pPr>
            <a:r>
              <a:rPr lang="en-US" sz="17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 access to skills and talent as their most important employment issue, ahead of technology and costs</a:t>
            </a:r>
            <a:endParaRPr lang="en-US" sz="1700" dirty="0"/>
          </a:p>
        </p:txBody>
      </p:sp>
      <p:sp>
        <p:nvSpPr>
          <p:cNvPr id="10" name="Text 6"/>
          <p:cNvSpPr/>
          <p:nvPr/>
        </p:nvSpPr>
        <p:spPr>
          <a:xfrm>
            <a:off x="7493000" y="3746500"/>
            <a:ext cx="418592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800"/>
              </a:lnSpc>
              <a:buNone/>
            </a:pPr>
            <a:r>
              <a:rPr lang="en-US" sz="4800" b="1" dirty="0">
                <a:solidFill>
                  <a:srgbClr val="F2A5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72.4%</a:t>
            </a:r>
            <a:endParaRPr lang="en-US" sz="4800" dirty="0"/>
          </a:p>
        </p:txBody>
      </p:sp>
      <p:sp>
        <p:nvSpPr>
          <p:cNvPr id="11" name="Text 7"/>
          <p:cNvSpPr/>
          <p:nvPr/>
        </p:nvSpPr>
        <p:spPr>
          <a:xfrm>
            <a:off x="7493000" y="4432300"/>
            <a:ext cx="4185920" cy="539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25"/>
              </a:lnSpc>
              <a:buNone/>
            </a:pPr>
            <a:r>
              <a:rPr lang="en-US" sz="15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want literacy and numeracy attainment reviewed, the top education priority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7493000" y="5334000"/>
            <a:ext cx="4064000" cy="514350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NZ"/>
          </a:p>
        </p:txBody>
      </p:sp>
      <p:pic>
        <p:nvPicPr>
          <p:cNvPr id="13" name="Image 2" descr="BusinessNZ, Chapman Tripp and Deloitte logos"/>
          <p:cNvPicPr>
            <a:picLocks noChangeAspect="1"/>
          </p:cNvPicPr>
          <p:nvPr/>
        </p:nvPicPr>
        <p:blipFill>
          <a:blip r:embed="rId5"/>
          <a:srcRect l="-41" r="-41"/>
          <a:stretch/>
        </p:blipFill>
        <p:spPr>
          <a:xfrm>
            <a:off x="7493000" y="5334000"/>
            <a:ext cx="4064000" cy="514350"/>
          </a:xfrm>
          <a:prstGeom prst="roundRect">
            <a:avLst>
              <a:gd name="adj" fmla="val 14815"/>
            </a:avLst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4FC1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QUALIFICATIONS TO SKILLS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certificate must mean competence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904950"/>
            <a:ext cx="2758976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strike="sngStrike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Counting qualifications</a:t>
            </a:r>
            <a:endParaRPr lang="en-US" sz="2000" dirty="0"/>
          </a:p>
        </p:txBody>
      </p:sp>
      <p:pic>
        <p:nvPicPr>
          <p:cNvPr id="5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71776" y="1955750"/>
            <a:ext cx="508000" cy="2540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282976" y="1904950"/>
            <a:ext cx="3777734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2A5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Skills employers can trust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1025525" y="2676475"/>
            <a:ext cx="590550" cy="5905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pic>
        <p:nvPicPr>
          <p:cNvPr id="8" name="Image 1" descr="Settings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168400" y="2819350"/>
            <a:ext cx="304800" cy="3048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16000" y="3403550"/>
            <a:ext cx="2292445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10000"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Built on real competencies for real jobs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016000" y="4018211"/>
            <a:ext cx="2292445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Co-designed with industry, so qualifications map to the work people actually do.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3451225" y="2616150"/>
            <a:ext cx="0" cy="2146250"/>
          </a:xfrm>
          <a:prstGeom prst="line">
            <a:avLst/>
          </a:prstGeom>
          <a:noFill/>
          <a:ln w="12700">
            <a:solidFill>
              <a:srgbClr val="2E4C73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2" name="Shape 8"/>
          <p:cNvSpPr/>
          <p:nvPr/>
        </p:nvSpPr>
        <p:spPr>
          <a:xfrm>
            <a:off x="3670300" y="2676475"/>
            <a:ext cx="590550" cy="5905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pic>
        <p:nvPicPr>
          <p:cNvPr id="13" name="Image 2" descr="Verified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813175" y="2819350"/>
            <a:ext cx="304800" cy="3048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660775" y="3403550"/>
            <a:ext cx="2292445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Proven in the workplace</a:t>
            </a:r>
            <a:endParaRPr lang="en-US" sz="1600" dirty="0"/>
          </a:p>
        </p:txBody>
      </p:sp>
      <p:sp>
        <p:nvSpPr>
          <p:cNvPr id="15" name="Text 10"/>
          <p:cNvSpPr/>
          <p:nvPr/>
        </p:nvSpPr>
        <p:spPr>
          <a:xfrm>
            <a:off x="3660775" y="4018211"/>
            <a:ext cx="2292445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Assessment that shows a learner can do the job, with real workplace experience.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6096000" y="2616150"/>
            <a:ext cx="0" cy="2146250"/>
          </a:xfrm>
          <a:prstGeom prst="line">
            <a:avLst/>
          </a:prstGeom>
          <a:noFill/>
          <a:ln w="12700">
            <a:solidFill>
              <a:srgbClr val="2E4C73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7" name="Shape 12"/>
          <p:cNvSpPr/>
          <p:nvPr/>
        </p:nvSpPr>
        <p:spPr>
          <a:xfrm>
            <a:off x="6315075" y="2676475"/>
            <a:ext cx="590550" cy="5905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pic>
        <p:nvPicPr>
          <p:cNvPr id="18" name="Image 3" descr="Chart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457950" y="2819350"/>
            <a:ext cx="304800" cy="30480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305550" y="3403550"/>
            <a:ext cx="2292445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 everyone can see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6305550" y="4018211"/>
            <a:ext cx="2292445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data by qualification, so employers can see what a certificate delivers.</a:t>
            </a:r>
            <a:endParaRPr lang="en-US" sz="1300" dirty="0"/>
          </a:p>
        </p:txBody>
      </p:sp>
      <p:sp>
        <p:nvSpPr>
          <p:cNvPr id="21" name="Shape 15"/>
          <p:cNvSpPr/>
          <p:nvPr/>
        </p:nvSpPr>
        <p:spPr>
          <a:xfrm>
            <a:off x="8740775" y="2616150"/>
            <a:ext cx="0" cy="2146250"/>
          </a:xfrm>
          <a:prstGeom prst="line">
            <a:avLst/>
          </a:prstGeom>
          <a:noFill/>
          <a:ln w="12700">
            <a:solidFill>
              <a:srgbClr val="2E4C73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22" name="Shape 16"/>
          <p:cNvSpPr/>
          <p:nvPr/>
        </p:nvSpPr>
        <p:spPr>
          <a:xfrm>
            <a:off x="8959850" y="2676475"/>
            <a:ext cx="590550" cy="5905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pic>
        <p:nvPicPr>
          <p:cNvPr id="23" name="Image 4" descr="Key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102725" y="2819350"/>
            <a:ext cx="304800" cy="3048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8950325" y="3403550"/>
            <a:ext cx="2292445" cy="5130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cs typeface="Arial" pitchFamily="34" charset="-120"/>
              </a:rPr>
              <a:t>Raising the standards and the aspirations</a:t>
            </a:r>
            <a:endParaRPr lang="en-US" sz="1600" dirty="0"/>
          </a:p>
        </p:txBody>
      </p:sp>
      <p:sp>
        <p:nvSpPr>
          <p:cNvPr id="25" name="Text 18"/>
          <p:cNvSpPr/>
          <p:nvPr/>
        </p:nvSpPr>
        <p:spPr>
          <a:xfrm>
            <a:off x="8950325" y="4018211"/>
            <a:ext cx="2292445" cy="7187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Vocational education provides a pipeline of skills and the next generation of business owners.</a:t>
            </a:r>
            <a:endParaRPr lang="en-US" sz="1300" dirty="0"/>
          </a:p>
        </p:txBody>
      </p:sp>
      <p:sp>
        <p:nvSpPr>
          <p:cNvPr id="26" name="Text 1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Source: BusinessNZ Election Priorities 2026, Education and Skills, pp.12 to 13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985000" cy="6858000"/>
          </a:xfrm>
          <a:prstGeom prst="rect">
            <a:avLst/>
          </a:prstGeom>
          <a:solidFill>
            <a:srgbClr val="F2F0EC"/>
          </a:solidFill>
          <a:ln/>
        </p:spPr>
        <p:txBody>
          <a:bodyPr/>
          <a:lstStyle/>
          <a:p>
            <a:endParaRPr lang="en-NZ"/>
          </a:p>
        </p:txBody>
      </p:sp>
      <p:sp>
        <p:nvSpPr>
          <p:cNvPr id="3" name="Text 1"/>
          <p:cNvSpPr/>
          <p:nvPr/>
        </p:nvSpPr>
        <p:spPr>
          <a:xfrm>
            <a:off x="609600" y="609600"/>
            <a:ext cx="614807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0B6E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IS INVESTING</a:t>
            </a:r>
            <a:endParaRPr lang="en-US" sz="12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889000"/>
            <a:ext cx="6148070" cy="807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i="0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employers expect AI to reshape their workforce</a:t>
            </a:r>
            <a:endParaRPr lang="en-US" sz="2800" dirty="0"/>
          </a:p>
        </p:txBody>
      </p:sp>
      <p:pic>
        <p:nvPicPr>
          <p:cNvPr id="5" name="Image 0" descr="Survey question 5.1: Over the next 5 to 10 years, do you believe there will be significant impacts on the size and composition of your workforce as a result of emerging technology (AI/robotics)? Yes 58.5%, No 29.6%, Unsure 11.9%"/>
          <p:cNvPicPr>
            <a:picLocks noChangeAspect="1"/>
          </p:cNvPicPr>
          <p:nvPr/>
        </p:nvPicPr>
        <p:blipFill>
          <a:blip r:embed="rId3"/>
          <a:srcRect l="-59" r="-59"/>
          <a:stretch/>
        </p:blipFill>
        <p:spPr>
          <a:xfrm>
            <a:off x="609600" y="2095500"/>
            <a:ext cx="5969000" cy="140335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28650" y="4256100"/>
            <a:ext cx="0" cy="911200"/>
          </a:xfrm>
          <a:prstGeom prst="line">
            <a:avLst/>
          </a:prstGeom>
          <a:noFill/>
          <a:ln w="38100">
            <a:solidFill>
              <a:srgbClr val="0B6E92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7" name="Text 4"/>
          <p:cNvSpPr/>
          <p:nvPr/>
        </p:nvSpPr>
        <p:spPr>
          <a:xfrm>
            <a:off x="850900" y="4356100"/>
            <a:ext cx="1400000" cy="711200"/>
          </a:xfrm>
          <a:prstGeom prst="rect">
            <a:avLst/>
          </a:prstGeom>
          <a:noFill/>
          <a:ln/>
        </p:spPr>
        <p:txBody>
          <a:bodyPr wrap="none" lIns="0" tIns="0" rIns="0" bIns="0" rtlCol="0" anchor="ctr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>
                <a:solidFill>
                  <a:srgbClr val="0B6E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r>
              <a:rPr lang="en-US" sz="4000" b="1" dirty="0">
                <a:solidFill>
                  <a:srgbClr val="0B6E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4000"/>
          </a:p>
        </p:txBody>
      </p:sp>
      <p:sp>
        <p:nvSpPr>
          <p:cNvPr id="8" name="Text 5"/>
          <p:cNvSpPr/>
          <p:nvPr/>
        </p:nvSpPr>
        <p:spPr>
          <a:xfrm>
            <a:off x="2400000" y="4458990"/>
            <a:ext cx="4318685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rank emerging technology as their most important employment issue, second only to access to skills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09600" y="6024959"/>
            <a:ext cx="614807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Sources: The Deloitte and Chapman Tripp Election Survey, conducted by BusinessNZ, Sept 2026, Q5.1 and Q5.2 (pp.41 to 42); Motu for MBIE (2025)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493000" y="1524000"/>
            <a:ext cx="4185920" cy="1168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b="1" dirty="0">
                <a:solidFill>
                  <a:srgbClr val="4FC1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1,752</a:t>
            </a:r>
            <a:endParaRPr lang="en-US" sz="9000" dirty="0"/>
          </a:p>
        </p:txBody>
      </p:sp>
      <p:sp>
        <p:nvSpPr>
          <p:cNvPr id="11" name="Text 8"/>
          <p:cNvSpPr/>
          <p:nvPr/>
        </p:nvSpPr>
        <p:spPr>
          <a:xfrm>
            <a:off x="7493000" y="2844800"/>
            <a:ext cx="4185920" cy="1259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30"/>
              </a:lnSpc>
              <a:buNone/>
            </a:pPr>
            <a:r>
              <a:rPr lang="en-US" sz="18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businesses have used the R&amp;D Tax Incentive to invest in research and development. Supported firms lifted their capital investment too.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7493000" y="4256881"/>
            <a:ext cx="4185920" cy="553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80"/>
              </a:lnSpc>
              <a:buNone/>
            </a:pPr>
            <a:r>
              <a:rPr lang="en-US" sz="1600" b="1" dirty="0">
                <a:solidFill>
                  <a:srgbClr val="F2A5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new machine needs someone who can run it and fix it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7493000" y="5334000"/>
            <a:ext cx="4064000" cy="514350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NZ"/>
          </a:p>
        </p:txBody>
      </p:sp>
      <p:pic>
        <p:nvPicPr>
          <p:cNvPr id="14" name="Image 1" descr="BusinessNZ, Chapman Tripp and Deloitte logos"/>
          <p:cNvPicPr>
            <a:picLocks noChangeAspect="1"/>
          </p:cNvPicPr>
          <p:nvPr/>
        </p:nvPicPr>
        <p:blipFill>
          <a:blip r:embed="rId4"/>
          <a:srcRect l="-41" r="-41"/>
          <a:stretch/>
        </p:blipFill>
        <p:spPr>
          <a:xfrm>
            <a:off x="7493000" y="5334000"/>
            <a:ext cx="4064000" cy="514350"/>
          </a:xfrm>
          <a:prstGeom prst="roundRect">
            <a:avLst>
              <a:gd name="adj" fmla="val 14815"/>
            </a:avLst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438912" y="310896"/>
            <a:ext cx="3840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90" dirty="0">
                <a:solidFill>
                  <a:srgbClr val="4FC1E9"/>
                </a:solidFill>
              </a:rPr>
              <a:t>AI AND THE FUTURE OF WORK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38912" y="603504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F5F7FA"/>
                </a:solidFill>
              </a:rPr>
              <a:t>AI is powerful, uneven, and only getting started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438912" y="111556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9FB3C8"/>
                </a:solidFill>
              </a:rPr>
              <a:t>Current use is a fraction of what models can already do. The gap between capability and adoption is the opportunity, and the workforce challenge.</a:t>
            </a:r>
            <a:endParaRPr lang="en-US" sz="1250" dirty="0"/>
          </a:p>
        </p:txBody>
      </p:sp>
      <p:pic>
        <p:nvPicPr>
          <p:cNvPr id="5" name="Image 0" descr="/mnt/data/ai_edit/rad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810" y="1627632"/>
            <a:ext cx="4919021" cy="480060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7424928" y="1783080"/>
            <a:ext cx="4315968" cy="4343400"/>
          </a:xfrm>
          <a:prstGeom prst="roundRect">
            <a:avLst>
              <a:gd name="adj" fmla="val 1271"/>
            </a:avLst>
          </a:prstGeom>
          <a:solidFill>
            <a:srgbClr val="102F53"/>
          </a:solidFill>
          <a:ln w="12700">
            <a:solidFill>
              <a:srgbClr val="23496F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7" name="Text 4"/>
          <p:cNvSpPr/>
          <p:nvPr/>
        </p:nvSpPr>
        <p:spPr>
          <a:xfrm>
            <a:off x="7744968" y="2057400"/>
            <a:ext cx="32918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F2A541"/>
                </a:solidFill>
              </a:rPr>
              <a:t>THE GAP IS THE STORY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7708392" y="2395728"/>
            <a:ext cx="1325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4FC1E9"/>
                </a:solidFill>
              </a:rPr>
              <a:t>94%</a:t>
            </a:r>
            <a:endParaRPr lang="en-US" sz="3800" dirty="0"/>
          </a:p>
        </p:txBody>
      </p:sp>
      <p:sp>
        <p:nvSpPr>
          <p:cNvPr id="9" name="Text 6"/>
          <p:cNvSpPr/>
          <p:nvPr/>
        </p:nvSpPr>
        <p:spPr>
          <a:xfrm>
            <a:off x="8915400" y="2468880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5F7FA"/>
                </a:solidFill>
              </a:rPr>
              <a:t>of computer and maths tasks are theoretically within LLM capability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7708392" y="3136392"/>
            <a:ext cx="1325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2A541"/>
                </a:solidFill>
              </a:rPr>
              <a:t>33%</a:t>
            </a:r>
            <a:endParaRPr lang="en-US" sz="3800" dirty="0"/>
          </a:p>
        </p:txBody>
      </p:sp>
      <p:sp>
        <p:nvSpPr>
          <p:cNvPr id="11" name="Text 8"/>
          <p:cNvSpPr/>
          <p:nvPr/>
        </p:nvSpPr>
        <p:spPr>
          <a:xfrm>
            <a:off x="8915400" y="3218688"/>
            <a:ext cx="2331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5F7FA"/>
                </a:solidFill>
              </a:rPr>
              <a:t>are covered in Anthropic’s observed professional usage measure today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754112" y="3904488"/>
            <a:ext cx="3520440" cy="914"/>
          </a:xfrm>
          <a:prstGeom prst="line">
            <a:avLst/>
          </a:prstGeom>
          <a:noFill/>
          <a:ln w="12700">
            <a:solidFill>
              <a:srgbClr val="365572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3" name="Text 10"/>
          <p:cNvSpPr/>
          <p:nvPr/>
        </p:nvSpPr>
        <p:spPr>
          <a:xfrm>
            <a:off x="7754112" y="4087368"/>
            <a:ext cx="3502152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20" b="1" i="1" dirty="0">
                <a:solidFill>
                  <a:srgbClr val="F5F7FA"/>
                </a:solidFill>
              </a:rPr>
              <a:t>“The companies or the countries that diffuse [AI] fastest are going to be the ultimate winners, not the technology creator.”</a:t>
            </a:r>
            <a:endParaRPr lang="en-US" sz="1520" dirty="0"/>
          </a:p>
        </p:txBody>
      </p:sp>
      <p:sp>
        <p:nvSpPr>
          <p:cNvPr id="14" name="Text 11"/>
          <p:cNvSpPr/>
          <p:nvPr/>
        </p:nvSpPr>
        <p:spPr>
          <a:xfrm>
            <a:off x="7763256" y="5047488"/>
            <a:ext cx="3337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30" dirty="0">
                <a:solidFill>
                  <a:srgbClr val="9FB3C8"/>
                </a:solidFill>
              </a:rPr>
              <a:t>Satya Nadella, Microsoft CEO, World Economic Forum, January 2026</a:t>
            </a:r>
            <a:endParaRPr lang="en-US" sz="830" dirty="0"/>
          </a:p>
        </p:txBody>
      </p:sp>
      <p:sp>
        <p:nvSpPr>
          <p:cNvPr id="15" name="Text 12"/>
          <p:cNvSpPr/>
          <p:nvPr/>
        </p:nvSpPr>
        <p:spPr>
          <a:xfrm>
            <a:off x="7754112" y="538581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4FC1E9"/>
                </a:solidFill>
              </a:rPr>
              <a:t>What it means for skills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7754112" y="5605272"/>
            <a:ext cx="3547872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810" dirty="0">
                <a:solidFill>
                  <a:srgbClr val="9FB3C8"/>
                </a:solidFill>
              </a:rPr>
              <a:t>• Education is exposed too: the red sector highlights teaching and library tasks.</a:t>
            </a:r>
            <a:endParaRPr lang="en-US" sz="810" dirty="0"/>
          </a:p>
          <a:p>
            <a:pPr marL="0" indent="0">
              <a:buNone/>
            </a:pPr>
            <a:r>
              <a:rPr lang="en-US" sz="810" dirty="0">
                <a:solidFill>
                  <a:srgbClr val="9FB3C8"/>
                </a:solidFill>
              </a:rPr>
              <a:t>• Exposure is concentrated in knowledge work, not spread evenly across the economy.</a:t>
            </a:r>
            <a:endParaRPr lang="en-US" sz="810" dirty="0"/>
          </a:p>
          <a:p>
            <a:pPr marL="0" indent="0">
              <a:buNone/>
            </a:pPr>
            <a:r>
              <a:rPr lang="en-US" sz="810" dirty="0">
                <a:solidFill>
                  <a:srgbClr val="9FB3C8"/>
                </a:solidFill>
              </a:rPr>
              <a:t>• Experienced users are more successful, consistent with learning-by-doing.</a:t>
            </a:r>
            <a:endParaRPr lang="en-US" sz="810" dirty="0"/>
          </a:p>
          <a:p>
            <a:pPr marL="0" indent="0">
              <a:buNone/>
            </a:pPr>
            <a:r>
              <a:rPr lang="en-US" sz="810" dirty="0">
                <a:solidFill>
                  <a:srgbClr val="9FB3C8"/>
                </a:solidFill>
              </a:rPr>
              <a:t>• Competitiveness will depend on diffusion, skills and organisational redesign, not model access alone.</a:t>
            </a:r>
            <a:endParaRPr lang="en-US" sz="810" dirty="0"/>
          </a:p>
        </p:txBody>
      </p:sp>
      <p:sp>
        <p:nvSpPr>
          <p:cNvPr id="17" name="Text 14"/>
          <p:cNvSpPr/>
          <p:nvPr/>
        </p:nvSpPr>
        <p:spPr>
          <a:xfrm>
            <a:off x="475488" y="6345936"/>
            <a:ext cx="10652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20" dirty="0">
                <a:solidFill>
                  <a:srgbClr val="7F96AD"/>
                </a:solidFill>
              </a:rPr>
              <a:t>Source: Anthropic, Labor market impacts of AI (5 Mar 2026); Economic Index: Learning curves (24 Mar 2026). Radar values are visually digitised and approximate except 94% and 33%. Quote: Satya Nadella at WEF 2026.</a:t>
            </a:r>
            <a:endParaRPr lang="en-US" sz="720" dirty="0"/>
          </a:p>
        </p:txBody>
      </p:sp>
      <p:sp>
        <p:nvSpPr>
          <p:cNvPr id="18" name="Text 15"/>
          <p:cNvSpPr/>
          <p:nvPr/>
        </p:nvSpPr>
        <p:spPr>
          <a:xfrm>
            <a:off x="10744200" y="6565392"/>
            <a:ext cx="777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F5F7FA"/>
                </a:solidFill>
              </a:rPr>
              <a:t>BusinessNZ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11567160" y="6510528"/>
            <a:ext cx="1280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5F7FA"/>
                </a:solidFill>
              </a:rPr>
              <a:t>›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4FC1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CASE STUDY: MECHATRONICS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9194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peers have trained mechatronics technicians on the job for decades. New Zealand has yet to start</a:t>
            </a:r>
            <a:endParaRPr lang="en-US" sz="3200" dirty="0"/>
          </a:p>
        </p:txBody>
      </p:sp>
      <p:pic>
        <p:nvPicPr>
          <p:cNvPr id="4" name="Image 0" descr="line"/>
          <p:cNvPicPr>
            <a:picLocks noChangeAspect="1"/>
          </p:cNvPicPr>
          <p:nvPr/>
        </p:nvPicPr>
        <p:blipFill>
          <a:blip r:embed="rId3"/>
          <a:srcRect t="8975" b="8974"/>
          <a:stretch/>
        </p:blipFill>
        <p:spPr>
          <a:xfrm>
            <a:off x="812800" y="2501900"/>
            <a:ext cx="10566400" cy="50800"/>
          </a:xfrm>
          <a:prstGeom prst="rect">
            <a:avLst/>
          </a:prstGeom>
        </p:spPr>
      </p:pic>
      <p:pic>
        <p:nvPicPr>
          <p:cNvPr id="5" name="Image 1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2413000"/>
            <a:ext cx="203200" cy="2032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12800" y="2692400"/>
            <a:ext cx="1682750" cy="452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4FC1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</a:t>
            </a:r>
            <a:endParaRPr lang="en-US" sz="2400" dirty="0"/>
          </a:p>
        </p:txBody>
      </p:sp>
      <p:sp>
        <p:nvSpPr>
          <p:cNvPr id="7" name="Text 3"/>
          <p:cNvSpPr/>
          <p:nvPr/>
        </p:nvSpPr>
        <p:spPr>
          <a:xfrm>
            <a:off x="812800" y="3195290"/>
            <a:ext cx="16827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Switzerland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812800" y="3520380"/>
            <a:ext cx="1682750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Automatiker apprenticeship, 4 years</a:t>
            </a:r>
            <a:endParaRPr lang="en-US" sz="1200" dirty="0"/>
          </a:p>
        </p:txBody>
      </p:sp>
      <p:pic>
        <p:nvPicPr>
          <p:cNvPr id="9" name="Image 2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043238" y="2413000"/>
            <a:ext cx="203200" cy="2032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043238" y="2692400"/>
            <a:ext cx="1682750" cy="452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4FC1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1998</a:t>
            </a:r>
            <a:endParaRPr lang="en-US" sz="2400" dirty="0"/>
          </a:p>
        </p:txBody>
      </p:sp>
      <p:sp>
        <p:nvSpPr>
          <p:cNvPr id="11" name="Text 6"/>
          <p:cNvSpPr/>
          <p:nvPr/>
        </p:nvSpPr>
        <p:spPr>
          <a:xfrm>
            <a:off x="3043238" y="3195290"/>
            <a:ext cx="16827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Germany</a:t>
            </a:r>
            <a:endParaRPr lang="en-US" sz="1400" dirty="0"/>
          </a:p>
        </p:txBody>
      </p:sp>
      <p:sp>
        <p:nvSpPr>
          <p:cNvPr id="12" name="Text 7"/>
          <p:cNvSpPr/>
          <p:nvPr/>
        </p:nvSpPr>
        <p:spPr>
          <a:xfrm>
            <a:off x="3043238" y="3520380"/>
            <a:ext cx="1682750" cy="642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Mechatroniker, a state-recognised 3.5 year apprenticeship</a:t>
            </a:r>
            <a:endParaRPr lang="en-US" sz="1200" dirty="0"/>
          </a:p>
        </p:txBody>
      </p:sp>
      <p:pic>
        <p:nvPicPr>
          <p:cNvPr id="17" name="Image 4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273675" y="2413000"/>
            <a:ext cx="203200" cy="20320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273675" y="2692400"/>
            <a:ext cx="1682750" cy="452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4FC1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</a:t>
            </a:r>
            <a:endParaRPr lang="en-US" sz="2400" dirty="0"/>
          </a:p>
        </p:txBody>
      </p:sp>
      <p:sp>
        <p:nvSpPr>
          <p:cNvPr id="19" name="Text 12"/>
          <p:cNvSpPr/>
          <p:nvPr/>
        </p:nvSpPr>
        <p:spPr>
          <a:xfrm>
            <a:off x="5273675" y="3195290"/>
            <a:ext cx="16827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States</a:t>
            </a:r>
            <a:endParaRPr lang="en-US" sz="1400" dirty="0"/>
          </a:p>
        </p:txBody>
      </p:sp>
      <p:sp>
        <p:nvSpPr>
          <p:cNvPr id="20" name="Text 13"/>
          <p:cNvSpPr/>
          <p:nvPr/>
        </p:nvSpPr>
        <p:spPr>
          <a:xfrm>
            <a:off x="5273675" y="3520380"/>
            <a:ext cx="1682750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Toyota technician earn-and-learn, now FAME</a:t>
            </a:r>
            <a:endParaRPr lang="en-US" sz="1200" dirty="0"/>
          </a:p>
        </p:txBody>
      </p:sp>
      <p:pic>
        <p:nvPicPr>
          <p:cNvPr id="21" name="Image 5" descr="ellipse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504113" y="2413000"/>
            <a:ext cx="203200" cy="20320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7504113" y="2692400"/>
            <a:ext cx="1682750" cy="452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4FC1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2017</a:t>
            </a:r>
            <a:endParaRPr lang="en-US" sz="2400" dirty="0"/>
          </a:p>
        </p:txBody>
      </p:sp>
      <p:sp>
        <p:nvSpPr>
          <p:cNvPr id="23" name="Text 15"/>
          <p:cNvSpPr/>
          <p:nvPr/>
        </p:nvSpPr>
        <p:spPr>
          <a:xfrm>
            <a:off x="7504113" y="3195290"/>
            <a:ext cx="16827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Australia</a:t>
            </a:r>
            <a:endParaRPr lang="en-US" sz="1400" dirty="0"/>
          </a:p>
        </p:txBody>
      </p:sp>
      <p:sp>
        <p:nvSpPr>
          <p:cNvPr id="24" name="Text 16"/>
          <p:cNvSpPr/>
          <p:nvPr/>
        </p:nvSpPr>
        <p:spPr>
          <a:xfrm>
            <a:off x="7504113" y="3520380"/>
            <a:ext cx="1682750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Industry 4.0 higher apprenticeship pilot</a:t>
            </a:r>
            <a:endParaRPr lang="en-US" sz="1200" dirty="0"/>
          </a:p>
        </p:txBody>
      </p:sp>
      <p:pic>
        <p:nvPicPr>
          <p:cNvPr id="25" name="Image 6" descr="ellips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734550" y="2413000"/>
            <a:ext cx="203200" cy="203200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9734550" y="2692400"/>
            <a:ext cx="1682750" cy="452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2400" b="1" dirty="0">
                <a:solidFill>
                  <a:srgbClr val="F2A5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</a:t>
            </a:r>
            <a:endParaRPr lang="en-US" sz="2400" dirty="0"/>
          </a:p>
        </p:txBody>
      </p:sp>
      <p:sp>
        <p:nvSpPr>
          <p:cNvPr id="27" name="Text 18"/>
          <p:cNvSpPr/>
          <p:nvPr/>
        </p:nvSpPr>
        <p:spPr>
          <a:xfrm>
            <a:off x="9734550" y="3195290"/>
            <a:ext cx="168275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Zealand</a:t>
            </a:r>
            <a:endParaRPr lang="en-US" sz="1400" dirty="0"/>
          </a:p>
        </p:txBody>
      </p:sp>
      <p:sp>
        <p:nvSpPr>
          <p:cNvPr id="28" name="Text 19"/>
          <p:cNvSpPr/>
          <p:nvPr/>
        </p:nvSpPr>
        <p:spPr>
          <a:xfrm>
            <a:off x="9734550" y="3520380"/>
            <a:ext cx="1682750" cy="642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Degree only. No apprenticeship or technician diploma</a:t>
            </a:r>
            <a:endParaRPr lang="en-US" sz="1200" dirty="0"/>
          </a:p>
        </p:txBody>
      </p:sp>
      <p:sp>
        <p:nvSpPr>
          <p:cNvPr id="29" name="Text 20"/>
          <p:cNvSpPr/>
          <p:nvPr/>
        </p:nvSpPr>
        <p:spPr>
          <a:xfrm>
            <a:off x="812800" y="4673600"/>
            <a:ext cx="1950000" cy="66546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F2A5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years</a:t>
            </a:r>
            <a:endParaRPr lang="en-US" sz="3600" dirty="0"/>
          </a:p>
        </p:txBody>
      </p:sp>
      <p:sp>
        <p:nvSpPr>
          <p:cNvPr id="30" name="Text 21"/>
          <p:cNvSpPr/>
          <p:nvPr/>
        </p:nvSpPr>
        <p:spPr>
          <a:xfrm>
            <a:off x="2900000" y="4753620"/>
            <a:ext cx="8750159" cy="505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90"/>
              </a:lnSpc>
              <a:buNone/>
            </a:pPr>
            <a:r>
              <a:rPr lang="en-US" sz="140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Germany at trade level. The new subjects and Skills Boards give us the means to close the gap fast.</a:t>
            </a:r>
            <a:endParaRPr lang="en-US" sz="1400" dirty="0"/>
          </a:p>
        </p:txBody>
      </p:sp>
      <p:sp>
        <p:nvSpPr>
          <p:cNvPr id="31" name="Text 22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9FB3C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Sources: BIBB (DE); berufsberatung.ch (CH, to verify); Toyota; Ai Group, Swinburne; NZQA quals 2612, 2714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50" normalizeH="0" baseline="0" noProof="0" dirty="0">
                <a:ln>
                  <a:noFill/>
                </a:ln>
                <a:solidFill>
                  <a:srgbClr val="0B6E9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GLOBAL SKILLS TRENDS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trends are arriving in New Zealand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12800" y="1752600"/>
            <a:ext cx="661898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00" normalizeH="0" baseline="0" noProof="0" dirty="0">
                <a:ln>
                  <a:noFill/>
                </a:ln>
                <a:solidFill>
                  <a:srgbClr val="4E5D6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GLOBAL TREND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50200" y="1752600"/>
            <a:ext cx="353187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00" normalizeH="0" baseline="0" noProof="0" dirty="0">
                <a:ln>
                  <a:noFill/>
                </a:ln>
                <a:solidFill>
                  <a:srgbClr val="0B6E9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ARRIVING IN NEW ZEALAND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812800" y="2165350"/>
            <a:ext cx="6426200" cy="0"/>
          </a:xfrm>
          <a:prstGeom prst="line">
            <a:avLst/>
          </a:prstGeom>
          <a:noFill/>
          <a:ln w="12700">
            <a:solidFill>
              <a:srgbClr val="C9D3DE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7" name="Text 5"/>
          <p:cNvSpPr/>
          <p:nvPr/>
        </p:nvSpPr>
        <p:spPr>
          <a:xfrm>
            <a:off x="812800" y="2311450"/>
            <a:ext cx="661898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34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Skills are changing faster than systems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812800" y="2562870"/>
            <a:ext cx="6618986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E5D6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Employers expect 39% of workers' core skills to change by 2030, and 63% say skills gaps are their biggest barrier to transformation (WEF).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91400" y="2489200"/>
            <a:ext cx="406400" cy="203200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7950200" y="2197100"/>
            <a:ext cx="3429000" cy="78740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11" name="Text 8"/>
          <p:cNvSpPr/>
          <p:nvPr/>
        </p:nvSpPr>
        <p:spPr>
          <a:xfrm>
            <a:off x="8102600" y="2425700"/>
            <a:ext cx="11303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B6E9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37.1%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9"/>
          <p:cNvSpPr/>
          <p:nvPr/>
        </p:nvSpPr>
        <p:spPr>
          <a:xfrm>
            <a:off x="9309100" y="2293640"/>
            <a:ext cx="1975231" cy="6196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A234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of NZ employers name access to skills as their top employment issue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812800" y="3282950"/>
            <a:ext cx="6426200" cy="0"/>
          </a:xfrm>
          <a:prstGeom prst="line">
            <a:avLst/>
          </a:prstGeom>
          <a:noFill/>
          <a:ln w="12700">
            <a:solidFill>
              <a:srgbClr val="C9D3DE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14" name="Text 11"/>
          <p:cNvSpPr/>
          <p:nvPr/>
        </p:nvSpPr>
        <p:spPr>
          <a:xfrm>
            <a:off x="812800" y="3429050"/>
            <a:ext cx="661898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34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New skills earn a premium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812800" y="3680470"/>
            <a:ext cx="6618986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E5D6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 in 10 job ads in advanced economies asks for a new skill. Ads asking for four or more pay up to 15% more (IMF).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6" name="Image 1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91400" y="3606800"/>
            <a:ext cx="406400" cy="203200"/>
          </a:xfrm>
          <a:prstGeom prst="rect">
            <a:avLst/>
          </a:prstGeom>
        </p:spPr>
      </p:pic>
      <p:sp>
        <p:nvSpPr>
          <p:cNvPr id="17" name="Shape 13"/>
          <p:cNvSpPr/>
          <p:nvPr/>
        </p:nvSpPr>
        <p:spPr>
          <a:xfrm>
            <a:off x="7950200" y="3314700"/>
            <a:ext cx="3429000" cy="78740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18" name="Text 14"/>
          <p:cNvSpPr/>
          <p:nvPr/>
        </p:nvSpPr>
        <p:spPr>
          <a:xfrm>
            <a:off x="8102600" y="3543300"/>
            <a:ext cx="11303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B6E9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64%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9309100" y="3510310"/>
            <a:ext cx="1975231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A234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of medium-sized NZ businesses already use AI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Shape 16"/>
          <p:cNvSpPr/>
          <p:nvPr/>
        </p:nvSpPr>
        <p:spPr>
          <a:xfrm>
            <a:off x="812800" y="4400550"/>
            <a:ext cx="6426200" cy="0"/>
          </a:xfrm>
          <a:prstGeom prst="line">
            <a:avLst/>
          </a:prstGeom>
          <a:noFill/>
          <a:ln w="12700">
            <a:solidFill>
              <a:srgbClr val="C9D3DE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sp>
        <p:nvSpPr>
          <p:cNvPr id="21" name="Text 17"/>
          <p:cNvSpPr/>
          <p:nvPr/>
        </p:nvSpPr>
        <p:spPr>
          <a:xfrm>
            <a:off x="812800" y="4546650"/>
            <a:ext cx="661898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A234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Skills are becoming the currency of work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Text 18"/>
          <p:cNvSpPr/>
          <p:nvPr/>
        </p:nvSpPr>
        <p:spPr>
          <a:xfrm>
            <a:off x="812800" y="4798070"/>
            <a:ext cx="6618986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E5D6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Employers are moving to skills-first hiring, shared skills languages and recognition of skills learned outside formal study (OECD, SkillLab).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3" name="Image 2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91400" y="4724400"/>
            <a:ext cx="406400" cy="20320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7950200" y="4432300"/>
            <a:ext cx="3429000" cy="787400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25" name="Text 20"/>
          <p:cNvSpPr/>
          <p:nvPr/>
        </p:nvSpPr>
        <p:spPr>
          <a:xfrm>
            <a:off x="8102600" y="4660900"/>
            <a:ext cx="1130300" cy="35560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B6E9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 in 3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 21"/>
          <p:cNvSpPr/>
          <p:nvPr/>
        </p:nvSpPr>
        <p:spPr>
          <a:xfrm>
            <a:off x="9309100" y="4528840"/>
            <a:ext cx="1975231" cy="6196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A2342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NZ employers say graduates do not meet their skill needs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Text 22"/>
          <p:cNvSpPr/>
          <p:nvPr/>
        </p:nvSpPr>
        <p:spPr>
          <a:xfrm>
            <a:off x="812800" y="6253510"/>
            <a:ext cx="10883392" cy="2234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E5D6E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Sources: WEF Future of Jobs 2025; IMF SDN/2026/001; OECD; SkillLab; MYOB Business Monitor (Aug 2026); Election Survey 2026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4E5D6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23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150" normalizeH="0" baseline="0" noProof="0" dirty="0">
                <a:ln>
                  <a:noFill/>
                </a:ln>
                <a:solidFill>
                  <a:srgbClr val="4FC1E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HOW BUSINESS IS RESPONDING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4724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i="0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Zealand businesses are responding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812800" y="1828800"/>
            <a:ext cx="2489200" cy="3937000"/>
          </a:xfrm>
          <a:prstGeom prst="roundRect">
            <a:avLst>
              <a:gd name="adj" fmla="val 4082"/>
            </a:avLst>
          </a:prstGeom>
          <a:solidFill>
            <a:srgbClr val="13325A"/>
          </a:solidFill>
          <a:ln/>
        </p:spPr>
        <p:txBody>
          <a:bodyPr/>
          <a:lstStyle/>
          <a:p>
            <a:endParaRPr lang="en-NZ"/>
          </a:p>
        </p:txBody>
      </p:sp>
      <p:sp>
        <p:nvSpPr>
          <p:cNvPr id="5" name="Shape 3"/>
          <p:cNvSpPr/>
          <p:nvPr/>
        </p:nvSpPr>
        <p:spPr>
          <a:xfrm>
            <a:off x="1025525" y="2041525"/>
            <a:ext cx="438150" cy="4381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pic>
        <p:nvPicPr>
          <p:cNvPr id="6" name="Image 0" descr="Trus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117600" y="2133600"/>
            <a:ext cx="254000" cy="254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16000" y="2590800"/>
            <a:ext cx="21452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FC1E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Seeking policy certainty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" name="Text 5"/>
          <p:cNvSpPr/>
          <p:nvPr/>
        </p:nvSpPr>
        <p:spPr>
          <a:xfrm>
            <a:off x="1016000" y="3149600"/>
            <a:ext cx="2145284" cy="1139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7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srgbClr val="F5F7F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"Higher costs, skills shortages, global uncertainty and an accumulation of regulation have all tested confidence."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Text 6"/>
          <p:cNvSpPr/>
          <p:nvPr/>
        </p:nvSpPr>
        <p:spPr>
          <a:xfrm>
            <a:off x="1016000" y="4365427"/>
            <a:ext cx="2145284" cy="642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9FB3C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Intervention, geopolitical instability and disruption chill investment.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3505200" y="1828800"/>
            <a:ext cx="2489200" cy="3937000"/>
          </a:xfrm>
          <a:prstGeom prst="roundRect">
            <a:avLst>
              <a:gd name="adj" fmla="val 4082"/>
            </a:avLst>
          </a:prstGeom>
          <a:solidFill>
            <a:srgbClr val="13325A"/>
          </a:solidFill>
          <a:ln/>
        </p:spPr>
        <p:txBody>
          <a:bodyPr/>
          <a:lstStyle/>
          <a:p>
            <a:endParaRPr lang="en-NZ"/>
          </a:p>
        </p:txBody>
      </p:sp>
      <p:sp>
        <p:nvSpPr>
          <p:cNvPr id="11" name="Shape 8"/>
          <p:cNvSpPr/>
          <p:nvPr/>
        </p:nvSpPr>
        <p:spPr>
          <a:xfrm>
            <a:off x="3717925" y="2041525"/>
            <a:ext cx="438150" cy="4381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pic>
        <p:nvPicPr>
          <p:cNvPr id="12" name="Image 1" descr="Char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810000" y="2133600"/>
            <a:ext cx="254000" cy="2540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708400" y="2590800"/>
            <a:ext cx="21452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FC1E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Managing financial pressure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3708400" y="3149600"/>
            <a:ext cx="2145284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2A5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≈26%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3708400" y="3754090"/>
            <a:ext cx="2145284" cy="12597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5F7F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rise in prices over five years. Business input costs rose 4.1% in the last year alone, led by fuel and power. Budgets are tightening across the board.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6197600" y="1828800"/>
            <a:ext cx="2489200" cy="3937000"/>
          </a:xfrm>
          <a:prstGeom prst="roundRect">
            <a:avLst>
              <a:gd name="adj" fmla="val 4082"/>
            </a:avLst>
          </a:prstGeom>
          <a:solidFill>
            <a:srgbClr val="13325A"/>
          </a:solidFill>
          <a:ln/>
        </p:spPr>
        <p:txBody>
          <a:bodyPr/>
          <a:lstStyle/>
          <a:p>
            <a:endParaRPr lang="en-NZ"/>
          </a:p>
        </p:txBody>
      </p:sp>
      <p:sp>
        <p:nvSpPr>
          <p:cNvPr id="17" name="Shape 13"/>
          <p:cNvSpPr/>
          <p:nvPr/>
        </p:nvSpPr>
        <p:spPr>
          <a:xfrm>
            <a:off x="6410325" y="2041525"/>
            <a:ext cx="438150" cy="4381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pic>
        <p:nvPicPr>
          <p:cNvPr id="18" name="Image 2" descr="Globe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6502400" y="2133600"/>
            <a:ext cx="254000" cy="25400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400800" y="2590800"/>
            <a:ext cx="21452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FC1E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Relying on immigration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0" name="Text 15"/>
          <p:cNvSpPr/>
          <p:nvPr/>
        </p:nvSpPr>
        <p:spPr>
          <a:xfrm>
            <a:off x="6400800" y="3149600"/>
            <a:ext cx="2145284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2A5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1 in 4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1" name="Text 16"/>
          <p:cNvSpPr/>
          <p:nvPr/>
        </p:nvSpPr>
        <p:spPr>
          <a:xfrm>
            <a:off x="6400800" y="3754090"/>
            <a:ext cx="2145284" cy="14655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5F7F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employers are not confident they can get the skills they need under current immigration settings. We import skills we don't train, and compete with the world for them.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2" name="Shape 17"/>
          <p:cNvSpPr/>
          <p:nvPr/>
        </p:nvSpPr>
        <p:spPr>
          <a:xfrm>
            <a:off x="8890000" y="1828800"/>
            <a:ext cx="2489200" cy="3937000"/>
          </a:xfrm>
          <a:prstGeom prst="roundRect">
            <a:avLst>
              <a:gd name="adj" fmla="val 4082"/>
            </a:avLst>
          </a:prstGeom>
          <a:solidFill>
            <a:srgbClr val="13325A"/>
          </a:solidFill>
          <a:ln/>
        </p:spPr>
        <p:txBody>
          <a:bodyPr/>
          <a:lstStyle/>
          <a:p>
            <a:endParaRPr lang="en-NZ"/>
          </a:p>
        </p:txBody>
      </p:sp>
      <p:sp>
        <p:nvSpPr>
          <p:cNvPr id="23" name="Shape 18"/>
          <p:cNvSpPr/>
          <p:nvPr/>
        </p:nvSpPr>
        <p:spPr>
          <a:xfrm>
            <a:off x="9102725" y="2041525"/>
            <a:ext cx="438150" cy="43815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4FC1E9"/>
            </a:solidFill>
            <a:prstDash val="solid"/>
          </a:ln>
        </p:spPr>
        <p:txBody>
          <a:bodyPr/>
          <a:lstStyle/>
          <a:p>
            <a:endParaRPr lang="en-NZ"/>
          </a:p>
        </p:txBody>
      </p:sp>
      <p:pic>
        <p:nvPicPr>
          <p:cNvPr id="24" name="Image 3" descr="Users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9194800" y="2133600"/>
            <a:ext cx="254000" cy="25400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093200" y="2590800"/>
            <a:ext cx="21452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4FC1E9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Stepping back from the system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6" name="Text 20"/>
          <p:cNvSpPr/>
          <p:nvPr/>
        </p:nvSpPr>
        <p:spPr>
          <a:xfrm>
            <a:off x="9093200" y="3149600"/>
            <a:ext cx="2145284" cy="528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9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2A541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−24%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7" name="Text 21"/>
          <p:cNvSpPr/>
          <p:nvPr/>
        </p:nvSpPr>
        <p:spPr>
          <a:xfrm>
            <a:off x="9093200" y="3754090"/>
            <a:ext cx="2145284" cy="848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6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5F7F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fall in new apprentices starting training in 2025. Total workplace-based learners fell 12%.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8" name="Text 22"/>
          <p:cNvSpPr/>
          <p:nvPr/>
        </p:nvSpPr>
        <p:spPr>
          <a:xfrm>
            <a:off x="812800" y="6055420"/>
            <a:ext cx="10883392" cy="4215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9FB3C8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Sources: BusinessNZ Election Priorities 2026, p.2; Stats NZ CPI, June 2021 to June 2026 (BusinessNZ calculation), and Business Price Indexes, June 2026 qtr; Election Survey 2026, Q4.2; Education Counts, workplace-based learners 2025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5F7FA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0B6E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OPPORTUNITIES FOR INDUSTRY AND EDUCATION</a:t>
            </a:r>
            <a:endParaRPr lang="en-US" sz="1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102320"/>
            <a:ext cx="10883392" cy="580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400"/>
              </a:lnSpc>
              <a:buNone/>
            </a:pPr>
            <a:r>
              <a:rPr lang="en-US" sz="4000" b="1" i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the skills bridge</a:t>
            </a:r>
            <a:endParaRPr lang="en-US" sz="4000"/>
          </a:p>
        </p:txBody>
      </p:sp>
      <p:sp>
        <p:nvSpPr>
          <p:cNvPr id="4" name="Shape 2"/>
          <p:cNvSpPr/>
          <p:nvPr/>
        </p:nvSpPr>
        <p:spPr>
          <a:xfrm>
            <a:off x="812800" y="1778000"/>
            <a:ext cx="3384550" cy="1404590"/>
          </a:xfrm>
          <a:prstGeom prst="roundRect">
            <a:avLst>
              <a:gd name="adj" fmla="val 7233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5" name="Shape 3"/>
          <p:cNvSpPr/>
          <p:nvPr/>
        </p:nvSpPr>
        <p:spPr>
          <a:xfrm>
            <a:off x="1016000" y="19558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0B6E92"/>
          </a:solidFill>
          <a:ln/>
        </p:spPr>
        <p:txBody>
          <a:bodyPr/>
          <a:lstStyle/>
          <a:p>
            <a:endParaRPr lang="en-NZ"/>
          </a:p>
        </p:txBody>
      </p:sp>
      <p:pic>
        <p:nvPicPr>
          <p:cNvPr id="6" name="Image 0" descr="GraduationCap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92200" y="2032000"/>
            <a:ext cx="203200" cy="203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73200" y="2026940"/>
            <a:ext cx="259657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school pathways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1016000" y="2387600"/>
            <a:ext cx="3067495" cy="642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secondary subjects need clear routes into jobs, apprenticeships and further training.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4400550" y="1778000"/>
            <a:ext cx="3384550" cy="1198860"/>
          </a:xfrm>
          <a:prstGeom prst="roundRect">
            <a:avLst>
              <a:gd name="adj" fmla="val 8475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10" name="Shape 7"/>
          <p:cNvSpPr/>
          <p:nvPr/>
        </p:nvSpPr>
        <p:spPr>
          <a:xfrm>
            <a:off x="4603750" y="19558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0B6E92"/>
          </a:solidFill>
          <a:ln/>
        </p:spPr>
        <p:txBody>
          <a:bodyPr/>
          <a:lstStyle/>
          <a:p>
            <a:endParaRPr lang="en-NZ"/>
          </a:p>
        </p:txBody>
      </p:sp>
      <p:pic>
        <p:nvPicPr>
          <p:cNvPr id="11" name="Image 1" descr="Book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79950" y="2032000"/>
            <a:ext cx="203200" cy="203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060950" y="2026940"/>
            <a:ext cx="259657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Stronger foundations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4603750" y="2387600"/>
            <a:ext cx="3067495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the curriculum to build knowledge and technical ability to a higher standard.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7988300" y="1778000"/>
            <a:ext cx="3384550" cy="1198860"/>
          </a:xfrm>
          <a:prstGeom prst="roundRect">
            <a:avLst>
              <a:gd name="adj" fmla="val 8475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15" name="Shape 11"/>
          <p:cNvSpPr/>
          <p:nvPr/>
        </p:nvSpPr>
        <p:spPr>
          <a:xfrm>
            <a:off x="8191500" y="19558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0B6E92"/>
          </a:solidFill>
          <a:ln/>
        </p:spPr>
        <p:txBody>
          <a:bodyPr/>
          <a:lstStyle/>
          <a:p>
            <a:endParaRPr lang="en-NZ"/>
          </a:p>
        </p:txBody>
      </p:sp>
      <p:pic>
        <p:nvPicPr>
          <p:cNvPr id="16" name="Image 2" descr="Lightni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267700" y="2032000"/>
            <a:ext cx="203200" cy="203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648700" y="2026940"/>
            <a:ext cx="259657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Speed to market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8191500" y="2387600"/>
            <a:ext cx="3067495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new training products to market quickly as industry and technology change.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812800" y="3479800"/>
            <a:ext cx="3384550" cy="1404590"/>
          </a:xfrm>
          <a:prstGeom prst="roundRect">
            <a:avLst>
              <a:gd name="adj" fmla="val 7233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20" name="Shape 15"/>
          <p:cNvSpPr/>
          <p:nvPr/>
        </p:nvSpPr>
        <p:spPr>
          <a:xfrm>
            <a:off x="1016000" y="36576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0B6E92"/>
          </a:solidFill>
          <a:ln/>
        </p:spPr>
        <p:txBody>
          <a:bodyPr/>
          <a:lstStyle/>
          <a:p>
            <a:endParaRPr lang="en-NZ"/>
          </a:p>
        </p:txBody>
      </p:sp>
      <p:pic>
        <p:nvPicPr>
          <p:cNvPr id="21" name="Image 3" descr="Chart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92200" y="3733800"/>
            <a:ext cx="203200" cy="2032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473200" y="3728740"/>
            <a:ext cx="259657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Measure what matters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1016000" y="4089400"/>
            <a:ext cx="3067495" cy="642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Link training to employment and economic outcomes, with faster feedback between industry and education.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4400550" y="3479800"/>
            <a:ext cx="3384550" cy="1198860"/>
          </a:xfrm>
          <a:prstGeom prst="roundRect">
            <a:avLst>
              <a:gd name="adj" fmla="val 8475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25" name="Shape 19"/>
          <p:cNvSpPr/>
          <p:nvPr/>
        </p:nvSpPr>
        <p:spPr>
          <a:xfrm>
            <a:off x="4603750" y="36576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0B6E92"/>
          </a:solidFill>
          <a:ln/>
        </p:spPr>
        <p:txBody>
          <a:bodyPr/>
          <a:lstStyle/>
          <a:p>
            <a:endParaRPr lang="en-NZ"/>
          </a:p>
        </p:txBody>
      </p:sp>
      <p:pic>
        <p:nvPicPr>
          <p:cNvPr id="26" name="Image 4" descr="Star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679950" y="3733800"/>
            <a:ext cx="203200" cy="20320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060950" y="3728740"/>
            <a:ext cx="259657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 to the best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4603750" y="4089400"/>
            <a:ext cx="3067495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industry standards to what our top-performing companies need.</a:t>
            </a:r>
            <a:endParaRPr lang="en-US" sz="1200" dirty="0"/>
          </a:p>
        </p:txBody>
      </p:sp>
      <p:sp>
        <p:nvSpPr>
          <p:cNvPr id="29" name="Shape 22"/>
          <p:cNvSpPr/>
          <p:nvPr/>
        </p:nvSpPr>
        <p:spPr>
          <a:xfrm>
            <a:off x="7988300" y="3479800"/>
            <a:ext cx="3384550" cy="1198860"/>
          </a:xfrm>
          <a:prstGeom prst="roundRect">
            <a:avLst>
              <a:gd name="adj" fmla="val 8475"/>
            </a:avLst>
          </a:prstGeom>
          <a:solidFill>
            <a:srgbClr val="FFFFFF"/>
          </a:solidFill>
          <a:ln/>
          <a:effectLst>
            <a:outerShdw blurRad="101600" dist="25400" dir="5400000" algn="bl" rotWithShape="0">
              <a:srgbClr val="0A2342">
                <a:alpha val="10000"/>
              </a:srgbClr>
            </a:outerShdw>
          </a:effectLst>
        </p:spPr>
        <p:txBody>
          <a:bodyPr/>
          <a:lstStyle/>
          <a:p>
            <a:endParaRPr lang="en-NZ"/>
          </a:p>
        </p:txBody>
      </p:sp>
      <p:sp>
        <p:nvSpPr>
          <p:cNvPr id="30" name="Shape 23"/>
          <p:cNvSpPr/>
          <p:nvPr/>
        </p:nvSpPr>
        <p:spPr>
          <a:xfrm>
            <a:off x="8191500" y="3657600"/>
            <a:ext cx="355600" cy="355600"/>
          </a:xfrm>
          <a:prstGeom prst="roundRect">
            <a:avLst>
              <a:gd name="adj" fmla="val 50000"/>
            </a:avLst>
          </a:prstGeom>
          <a:solidFill>
            <a:srgbClr val="0B6E92"/>
          </a:solidFill>
          <a:ln/>
        </p:spPr>
        <p:txBody>
          <a:bodyPr/>
          <a:lstStyle/>
          <a:p>
            <a:endParaRPr lang="en-NZ"/>
          </a:p>
        </p:txBody>
      </p:sp>
      <p:pic>
        <p:nvPicPr>
          <p:cNvPr id="31" name="Image 5" descr="Key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8267700" y="3733800"/>
            <a:ext cx="203200" cy="20320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648700" y="3728740"/>
            <a:ext cx="2596579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400" b="1" dirty="0">
                <a:solidFill>
                  <a:srgbClr val="0A23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 outcomes, not inputs</a:t>
            </a:r>
            <a:endParaRPr lang="en-US" sz="1400" dirty="0"/>
          </a:p>
        </p:txBody>
      </p:sp>
      <p:sp>
        <p:nvSpPr>
          <p:cNvPr id="33" name="Text 25"/>
          <p:cNvSpPr/>
          <p:nvPr/>
        </p:nvSpPr>
        <p:spPr>
          <a:xfrm>
            <a:off x="8191500" y="4089400"/>
            <a:ext cx="3067495" cy="436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2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Balanced regulation and compliance to drive efficiency. No new training levies.</a:t>
            </a:r>
            <a:endParaRPr lang="en-US" sz="1200" dirty="0"/>
          </a:p>
        </p:txBody>
      </p:sp>
      <p:sp>
        <p:nvSpPr>
          <p:cNvPr id="34" name="Shape 26"/>
          <p:cNvSpPr/>
          <p:nvPr/>
        </p:nvSpPr>
        <p:spPr>
          <a:xfrm>
            <a:off x="812800" y="5156200"/>
            <a:ext cx="10566400" cy="863600"/>
          </a:xfrm>
          <a:prstGeom prst="roundRect">
            <a:avLst>
              <a:gd name="adj" fmla="val 11765"/>
            </a:avLst>
          </a:prstGeom>
          <a:solidFill>
            <a:srgbClr val="0A2342"/>
          </a:solidFill>
          <a:ln/>
        </p:spPr>
        <p:txBody>
          <a:bodyPr/>
          <a:lstStyle/>
          <a:p>
            <a:endParaRPr lang="en-NZ"/>
          </a:p>
        </p:txBody>
      </p:sp>
      <p:sp>
        <p:nvSpPr>
          <p:cNvPr id="35" name="Text 27"/>
          <p:cNvSpPr/>
          <p:nvPr/>
        </p:nvSpPr>
        <p:spPr>
          <a:xfrm>
            <a:off x="1066800" y="5481340"/>
            <a:ext cx="2059491" cy="23872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50" dirty="0">
                <a:solidFill>
                  <a:srgbClr val="4FC1E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CALL TO ACTION</a:t>
            </a:r>
            <a:endParaRPr lang="en-US" sz="1200" dirty="0"/>
          </a:p>
        </p:txBody>
      </p:sp>
      <p:sp>
        <p:nvSpPr>
          <p:cNvPr id="36" name="Text 28"/>
          <p:cNvSpPr/>
          <p:nvPr/>
        </p:nvSpPr>
        <p:spPr>
          <a:xfrm>
            <a:off x="3269506" y="5334000"/>
            <a:ext cx="809136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F5F7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build the skills that lift New Zealand's growth and living standards, together, starting now</a:t>
            </a:r>
            <a:endParaRPr lang="en-US" sz="1600" dirty="0"/>
          </a:p>
        </p:txBody>
      </p:sp>
      <p:sp>
        <p:nvSpPr>
          <p:cNvPr id="37" name="Text 29"/>
          <p:cNvSpPr/>
          <p:nvPr/>
        </p:nvSpPr>
        <p:spPr>
          <a:xfrm>
            <a:off x="812800" y="6238280"/>
            <a:ext cx="10883392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4E5D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Sources: BusinessNZ Election Priorities 2026, Education and Skills, pp.12 to 13; BusinessNZ proposals for discussion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aining that works for business: BusinessNZ at the NZ VET Research Forum 2026">
  <a:themeElements>
    <a:clrScheme name="Training that works for business: BusinessNZ at the NZ VET Research Forum 2026">
      <a:dk1>
        <a:srgbClr val="0A2342"/>
      </a:dk1>
      <a:lt1>
        <a:srgbClr val="F5F7FA"/>
      </a:lt1>
      <a:dk2>
        <a:srgbClr val="223854"/>
      </a:dk2>
      <a:lt2>
        <a:srgbClr val="BAC2CC"/>
      </a:lt2>
      <a:accent1>
        <a:srgbClr val="4FC1E9"/>
      </a:accent1>
      <a:accent2>
        <a:srgbClr val="0B6E92"/>
      </a:accent2>
      <a:accent3>
        <a:srgbClr val="9FB3C8"/>
      </a:accent3>
      <a:accent4>
        <a:srgbClr val="F2A541"/>
      </a:accent4>
      <a:accent5>
        <a:srgbClr val="B3001E"/>
      </a:accent5>
      <a:accent6>
        <a:srgbClr val="4E5D6E"/>
      </a:accent6>
      <a:hlink>
        <a:srgbClr val="0563C1"/>
      </a:hlink>
      <a:folHlink>
        <a:srgbClr val="954F72"/>
      </a:folHlink>
    </a:clrScheme>
    <a:fontScheme name="Training that works for business: BusinessNZ at the NZ VET Research Forum 2026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lobal skills trends arriving in New Zealand">
  <a:themeElements>
    <a:clrScheme name="Global skills trends arriving in New Zealand">
      <a:dk1>
        <a:srgbClr val="4E5D6E"/>
      </a:dk1>
      <a:lt1>
        <a:srgbClr val="F4F6F9"/>
      </a:lt1>
      <a:dk2>
        <a:srgbClr val="788391"/>
      </a:dk2>
      <a:lt2>
        <a:srgbClr val="E3E7EB"/>
      </a:lt2>
      <a:accent1>
        <a:srgbClr val="0A2342"/>
      </a:accent1>
      <a:accent2>
        <a:srgbClr val="0B6E92"/>
      </a:accent2>
      <a:accent3>
        <a:srgbClr val="9AA0A6"/>
      </a:accent3>
      <a:accent4>
        <a:srgbClr val="909AA6"/>
      </a:accent4>
      <a:accent5>
        <a:srgbClr val="A9B1BA"/>
      </a:accent5>
      <a:accent6>
        <a:srgbClr val="C2C8CF"/>
      </a:accent6>
      <a:hlink>
        <a:srgbClr val="0563C1"/>
      </a:hlink>
      <a:folHlink>
        <a:srgbClr val="954F72"/>
      </a:folHlink>
    </a:clrScheme>
    <a:fontScheme name="Global skills trends arriving in New Zealand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New Zealand businesses are responding">
  <a:themeElements>
    <a:clrScheme name="New Zealand businesses are responding">
      <a:dk1>
        <a:srgbClr val="0A2342"/>
      </a:dk1>
      <a:lt1>
        <a:srgbClr val="F5F7FA"/>
      </a:lt1>
      <a:dk2>
        <a:srgbClr val="223854"/>
      </a:dk2>
      <a:lt2>
        <a:srgbClr val="BAC2CC"/>
      </a:lt2>
      <a:accent1>
        <a:srgbClr val="4FC1E9"/>
      </a:accent1>
      <a:accent2>
        <a:srgbClr val="F2A541"/>
      </a:accent2>
      <a:accent3>
        <a:srgbClr val="9FB3C8"/>
      </a:accent3>
      <a:accent4>
        <a:srgbClr val="9AA0A6"/>
      </a:accent4>
      <a:accent5>
        <a:srgbClr val="97A2B0"/>
      </a:accent5>
      <a:accent6>
        <a:srgbClr val="748295"/>
      </a:accent6>
      <a:hlink>
        <a:srgbClr val="0563C1"/>
      </a:hlink>
      <a:folHlink>
        <a:srgbClr val="954F72"/>
      </a:folHlink>
    </a:clrScheme>
    <a:fontScheme name="New Zealand businesses are responding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177CB127539E4086E72E9693BEB61C" ma:contentTypeVersion="19" ma:contentTypeDescription="Create a new document." ma:contentTypeScope="" ma:versionID="5935fb8a82a7e1f93d29dacff195c72c">
  <xsd:schema xmlns:xsd="http://www.w3.org/2001/XMLSchema" xmlns:xs="http://www.w3.org/2001/XMLSchema" xmlns:p="http://schemas.microsoft.com/office/2006/metadata/properties" xmlns:ns2="b82c0890-db37-4f7b-86b1-28861ffcc908" xmlns:ns3="e2d462b7-cb72-49f0-ae83-d6cf3d9603b8" targetNamespace="http://schemas.microsoft.com/office/2006/metadata/properties" ma:root="true" ma:fieldsID="a60bbafa13d50c37d1ba68eb66066fec" ns2:_="" ns3:_="">
    <xsd:import namespace="b82c0890-db37-4f7b-86b1-28861ffcc908"/>
    <xsd:import namespace="e2d462b7-cb72-49f0-ae83-d6cf3d9603b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c0890-db37-4f7b-86b1-28861ffcc908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e7b8826a-d613-4642-9f99-0056bc0ffb6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462b7-cb72-49f0-ae83-d6cf3d9603b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e4070765-1017-4d5a-9ea8-f0ca656af9bd}" ma:internalName="TaxCatchAll" ma:showField="CatchAllData" ma:web="e2d462b7-cb72-49f0-ae83-d6cf3d9603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d462b7-cb72-49f0-ae83-d6cf3d9603b8" xsi:nil="true"/>
    <lcf76f155ced4ddcb4097134ff3c332f xmlns="b82c0890-db37-4f7b-86b1-28861ffcc90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200A12A-6FE0-4E1D-AC05-DF32D4862CE2}"/>
</file>

<file path=customXml/itemProps2.xml><?xml version="1.0" encoding="utf-8"?>
<ds:datastoreItem xmlns:ds="http://schemas.openxmlformats.org/officeDocument/2006/customXml" ds:itemID="{50D458D7-6306-489A-942E-5FFCB76A6DDE}"/>
</file>

<file path=customXml/itemProps3.xml><?xml version="1.0" encoding="utf-8"?>
<ds:datastoreItem xmlns:ds="http://schemas.openxmlformats.org/officeDocument/2006/customXml" ds:itemID="{28B78833-6D1F-4802-BA4E-97E6F45203C8}"/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1844</Words>
  <Application>Microsoft Office PowerPoint</Application>
  <PresentationFormat>Widescreen</PresentationFormat>
  <Paragraphs>229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Training that works for business: BusinessNZ at the NZ VET Research Forum 2026</vt:lpstr>
      <vt:lpstr>Global skills trends arriving in New Zealand</vt:lpstr>
      <vt:lpstr>New Zealand businesses are responding</vt:lpstr>
      <vt:lpstr>The Skills Dividend</vt:lpstr>
      <vt:lpstr>Skills: a game changer for our economy</vt:lpstr>
      <vt:lpstr>PowerPoint Presentation</vt:lpstr>
      <vt:lpstr>PowerPoint Presentation</vt:lpstr>
      <vt:lpstr>One in three employers says graduates are not meeting their skill needs</vt:lpstr>
      <vt:lpstr>Access to skills is employers' number one employment issue</vt:lpstr>
      <vt:lpstr>A certificate must mean competence</vt:lpstr>
      <vt:lpstr>Most employers expect AI to reshape their workforce</vt:lpstr>
      <vt:lpstr>PowerPoint Presentation</vt:lpstr>
      <vt:lpstr>Our peers have trained mechatronics technicians on the job for decades. New Zealand has yet to start</vt:lpstr>
      <vt:lpstr>Global trends are arriving in New Zealand</vt:lpstr>
      <vt:lpstr>New Zealand businesses are responding</vt:lpstr>
      <vt:lpstr>Building the skills bridge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that works for business: BusinessNZ at the NZ VET Research Forum 2026</dc:title>
  <dc:subject/>
  <dc:creator>Rachel Simpson</dc:creator>
  <cp:lastModifiedBy>Takina Events AV User 1</cp:lastModifiedBy>
  <cp:revision>5</cp:revision>
  <dcterms:created xsi:type="dcterms:W3CDTF">2026-10-07T21:22:39Z</dcterms:created>
  <dcterms:modified xsi:type="dcterms:W3CDTF">2026-10-12T21:24:52Z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0x0101003A177CB127539E4086E72E9693BEB61C</vt:lpwstr>
  </property>
</Properties>
</file>