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1.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2.xml" ContentType="application/vnd.openxmlformats-officedocument.themeOverr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3.xml" ContentType="application/vnd.openxmlformats-officedocument.themeOverr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4.xml" ContentType="application/vnd.openxmlformats-officedocument.themeOverr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5.xml" ContentType="application/vnd.openxmlformats-officedocument.themeOverride+xml"/>
  <Override PartName="/ppt/drawings/drawing2.xml" ContentType="application/vnd.openxmlformats-officedocument.drawingml.chartshapes+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heme/themeOverride6.xml" ContentType="application/vnd.openxmlformats-officedocument.themeOverr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7.xml" ContentType="application/vnd.openxmlformats-officedocument.themeOverr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heme/themeOverride8.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64" r:id="rId4"/>
  </p:sldMasterIdLst>
  <p:notesMasterIdLst>
    <p:notesMasterId r:id="rId24"/>
  </p:notesMasterIdLst>
  <p:sldIdLst>
    <p:sldId id="263" r:id="rId5"/>
    <p:sldId id="4632" r:id="rId6"/>
    <p:sldId id="4867" r:id="rId7"/>
    <p:sldId id="4764" r:id="rId8"/>
    <p:sldId id="4643" r:id="rId9"/>
    <p:sldId id="4863" r:id="rId10"/>
    <p:sldId id="805" r:id="rId11"/>
    <p:sldId id="4837" r:id="rId12"/>
    <p:sldId id="4846" r:id="rId13"/>
    <p:sldId id="4437" r:id="rId14"/>
    <p:sldId id="4690" r:id="rId15"/>
    <p:sldId id="4691" r:id="rId16"/>
    <p:sldId id="4870" r:id="rId17"/>
    <p:sldId id="4875" r:id="rId18"/>
    <p:sldId id="4874" r:id="rId19"/>
    <p:sldId id="4876" r:id="rId20"/>
    <p:sldId id="4871" r:id="rId21"/>
    <p:sldId id="4260" r:id="rId22"/>
    <p:sldId id="4639" r:id="rId23"/>
  </p:sldIdLst>
  <p:sldSz cx="12192000" cy="6858000"/>
  <p:notesSz cx="6858000" cy="9144000"/>
  <p:embeddedFontLst>
    <p:embeddedFont>
      <p:font typeface="Ink Free" panose="03080402000500000000" pitchFamily="66" charset="0"/>
      <p:regular r:id="rId25"/>
    </p:embeddedFont>
    <p:embeddedFont>
      <p:font typeface="Roboto" panose="02000000000000000000" pitchFamily="2" charset="0"/>
      <p:regular r:id="rId26"/>
      <p:bold r:id="rId27"/>
      <p:italic r:id="rId28"/>
      <p:boldItalic r:id="rId29"/>
    </p:embeddedFont>
    <p:embeddedFont>
      <p:font typeface="Roboto Black" panose="020F0502020204030204" pitchFamily="2" charset="0"/>
      <p:bold r:id="rId30"/>
      <p:italic r:id="rId31"/>
      <p:boldItalic r:id="rId32"/>
    </p:embeddedFont>
    <p:embeddedFont>
      <p:font typeface="Roboto Light" panose="020F0502020204030204" pitchFamily="2" charset="0"/>
      <p:regular r:id="rId33"/>
      <p:italic r:id="rId34"/>
    </p:embeddedFont>
    <p:embeddedFont>
      <p:font typeface="Roboto Medium" panose="020F0502020204030204" pitchFamily="2" charset="0"/>
      <p:regular r:id="rId35"/>
      <p:italic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5B00"/>
    <a:srgbClr val="D09E00"/>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97C524A-EDDC-47C9-873F-41BC3E7B2431}" v="25" dt="2026-10-11T21:23:35.29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21" autoAdjust="0"/>
    <p:restoredTop sz="94489" autoAdjust="0"/>
  </p:normalViewPr>
  <p:slideViewPr>
    <p:cSldViewPr snapToGrid="0">
      <p:cViewPr varScale="1">
        <p:scale>
          <a:sx n="147" d="100"/>
          <a:sy n="147" d="100"/>
        </p:scale>
        <p:origin x="298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2.fntdata"/><Relationship Id="rId39" Type="http://schemas.openxmlformats.org/officeDocument/2006/relationships/theme" Target="theme/theme1.xml"/><Relationship Id="rId21" Type="http://schemas.openxmlformats.org/officeDocument/2006/relationships/slide" Target="slides/slide17.xml"/><Relationship Id="rId34" Type="http://schemas.openxmlformats.org/officeDocument/2006/relationships/font" Target="fonts/font10.fntdata"/><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5.fntdata"/><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32" Type="http://schemas.openxmlformats.org/officeDocument/2006/relationships/font" Target="fonts/font8.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font" Target="fonts/font4.fntdata"/><Relationship Id="rId36" Type="http://schemas.openxmlformats.org/officeDocument/2006/relationships/font" Target="fonts/font12.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7.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font" Target="fonts/font11.fntdata"/><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1.fntdata"/><Relationship Id="rId33" Type="http://schemas.openxmlformats.org/officeDocument/2006/relationships/font" Target="fonts/font9.fntdata"/><Relationship Id="rId38"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https://eaqub-my.sharepoint.com/personal/shamubeel_eaqub_com/Documents/Client%20Projects/Housing%20First%20Alliance/2023%20Emergency%20housing%20framing%20and%20solutions/Data/Population%20and%20consents.xlsx"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oleObject" Target="https://eaqub-my.sharepoint.com/personal/shamubeel_eaqub_com/Documents/Projects/Apopo/Apopo_Chart_Data_SE%20version.xlsx" TargetMode="Externa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oleObject" Target="https://eaqub-my.sharepoint.com/personal/shamubeel_eaqub_com/Documents/Projects/Apopo/Apopo_Chart_Data_SE%20version.xlsx" TargetMode="External"/></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oleObject" Target="https://eaqub-my.sharepoint.com/personal/shamubeel_eaqub_com/Documents/Projects/Apopo/Apopo_Chart_Data_SE%20version.xlsx" TargetMode="External"/></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oleObject" Target="file:///C:\Users\eaqub\Downloads\LED327201_20260706_090745_60.csv" TargetMode="External"/></Relationships>
</file>

<file path=ppt/charts/_rels/chart6.xml.rels><?xml version="1.0" encoding="UTF-8" standalone="yes"?>
<Relationships xmlns="http://schemas.openxmlformats.org/package/2006/relationships"><Relationship Id="rId3" Type="http://schemas.openxmlformats.org/officeDocument/2006/relationships/oleObject" Target="https://eaqub-my.sharepoint.com/personal/shamubeel_eaqub_com/Documents/Client%20Projects/Civil%20Contractors/Cost%20Model%20v2/cost-model-v2.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7.xml"/><Relationship Id="rId1" Type="http://schemas.microsoft.com/office/2011/relationships/chartStyle" Target="style7.xml"/><Relationship Id="rId5" Type="http://schemas.openxmlformats.org/officeDocument/2006/relationships/chartUserShapes" Target="../drawings/drawing2.xml"/><Relationship Id="rId4" Type="http://schemas.openxmlformats.org/officeDocument/2006/relationships/oleObject" Target="https://eaqub-my.sharepoint.com/personal/shamubeel_eaqub_com/Documents/NZEconomy/Historical%20data/Eaqub%20database/Construction%20data.xlsx" TargetMode="External"/></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oleObject" Target="https://eaqub-my.sharepoint.com/personal/shamubeel_eaqub_com/Documents/Client%20Projects/NZCBIA/STATSNZ,LEED_AP3_004,1.0,filtered,2025-07-24%2019-34-28.xlsx" TargetMode="External"/></Relationships>
</file>

<file path=ppt/charts/_rels/chart9.xml.rels><?xml version="1.0" encoding="UTF-8" standalone="yes"?>
<Relationships xmlns="http://schemas.openxmlformats.org/package/2006/relationships"><Relationship Id="rId3" Type="http://schemas.openxmlformats.org/officeDocument/2006/relationships/oleObject" Target="https://eaqub-my.sharepoint.com/personal/shamubeel_eaqub_com/Documents/Client%20Projects/NZCBIA/employment-stocks-and-flows-series-june-2025/esfs_employment_status_by_industry.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oleObject" Target="https://eaqub-my.sharepoint.com/personal/shamubeel_eaqub_com/Documents/Client%20Projects/NZCBIA/employment-stocks-and-flows-series-june-2025/esfs_employment_status_by_industry.xlsx" TargetMode="External"/></Relationships>
</file>

<file path=ppt/charts/_rels/chart11.xml.rels><?xml version="1.0" encoding="UTF-8" standalone="yes"?>
<Relationships xmlns="http://schemas.openxmlformats.org/package/2006/relationships"><Relationship Id="rId3" Type="http://schemas.openxmlformats.org/officeDocument/2006/relationships/themeOverride" Target="../theme/themeOverride8.xm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oleObject" Target="https://eaqub-my.sharepoint.com/personal/shamubeel_eaqub_com/Documents/Client%20Projects/NZCBIA/employment-stocks-and-flows-series-june-2025/esfs_employment_status_by_industry.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1" i="0" u="none" strike="noStrike" kern="1200" spc="0" baseline="0">
                <a:solidFill>
                  <a:schemeClr val="tx1"/>
                </a:solidFill>
                <a:latin typeface="Roboto" panose="02000000000000000000" pitchFamily="2" charset="0"/>
                <a:ea typeface="Roboto" panose="02000000000000000000" pitchFamily="2" charset="0"/>
                <a:cs typeface="Roboto" panose="02000000000000000000" pitchFamily="2" charset="0"/>
              </a:defRPr>
            </a:pPr>
            <a:r>
              <a:rPr lang="en-NZ" b="1"/>
              <a:t>Dwelling consents per 1000 households</a:t>
            </a:r>
          </a:p>
        </c:rich>
      </c:tx>
      <c:overlay val="0"/>
      <c:spPr>
        <a:noFill/>
        <a:ln>
          <a:noFill/>
        </a:ln>
        <a:effectLst/>
      </c:spPr>
      <c:txPr>
        <a:bodyPr rot="0" spcFirstLastPara="1" vertOverflow="ellipsis" vert="horz" wrap="square" anchor="ctr" anchorCtr="1"/>
        <a:lstStyle/>
        <a:p>
          <a:pPr>
            <a:defRPr sz="1440" b="1" i="0" u="none" strike="noStrike" kern="1200" spc="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US"/>
        </a:p>
      </c:txPr>
    </c:title>
    <c:autoTitleDeleted val="0"/>
    <c:plotArea>
      <c:layout/>
      <c:barChart>
        <c:barDir val="col"/>
        <c:grouping val="clustered"/>
        <c:varyColors val="0"/>
        <c:ser>
          <c:idx val="0"/>
          <c:order val="0"/>
          <c:tx>
            <c:strRef>
              <c:f>BLD468614_20230216_042950_9!$B$6</c:f>
              <c:strCache>
                <c:ptCount val="1"/>
                <c:pt idx="0">
                  <c:v>Sufficient</c:v>
                </c:pt>
              </c:strCache>
            </c:strRef>
          </c:tx>
          <c:spPr>
            <a:solidFill>
              <a:schemeClr val="accent1"/>
            </a:solidFill>
            <a:ln>
              <a:noFill/>
            </a:ln>
            <a:effectLst/>
          </c:spPr>
          <c:invertIfNegative val="0"/>
          <c:cat>
            <c:numRef>
              <c:f>BLD468614_20230216_042950_9!$A$7:$A$112</c:f>
              <c:numCache>
                <c:formatCode>yyyy</c:formatCode>
                <c:ptCount val="106"/>
                <c:pt idx="0">
                  <c:v>7823</c:v>
                </c:pt>
                <c:pt idx="1">
                  <c:v>8188</c:v>
                </c:pt>
                <c:pt idx="2">
                  <c:v>8553</c:v>
                </c:pt>
                <c:pt idx="3">
                  <c:v>8919</c:v>
                </c:pt>
                <c:pt idx="4">
                  <c:v>9284</c:v>
                </c:pt>
                <c:pt idx="5">
                  <c:v>9649</c:v>
                </c:pt>
                <c:pt idx="6">
                  <c:v>10014</c:v>
                </c:pt>
                <c:pt idx="7">
                  <c:v>10380</c:v>
                </c:pt>
                <c:pt idx="8">
                  <c:v>10745</c:v>
                </c:pt>
                <c:pt idx="9">
                  <c:v>11110</c:v>
                </c:pt>
                <c:pt idx="10">
                  <c:v>11475</c:v>
                </c:pt>
                <c:pt idx="11">
                  <c:v>11841</c:v>
                </c:pt>
                <c:pt idx="12">
                  <c:v>12206</c:v>
                </c:pt>
                <c:pt idx="13">
                  <c:v>12571</c:v>
                </c:pt>
                <c:pt idx="14">
                  <c:v>12936</c:v>
                </c:pt>
                <c:pt idx="15">
                  <c:v>13302</c:v>
                </c:pt>
                <c:pt idx="16">
                  <c:v>13667</c:v>
                </c:pt>
                <c:pt idx="17">
                  <c:v>14032</c:v>
                </c:pt>
                <c:pt idx="18">
                  <c:v>14397</c:v>
                </c:pt>
                <c:pt idx="19">
                  <c:v>14763</c:v>
                </c:pt>
                <c:pt idx="20">
                  <c:v>15128</c:v>
                </c:pt>
                <c:pt idx="21">
                  <c:v>15493</c:v>
                </c:pt>
                <c:pt idx="22">
                  <c:v>15858</c:v>
                </c:pt>
                <c:pt idx="23">
                  <c:v>16224</c:v>
                </c:pt>
                <c:pt idx="24">
                  <c:v>16589</c:v>
                </c:pt>
                <c:pt idx="25">
                  <c:v>16954</c:v>
                </c:pt>
                <c:pt idx="26">
                  <c:v>17319</c:v>
                </c:pt>
                <c:pt idx="27">
                  <c:v>17685</c:v>
                </c:pt>
                <c:pt idx="28">
                  <c:v>18050</c:v>
                </c:pt>
                <c:pt idx="29">
                  <c:v>18415</c:v>
                </c:pt>
                <c:pt idx="30">
                  <c:v>18780</c:v>
                </c:pt>
                <c:pt idx="31">
                  <c:v>19146</c:v>
                </c:pt>
                <c:pt idx="32">
                  <c:v>19511</c:v>
                </c:pt>
                <c:pt idx="33">
                  <c:v>19876</c:v>
                </c:pt>
                <c:pt idx="34">
                  <c:v>20241</c:v>
                </c:pt>
                <c:pt idx="35">
                  <c:v>20607</c:v>
                </c:pt>
                <c:pt idx="36">
                  <c:v>20972</c:v>
                </c:pt>
                <c:pt idx="37">
                  <c:v>21337</c:v>
                </c:pt>
                <c:pt idx="38">
                  <c:v>21702</c:v>
                </c:pt>
                <c:pt idx="39">
                  <c:v>22068</c:v>
                </c:pt>
                <c:pt idx="40">
                  <c:v>22433</c:v>
                </c:pt>
                <c:pt idx="41">
                  <c:v>22798</c:v>
                </c:pt>
                <c:pt idx="42">
                  <c:v>23163</c:v>
                </c:pt>
                <c:pt idx="43">
                  <c:v>23529</c:v>
                </c:pt>
                <c:pt idx="44">
                  <c:v>23894</c:v>
                </c:pt>
                <c:pt idx="45">
                  <c:v>24259</c:v>
                </c:pt>
                <c:pt idx="46">
                  <c:v>24624</c:v>
                </c:pt>
                <c:pt idx="47">
                  <c:v>24990</c:v>
                </c:pt>
                <c:pt idx="48">
                  <c:v>25355</c:v>
                </c:pt>
                <c:pt idx="49">
                  <c:v>25720</c:v>
                </c:pt>
                <c:pt idx="50">
                  <c:v>26085</c:v>
                </c:pt>
                <c:pt idx="51">
                  <c:v>26451</c:v>
                </c:pt>
                <c:pt idx="52">
                  <c:v>26816</c:v>
                </c:pt>
                <c:pt idx="53">
                  <c:v>27181</c:v>
                </c:pt>
                <c:pt idx="54">
                  <c:v>27546</c:v>
                </c:pt>
                <c:pt idx="55">
                  <c:v>27912</c:v>
                </c:pt>
                <c:pt idx="56">
                  <c:v>28277</c:v>
                </c:pt>
                <c:pt idx="57">
                  <c:v>28642</c:v>
                </c:pt>
                <c:pt idx="58">
                  <c:v>29007</c:v>
                </c:pt>
                <c:pt idx="59">
                  <c:v>29373</c:v>
                </c:pt>
                <c:pt idx="60">
                  <c:v>29738</c:v>
                </c:pt>
                <c:pt idx="61">
                  <c:v>30103</c:v>
                </c:pt>
                <c:pt idx="62">
                  <c:v>30468</c:v>
                </c:pt>
                <c:pt idx="63">
                  <c:v>30834</c:v>
                </c:pt>
                <c:pt idx="64">
                  <c:v>31199</c:v>
                </c:pt>
                <c:pt idx="65">
                  <c:v>31564</c:v>
                </c:pt>
                <c:pt idx="66">
                  <c:v>31929</c:v>
                </c:pt>
                <c:pt idx="67">
                  <c:v>32295</c:v>
                </c:pt>
                <c:pt idx="68">
                  <c:v>32660</c:v>
                </c:pt>
                <c:pt idx="69">
                  <c:v>33025</c:v>
                </c:pt>
                <c:pt idx="70">
                  <c:v>33390</c:v>
                </c:pt>
                <c:pt idx="71">
                  <c:v>33756</c:v>
                </c:pt>
                <c:pt idx="72">
                  <c:v>34121</c:v>
                </c:pt>
                <c:pt idx="73">
                  <c:v>34486</c:v>
                </c:pt>
                <c:pt idx="74">
                  <c:v>34851</c:v>
                </c:pt>
                <c:pt idx="75">
                  <c:v>35217</c:v>
                </c:pt>
                <c:pt idx="76">
                  <c:v>35582</c:v>
                </c:pt>
                <c:pt idx="77">
                  <c:v>35947</c:v>
                </c:pt>
                <c:pt idx="78">
                  <c:v>36312</c:v>
                </c:pt>
                <c:pt idx="79">
                  <c:v>36678</c:v>
                </c:pt>
                <c:pt idx="80">
                  <c:v>37043</c:v>
                </c:pt>
                <c:pt idx="81">
                  <c:v>37408</c:v>
                </c:pt>
                <c:pt idx="82">
                  <c:v>37773</c:v>
                </c:pt>
                <c:pt idx="83">
                  <c:v>38139</c:v>
                </c:pt>
                <c:pt idx="84">
                  <c:v>38504</c:v>
                </c:pt>
                <c:pt idx="85">
                  <c:v>38869</c:v>
                </c:pt>
                <c:pt idx="86">
                  <c:v>39234</c:v>
                </c:pt>
                <c:pt idx="87">
                  <c:v>39600</c:v>
                </c:pt>
                <c:pt idx="88">
                  <c:v>39965</c:v>
                </c:pt>
                <c:pt idx="89">
                  <c:v>40330</c:v>
                </c:pt>
                <c:pt idx="90">
                  <c:v>40695</c:v>
                </c:pt>
                <c:pt idx="91">
                  <c:v>41061</c:v>
                </c:pt>
                <c:pt idx="92">
                  <c:v>41426</c:v>
                </c:pt>
                <c:pt idx="93">
                  <c:v>41791</c:v>
                </c:pt>
                <c:pt idx="94">
                  <c:v>42156</c:v>
                </c:pt>
                <c:pt idx="95">
                  <c:v>42522</c:v>
                </c:pt>
                <c:pt idx="96">
                  <c:v>42887</c:v>
                </c:pt>
                <c:pt idx="97">
                  <c:v>43252</c:v>
                </c:pt>
                <c:pt idx="98">
                  <c:v>43617</c:v>
                </c:pt>
                <c:pt idx="99">
                  <c:v>43983</c:v>
                </c:pt>
                <c:pt idx="100">
                  <c:v>44348</c:v>
                </c:pt>
                <c:pt idx="101">
                  <c:v>44713</c:v>
                </c:pt>
                <c:pt idx="102">
                  <c:v>45078</c:v>
                </c:pt>
                <c:pt idx="103">
                  <c:v>45444</c:v>
                </c:pt>
                <c:pt idx="104">
                  <c:v>45809</c:v>
                </c:pt>
                <c:pt idx="105">
                  <c:v>46174</c:v>
                </c:pt>
              </c:numCache>
            </c:numRef>
          </c:cat>
          <c:val>
            <c:numRef>
              <c:f>BLD468614_20230216_042950_9!$B$7:$B$112</c:f>
              <c:numCache>
                <c:formatCode>0</c:formatCode>
                <c:ptCount val="106"/>
                <c:pt idx="1">
                  <c:v>40.743818001658354</c:v>
                </c:pt>
                <c:pt idx="2">
                  <c:v>42.818668779275185</c:v>
                </c:pt>
                <c:pt idx="3">
                  <c:v>46.789692177470464</c:v>
                </c:pt>
                <c:pt idx="4">
                  <c:v>44.058530161994696</c:v>
                </c:pt>
                <c:pt idx="5">
                  <c:v>47.146785111377632</c:v>
                </c:pt>
                <c:pt idx="6">
                  <c:v>47.250187202705419</c:v>
                </c:pt>
                <c:pt idx="7">
                  <c:v>40.853520633541969</c:v>
                </c:pt>
                <c:pt idx="8">
                  <c:v>38.251030984553665</c:v>
                </c:pt>
                <c:pt idx="9">
                  <c:v>39.189085424674126</c:v>
                </c:pt>
                <c:pt idx="10">
                  <c:v>30.647870234900093</c:v>
                </c:pt>
                <c:pt idx="13">
                  <c:v>26.455325734235679</c:v>
                </c:pt>
                <c:pt idx="14">
                  <c:v>26.768935353760924</c:v>
                </c:pt>
                <c:pt idx="15">
                  <c:v>30.114664924539383</c:v>
                </c:pt>
                <c:pt idx="16">
                  <c:v>30.744913791911653</c:v>
                </c:pt>
                <c:pt idx="17">
                  <c:v>34.537829630761983</c:v>
                </c:pt>
                <c:pt idx="18">
                  <c:v>39.63352979478659</c:v>
                </c:pt>
                <c:pt idx="19">
                  <c:v>39.386436933378342</c:v>
                </c:pt>
                <c:pt idx="20">
                  <c:v>36.339547979056483</c:v>
                </c:pt>
                <c:pt idx="21">
                  <c:v>31.056394591349722</c:v>
                </c:pt>
                <c:pt idx="24">
                  <c:v>31.029882879075306</c:v>
                </c:pt>
                <c:pt idx="25">
                  <c:v>32.058216190303519</c:v>
                </c:pt>
                <c:pt idx="26">
                  <c:v>35.136752215894809</c:v>
                </c:pt>
                <c:pt idx="27">
                  <c:v>34.741193896286639</c:v>
                </c:pt>
                <c:pt idx="28">
                  <c:v>35.296228378087214</c:v>
                </c:pt>
                <c:pt idx="29">
                  <c:v>37.430805997101295</c:v>
                </c:pt>
                <c:pt idx="30">
                  <c:v>36.54021372777791</c:v>
                </c:pt>
                <c:pt idx="31">
                  <c:v>33.991333991334677</c:v>
                </c:pt>
                <c:pt idx="32">
                  <c:v>31.341576077493919</c:v>
                </c:pt>
                <c:pt idx="33">
                  <c:v>32.944184930322763</c:v>
                </c:pt>
                <c:pt idx="34">
                  <c:v>38.413402100570217</c:v>
                </c:pt>
                <c:pt idx="35">
                  <c:v>33.014270672976082</c:v>
                </c:pt>
                <c:pt idx="36">
                  <c:v>33.201912513953928</c:v>
                </c:pt>
                <c:pt idx="37">
                  <c:v>35.111879036391336</c:v>
                </c:pt>
                <c:pt idx="38">
                  <c:v>34.372458669481702</c:v>
                </c:pt>
                <c:pt idx="39">
                  <c:v>38.584314225476525</c:v>
                </c:pt>
                <c:pt idx="40">
                  <c:v>38.890487498824882</c:v>
                </c:pt>
                <c:pt idx="41">
                  <c:v>34.779556732974974</c:v>
                </c:pt>
                <c:pt idx="42">
                  <c:v>31.281840334501009</c:v>
                </c:pt>
                <c:pt idx="43">
                  <c:v>32.224825791312426</c:v>
                </c:pt>
                <c:pt idx="44">
                  <c:v>36.733652637721818</c:v>
                </c:pt>
                <c:pt idx="45">
                  <c:v>34.296872706034996</c:v>
                </c:pt>
                <c:pt idx="46">
                  <c:v>30.333142909358521</c:v>
                </c:pt>
                <c:pt idx="47">
                  <c:v>29.744664455682521</c:v>
                </c:pt>
                <c:pt idx="48">
                  <c:v>31.123923694037472</c:v>
                </c:pt>
                <c:pt idx="49">
                  <c:v>30.752989784505278</c:v>
                </c:pt>
                <c:pt idx="50">
                  <c:v>30.144825929689144</c:v>
                </c:pt>
                <c:pt idx="51">
                  <c:v>36.867850074492999</c:v>
                </c:pt>
                <c:pt idx="52">
                  <c:v>47.371346347812626</c:v>
                </c:pt>
                <c:pt idx="53">
                  <c:v>40.444730879886187</c:v>
                </c:pt>
                <c:pt idx="54">
                  <c:v>35.095998764032039</c:v>
                </c:pt>
                <c:pt idx="55">
                  <c:v>34.524486431125403</c:v>
                </c:pt>
                <c:pt idx="56">
                  <c:v>25.942986359775201</c:v>
                </c:pt>
                <c:pt idx="100">
                  <c:v>26.74660599064817</c:v>
                </c:pt>
                <c:pt idx="101">
                  <c:v>26.227423657931251</c:v>
                </c:pt>
              </c:numCache>
            </c:numRef>
          </c:val>
          <c:extLst>
            <c:ext xmlns:c16="http://schemas.microsoft.com/office/drawing/2014/chart" uri="{C3380CC4-5D6E-409C-BE32-E72D297353CC}">
              <c16:uniqueId val="{00000000-3984-4617-8CD7-BA3573BE1BE6}"/>
            </c:ext>
          </c:extLst>
        </c:ser>
        <c:ser>
          <c:idx val="1"/>
          <c:order val="1"/>
          <c:tx>
            <c:strRef>
              <c:f>BLD468614_20230216_042950_9!$C$6</c:f>
              <c:strCache>
                <c:ptCount val="1"/>
              </c:strCache>
            </c:strRef>
          </c:tx>
          <c:spPr>
            <a:solidFill>
              <a:schemeClr val="accent6"/>
            </a:solidFill>
            <a:ln>
              <a:noFill/>
            </a:ln>
            <a:effectLst/>
          </c:spPr>
          <c:invertIfNegative val="0"/>
          <c:cat>
            <c:numRef>
              <c:f>BLD468614_20230216_042950_9!$A$7:$A$112</c:f>
              <c:numCache>
                <c:formatCode>yyyy</c:formatCode>
                <c:ptCount val="106"/>
                <c:pt idx="0">
                  <c:v>7823</c:v>
                </c:pt>
                <c:pt idx="1">
                  <c:v>8188</c:v>
                </c:pt>
                <c:pt idx="2">
                  <c:v>8553</c:v>
                </c:pt>
                <c:pt idx="3">
                  <c:v>8919</c:v>
                </c:pt>
                <c:pt idx="4">
                  <c:v>9284</c:v>
                </c:pt>
                <c:pt idx="5">
                  <c:v>9649</c:v>
                </c:pt>
                <c:pt idx="6">
                  <c:v>10014</c:v>
                </c:pt>
                <c:pt idx="7">
                  <c:v>10380</c:v>
                </c:pt>
                <c:pt idx="8">
                  <c:v>10745</c:v>
                </c:pt>
                <c:pt idx="9">
                  <c:v>11110</c:v>
                </c:pt>
                <c:pt idx="10">
                  <c:v>11475</c:v>
                </c:pt>
                <c:pt idx="11">
                  <c:v>11841</c:v>
                </c:pt>
                <c:pt idx="12">
                  <c:v>12206</c:v>
                </c:pt>
                <c:pt idx="13">
                  <c:v>12571</c:v>
                </c:pt>
                <c:pt idx="14">
                  <c:v>12936</c:v>
                </c:pt>
                <c:pt idx="15">
                  <c:v>13302</c:v>
                </c:pt>
                <c:pt idx="16">
                  <c:v>13667</c:v>
                </c:pt>
                <c:pt idx="17">
                  <c:v>14032</c:v>
                </c:pt>
                <c:pt idx="18">
                  <c:v>14397</c:v>
                </c:pt>
                <c:pt idx="19">
                  <c:v>14763</c:v>
                </c:pt>
                <c:pt idx="20">
                  <c:v>15128</c:v>
                </c:pt>
                <c:pt idx="21">
                  <c:v>15493</c:v>
                </c:pt>
                <c:pt idx="22">
                  <c:v>15858</c:v>
                </c:pt>
                <c:pt idx="23">
                  <c:v>16224</c:v>
                </c:pt>
                <c:pt idx="24">
                  <c:v>16589</c:v>
                </c:pt>
                <c:pt idx="25">
                  <c:v>16954</c:v>
                </c:pt>
                <c:pt idx="26">
                  <c:v>17319</c:v>
                </c:pt>
                <c:pt idx="27">
                  <c:v>17685</c:v>
                </c:pt>
                <c:pt idx="28">
                  <c:v>18050</c:v>
                </c:pt>
                <c:pt idx="29">
                  <c:v>18415</c:v>
                </c:pt>
                <c:pt idx="30">
                  <c:v>18780</c:v>
                </c:pt>
                <c:pt idx="31">
                  <c:v>19146</c:v>
                </c:pt>
                <c:pt idx="32">
                  <c:v>19511</c:v>
                </c:pt>
                <c:pt idx="33">
                  <c:v>19876</c:v>
                </c:pt>
                <c:pt idx="34">
                  <c:v>20241</c:v>
                </c:pt>
                <c:pt idx="35">
                  <c:v>20607</c:v>
                </c:pt>
                <c:pt idx="36">
                  <c:v>20972</c:v>
                </c:pt>
                <c:pt idx="37">
                  <c:v>21337</c:v>
                </c:pt>
                <c:pt idx="38">
                  <c:v>21702</c:v>
                </c:pt>
                <c:pt idx="39">
                  <c:v>22068</c:v>
                </c:pt>
                <c:pt idx="40">
                  <c:v>22433</c:v>
                </c:pt>
                <c:pt idx="41">
                  <c:v>22798</c:v>
                </c:pt>
                <c:pt idx="42">
                  <c:v>23163</c:v>
                </c:pt>
                <c:pt idx="43">
                  <c:v>23529</c:v>
                </c:pt>
                <c:pt idx="44">
                  <c:v>23894</c:v>
                </c:pt>
                <c:pt idx="45">
                  <c:v>24259</c:v>
                </c:pt>
                <c:pt idx="46">
                  <c:v>24624</c:v>
                </c:pt>
                <c:pt idx="47">
                  <c:v>24990</c:v>
                </c:pt>
                <c:pt idx="48">
                  <c:v>25355</c:v>
                </c:pt>
                <c:pt idx="49">
                  <c:v>25720</c:v>
                </c:pt>
                <c:pt idx="50">
                  <c:v>26085</c:v>
                </c:pt>
                <c:pt idx="51">
                  <c:v>26451</c:v>
                </c:pt>
                <c:pt idx="52">
                  <c:v>26816</c:v>
                </c:pt>
                <c:pt idx="53">
                  <c:v>27181</c:v>
                </c:pt>
                <c:pt idx="54">
                  <c:v>27546</c:v>
                </c:pt>
                <c:pt idx="55">
                  <c:v>27912</c:v>
                </c:pt>
                <c:pt idx="56">
                  <c:v>28277</c:v>
                </c:pt>
                <c:pt idx="57">
                  <c:v>28642</c:v>
                </c:pt>
                <c:pt idx="58">
                  <c:v>29007</c:v>
                </c:pt>
                <c:pt idx="59">
                  <c:v>29373</c:v>
                </c:pt>
                <c:pt idx="60">
                  <c:v>29738</c:v>
                </c:pt>
                <c:pt idx="61">
                  <c:v>30103</c:v>
                </c:pt>
                <c:pt idx="62">
                  <c:v>30468</c:v>
                </c:pt>
                <c:pt idx="63">
                  <c:v>30834</c:v>
                </c:pt>
                <c:pt idx="64">
                  <c:v>31199</c:v>
                </c:pt>
                <c:pt idx="65">
                  <c:v>31564</c:v>
                </c:pt>
                <c:pt idx="66">
                  <c:v>31929</c:v>
                </c:pt>
                <c:pt idx="67">
                  <c:v>32295</c:v>
                </c:pt>
                <c:pt idx="68">
                  <c:v>32660</c:v>
                </c:pt>
                <c:pt idx="69">
                  <c:v>33025</c:v>
                </c:pt>
                <c:pt idx="70">
                  <c:v>33390</c:v>
                </c:pt>
                <c:pt idx="71">
                  <c:v>33756</c:v>
                </c:pt>
                <c:pt idx="72">
                  <c:v>34121</c:v>
                </c:pt>
                <c:pt idx="73">
                  <c:v>34486</c:v>
                </c:pt>
                <c:pt idx="74">
                  <c:v>34851</c:v>
                </c:pt>
                <c:pt idx="75">
                  <c:v>35217</c:v>
                </c:pt>
                <c:pt idx="76">
                  <c:v>35582</c:v>
                </c:pt>
                <c:pt idx="77">
                  <c:v>35947</c:v>
                </c:pt>
                <c:pt idx="78">
                  <c:v>36312</c:v>
                </c:pt>
                <c:pt idx="79">
                  <c:v>36678</c:v>
                </c:pt>
                <c:pt idx="80">
                  <c:v>37043</c:v>
                </c:pt>
                <c:pt idx="81">
                  <c:v>37408</c:v>
                </c:pt>
                <c:pt idx="82">
                  <c:v>37773</c:v>
                </c:pt>
                <c:pt idx="83">
                  <c:v>38139</c:v>
                </c:pt>
                <c:pt idx="84">
                  <c:v>38504</c:v>
                </c:pt>
                <c:pt idx="85">
                  <c:v>38869</c:v>
                </c:pt>
                <c:pt idx="86">
                  <c:v>39234</c:v>
                </c:pt>
                <c:pt idx="87">
                  <c:v>39600</c:v>
                </c:pt>
                <c:pt idx="88">
                  <c:v>39965</c:v>
                </c:pt>
                <c:pt idx="89">
                  <c:v>40330</c:v>
                </c:pt>
                <c:pt idx="90">
                  <c:v>40695</c:v>
                </c:pt>
                <c:pt idx="91">
                  <c:v>41061</c:v>
                </c:pt>
                <c:pt idx="92">
                  <c:v>41426</c:v>
                </c:pt>
                <c:pt idx="93">
                  <c:v>41791</c:v>
                </c:pt>
                <c:pt idx="94">
                  <c:v>42156</c:v>
                </c:pt>
                <c:pt idx="95">
                  <c:v>42522</c:v>
                </c:pt>
                <c:pt idx="96">
                  <c:v>42887</c:v>
                </c:pt>
                <c:pt idx="97">
                  <c:v>43252</c:v>
                </c:pt>
                <c:pt idx="98">
                  <c:v>43617</c:v>
                </c:pt>
                <c:pt idx="99">
                  <c:v>43983</c:v>
                </c:pt>
                <c:pt idx="100">
                  <c:v>44348</c:v>
                </c:pt>
                <c:pt idx="101">
                  <c:v>44713</c:v>
                </c:pt>
                <c:pt idx="102">
                  <c:v>45078</c:v>
                </c:pt>
                <c:pt idx="103">
                  <c:v>45444</c:v>
                </c:pt>
                <c:pt idx="104">
                  <c:v>45809</c:v>
                </c:pt>
                <c:pt idx="105">
                  <c:v>46174</c:v>
                </c:pt>
              </c:numCache>
            </c:numRef>
          </c:cat>
          <c:val>
            <c:numRef>
              <c:f>BLD468614_20230216_042950_9!$C$7:$C$112</c:f>
              <c:numCache>
                <c:formatCode>General</c:formatCode>
                <c:ptCount val="106"/>
                <c:pt idx="11" formatCode="0">
                  <c:v>23.760407790846649</c:v>
                </c:pt>
                <c:pt idx="12" formatCode="0">
                  <c:v>23.145009872377287</c:v>
                </c:pt>
                <c:pt idx="22" formatCode="0">
                  <c:v>17.709129326847933</c:v>
                </c:pt>
                <c:pt idx="23" formatCode="0">
                  <c:v>24.329061853364443</c:v>
                </c:pt>
                <c:pt idx="57" formatCode="0">
                  <c:v>20.576847066926799</c:v>
                </c:pt>
                <c:pt idx="58" formatCode="0">
                  <c:v>16.52782682826204</c:v>
                </c:pt>
                <c:pt idx="59" formatCode="0">
                  <c:v>15.269975273105821</c:v>
                </c:pt>
                <c:pt idx="60" formatCode="0">
                  <c:v>18.16556723723702</c:v>
                </c:pt>
                <c:pt idx="61" formatCode="0">
                  <c:v>16.961215991370903</c:v>
                </c:pt>
                <c:pt idx="62" formatCode="0">
                  <c:v>18.368436852306619</c:v>
                </c:pt>
                <c:pt idx="63" formatCode="0">
                  <c:v>21.229302006469421</c:v>
                </c:pt>
                <c:pt idx="64" formatCode="0">
                  <c:v>23.119682317408294</c:v>
                </c:pt>
                <c:pt idx="65" formatCode="0">
                  <c:v>19.358767423721943</c:v>
                </c:pt>
                <c:pt idx="66" formatCode="0">
                  <c:v>18.355476885887693</c:v>
                </c:pt>
                <c:pt idx="67" formatCode="0">
                  <c:v>17.607266405610495</c:v>
                </c:pt>
                <c:pt idx="68" formatCode="0">
                  <c:v>20.150160501363519</c:v>
                </c:pt>
                <c:pt idx="69" formatCode="0">
                  <c:v>19.544849518770913</c:v>
                </c:pt>
                <c:pt idx="70" formatCode="0">
                  <c:v>14.835993247689622</c:v>
                </c:pt>
                <c:pt idx="71" formatCode="0">
                  <c:v>14.827286575869977</c:v>
                </c:pt>
                <c:pt idx="72" formatCode="0">
                  <c:v>15.441948379150102</c:v>
                </c:pt>
                <c:pt idx="73" formatCode="0">
                  <c:v>18.734437569060773</c:v>
                </c:pt>
                <c:pt idx="74" formatCode="0">
                  <c:v>16.829583492132631</c:v>
                </c:pt>
                <c:pt idx="75" formatCode="0">
                  <c:v>17.857224008574491</c:v>
                </c:pt>
                <c:pt idx="76" formatCode="0">
                  <c:v>19.347360960516223</c:v>
                </c:pt>
                <c:pt idx="77" formatCode="0">
                  <c:v>15.794258453473132</c:v>
                </c:pt>
                <c:pt idx="78" formatCode="0">
                  <c:v>19.918070454486191</c:v>
                </c:pt>
                <c:pt idx="79" formatCode="0">
                  <c:v>15.0362858698188</c:v>
                </c:pt>
                <c:pt idx="80" formatCode="0">
                  <c:v>15.243478933127172</c:v>
                </c:pt>
                <c:pt idx="81" formatCode="0">
                  <c:v>19.84526782322401</c:v>
                </c:pt>
                <c:pt idx="82" formatCode="0">
                  <c:v>21.392610250297974</c:v>
                </c:pt>
                <c:pt idx="83" formatCode="0">
                  <c:v>22.124867033639145</c:v>
                </c:pt>
                <c:pt idx="84" formatCode="0">
                  <c:v>18.104489223251651</c:v>
                </c:pt>
                <c:pt idx="85" formatCode="0">
                  <c:v>17.823937293887109</c:v>
                </c:pt>
                <c:pt idx="86" formatCode="0">
                  <c:v>17.400085231308307</c:v>
                </c:pt>
                <c:pt idx="87" formatCode="0">
                  <c:v>12.434555612939574</c:v>
                </c:pt>
                <c:pt idx="88" formatCode="0">
                  <c:v>9.6287361130479248</c:v>
                </c:pt>
                <c:pt idx="89" formatCode="0">
                  <c:v>10.306421495391545</c:v>
                </c:pt>
                <c:pt idx="90" formatCode="0">
                  <c:v>8.9625711678832118</c:v>
                </c:pt>
                <c:pt idx="91" formatCode="0">
                  <c:v>11.052757877543609</c:v>
                </c:pt>
                <c:pt idx="92" formatCode="0">
                  <c:v>13.803201188626998</c:v>
                </c:pt>
                <c:pt idx="93" formatCode="0">
                  <c:v>15.750144138160081</c:v>
                </c:pt>
                <c:pt idx="94" formatCode="0">
                  <c:v>16.928804616652929</c:v>
                </c:pt>
                <c:pt idx="95" formatCode="0">
                  <c:v>18.33004900193038</c:v>
                </c:pt>
                <c:pt idx="96" formatCode="0">
                  <c:v>18.547836130962278</c:v>
                </c:pt>
                <c:pt idx="97" formatCode="0">
                  <c:v>19.323862384197856</c:v>
                </c:pt>
                <c:pt idx="98" formatCode="0">
                  <c:v>21.688120581619536</c:v>
                </c:pt>
                <c:pt idx="99" formatCode="0">
                  <c:v>22.226120781108801</c:v>
                </c:pt>
                <c:pt idx="102" formatCode="0">
                  <c:v>18.951452188006481</c:v>
                </c:pt>
                <c:pt idx="103" formatCode="0">
                  <c:v>16.407413366336634</c:v>
                </c:pt>
                <c:pt idx="104" formatCode="0">
                  <c:v>15.756378257520247</c:v>
                </c:pt>
                <c:pt idx="105" formatCode="0">
                  <c:v>17.406689422341596</c:v>
                </c:pt>
              </c:numCache>
            </c:numRef>
          </c:val>
          <c:extLst>
            <c:ext xmlns:c16="http://schemas.microsoft.com/office/drawing/2014/chart" uri="{C3380CC4-5D6E-409C-BE32-E72D297353CC}">
              <c16:uniqueId val="{00000001-3984-4617-8CD7-BA3573BE1BE6}"/>
            </c:ext>
          </c:extLst>
        </c:ser>
        <c:dLbls>
          <c:showLegendKey val="0"/>
          <c:showVal val="0"/>
          <c:showCatName val="0"/>
          <c:showSerName val="0"/>
          <c:showPercent val="0"/>
          <c:showBubbleSize val="0"/>
        </c:dLbls>
        <c:gapWidth val="50"/>
        <c:overlap val="100"/>
        <c:axId val="138933296"/>
        <c:axId val="138930384"/>
      </c:barChart>
      <c:catAx>
        <c:axId val="138933296"/>
        <c:scaling>
          <c:orientation val="minMax"/>
        </c:scaling>
        <c:delete val="0"/>
        <c:axPos val="b"/>
        <c:numFmt formatCode="yyyy" sourceLinked="0"/>
        <c:majorTickMark val="cross"/>
        <c:minorTickMark val="none"/>
        <c:tickLblPos val="nextTo"/>
        <c:spPr>
          <a:noFill/>
          <a:ln w="9525" cap="flat" cmpd="sng" algn="ctr">
            <a:solidFill>
              <a:srgbClr val="000000"/>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US"/>
          </a:p>
        </c:txPr>
        <c:crossAx val="138930384"/>
        <c:crosses val="autoZero"/>
        <c:auto val="0"/>
        <c:lblAlgn val="ctr"/>
        <c:lblOffset val="100"/>
        <c:tickLblSkip val="10"/>
        <c:tickMarkSkip val="10"/>
        <c:noMultiLvlLbl val="0"/>
      </c:catAx>
      <c:valAx>
        <c:axId val="138930384"/>
        <c:scaling>
          <c:orientation val="minMax"/>
        </c:scaling>
        <c:delete val="0"/>
        <c:axPos val="l"/>
        <c:numFmt formatCode="0" sourceLinked="1"/>
        <c:majorTickMark val="in"/>
        <c:minorTickMark val="none"/>
        <c:tickLblPos val="nextTo"/>
        <c:spPr>
          <a:noFill/>
          <a:ln>
            <a:solidFill>
              <a:schemeClr val="tx1"/>
            </a:solidFill>
          </a:ln>
          <a:effectLst/>
        </c:spPr>
        <c:txPr>
          <a:bodyPr rot="-60000000" spcFirstLastPara="1" vertOverflow="ellipsis" vert="horz" wrap="square" anchor="ctr" anchorCtr="1"/>
          <a:lstStyle/>
          <a:p>
            <a:pPr>
              <a:defRPr sz="1200" b="0"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US"/>
          </a:p>
        </c:txPr>
        <c:crossAx val="138933296"/>
        <c:crosses val="autoZero"/>
        <c:crossBetween val="between"/>
      </c:valAx>
      <c:spPr>
        <a:noFill/>
        <a:ln>
          <a:noFill/>
        </a:ln>
        <a:effectLst/>
      </c:spPr>
    </c:plotArea>
    <c:plotVisOnly val="1"/>
    <c:dispBlanksAs val="gap"/>
    <c:showDLblsOverMax val="0"/>
    <c:extLst/>
  </c:chart>
  <c:spPr>
    <a:noFill/>
    <a:ln>
      <a:noFill/>
    </a:ln>
    <a:effectLst/>
  </c:spPr>
  <c:txPr>
    <a:bodyPr/>
    <a:lstStyle/>
    <a:p>
      <a:pPr>
        <a:defRPr sz="120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U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40" b="0" i="0" u="none" strike="noStrike" kern="1200" spc="0" baseline="0">
                <a:solidFill>
                  <a:sysClr val="windowText" lastClr="000000"/>
                </a:solidFill>
                <a:latin typeface="+mn-lt"/>
                <a:ea typeface="+mn-ea"/>
                <a:cs typeface="+mn-cs"/>
              </a:defRPr>
            </a:pPr>
            <a:r>
              <a:rPr lang="en-NZ" b="1" dirty="0"/>
              <a:t>Actual &amp; LTP capex: Local Government</a:t>
            </a:r>
          </a:p>
        </c:rich>
      </c:tx>
      <c:overlay val="0"/>
      <c:spPr>
        <a:noFill/>
        <a:ln>
          <a:noFill/>
        </a:ln>
        <a:effectLst/>
      </c:spPr>
      <c:txPr>
        <a:bodyPr rot="0" spcFirstLastPara="1" vertOverflow="ellipsis" vert="horz" wrap="square" anchor="ctr" anchorCtr="1"/>
        <a:lstStyle/>
        <a:p>
          <a:pPr>
            <a:defRPr sz="1440" b="0" i="0" u="none" strike="noStrike" kern="1200" spc="0" baseline="0">
              <a:solidFill>
                <a:sysClr val="windowText" lastClr="000000"/>
              </a:solidFill>
              <a:latin typeface="+mn-lt"/>
              <a:ea typeface="+mn-ea"/>
              <a:cs typeface="+mn-cs"/>
            </a:defRPr>
          </a:pPr>
          <a:endParaRPr lang="en-US"/>
        </a:p>
      </c:txPr>
    </c:title>
    <c:autoTitleDeleted val="0"/>
    <c:plotArea>
      <c:layout/>
      <c:lineChart>
        <c:grouping val="standard"/>
        <c:varyColors val="0"/>
        <c:ser>
          <c:idx val="0"/>
          <c:order val="0"/>
          <c:tx>
            <c:strRef>
              <c:f>Chart14_Capex_vintages!$M$1</c:f>
              <c:strCache>
                <c:ptCount val="1"/>
                <c:pt idx="0">
                  <c:v>GFCF</c:v>
                </c:pt>
              </c:strCache>
            </c:strRef>
          </c:tx>
          <c:spPr>
            <a:ln w="28575" cap="rnd">
              <a:solidFill>
                <a:srgbClr val="FF5B00"/>
              </a:solidFill>
              <a:round/>
            </a:ln>
            <a:effectLst/>
          </c:spPr>
          <c:marker>
            <c:symbol val="none"/>
          </c:marker>
          <c:cat>
            <c:numRef>
              <c:f>Chart14_Capex_vintages!$L$2:$L$49</c:f>
              <c:numCache>
                <c:formatCode>mmm\-yy</c:formatCode>
                <c:ptCount val="48"/>
                <c:pt idx="0">
                  <c:v>31837</c:v>
                </c:pt>
                <c:pt idx="1">
                  <c:v>32203</c:v>
                </c:pt>
                <c:pt idx="2">
                  <c:v>32568</c:v>
                </c:pt>
                <c:pt idx="3">
                  <c:v>32933</c:v>
                </c:pt>
                <c:pt idx="4">
                  <c:v>33298</c:v>
                </c:pt>
                <c:pt idx="5">
                  <c:v>33664</c:v>
                </c:pt>
                <c:pt idx="6">
                  <c:v>34029</c:v>
                </c:pt>
                <c:pt idx="7">
                  <c:v>34394</c:v>
                </c:pt>
                <c:pt idx="8">
                  <c:v>34759</c:v>
                </c:pt>
                <c:pt idx="9">
                  <c:v>35125</c:v>
                </c:pt>
                <c:pt idx="10">
                  <c:v>35490</c:v>
                </c:pt>
                <c:pt idx="11">
                  <c:v>35855</c:v>
                </c:pt>
                <c:pt idx="12">
                  <c:v>36220</c:v>
                </c:pt>
                <c:pt idx="13">
                  <c:v>36586</c:v>
                </c:pt>
                <c:pt idx="14">
                  <c:v>36951</c:v>
                </c:pt>
                <c:pt idx="15">
                  <c:v>37316</c:v>
                </c:pt>
                <c:pt idx="16">
                  <c:v>37681</c:v>
                </c:pt>
                <c:pt idx="17">
                  <c:v>38047</c:v>
                </c:pt>
                <c:pt idx="18">
                  <c:v>38412</c:v>
                </c:pt>
                <c:pt idx="19">
                  <c:v>38777</c:v>
                </c:pt>
                <c:pt idx="20">
                  <c:v>39142</c:v>
                </c:pt>
                <c:pt idx="21">
                  <c:v>39508</c:v>
                </c:pt>
                <c:pt idx="22">
                  <c:v>39873</c:v>
                </c:pt>
                <c:pt idx="23">
                  <c:v>40238</c:v>
                </c:pt>
                <c:pt idx="24">
                  <c:v>40603</c:v>
                </c:pt>
                <c:pt idx="25">
                  <c:v>40969</c:v>
                </c:pt>
                <c:pt idx="26">
                  <c:v>41334</c:v>
                </c:pt>
                <c:pt idx="27">
                  <c:v>41699</c:v>
                </c:pt>
                <c:pt idx="28">
                  <c:v>42064</c:v>
                </c:pt>
                <c:pt idx="29">
                  <c:v>42430</c:v>
                </c:pt>
                <c:pt idx="30">
                  <c:v>42795</c:v>
                </c:pt>
                <c:pt idx="31">
                  <c:v>43160</c:v>
                </c:pt>
                <c:pt idx="32">
                  <c:v>43525</c:v>
                </c:pt>
                <c:pt idx="33">
                  <c:v>43891</c:v>
                </c:pt>
                <c:pt idx="34">
                  <c:v>44256</c:v>
                </c:pt>
                <c:pt idx="35">
                  <c:v>44621</c:v>
                </c:pt>
                <c:pt idx="36">
                  <c:v>44986</c:v>
                </c:pt>
                <c:pt idx="37">
                  <c:v>45352</c:v>
                </c:pt>
                <c:pt idx="38">
                  <c:v>45717</c:v>
                </c:pt>
                <c:pt idx="39">
                  <c:v>46082</c:v>
                </c:pt>
                <c:pt idx="40">
                  <c:v>46447</c:v>
                </c:pt>
                <c:pt idx="41">
                  <c:v>46813</c:v>
                </c:pt>
                <c:pt idx="42">
                  <c:v>47178</c:v>
                </c:pt>
                <c:pt idx="43">
                  <c:v>47543</c:v>
                </c:pt>
                <c:pt idx="44">
                  <c:v>47908</c:v>
                </c:pt>
                <c:pt idx="45">
                  <c:v>48274</c:v>
                </c:pt>
                <c:pt idx="46">
                  <c:v>48639</c:v>
                </c:pt>
                <c:pt idx="47">
                  <c:v>49004</c:v>
                </c:pt>
              </c:numCache>
            </c:numRef>
          </c:cat>
          <c:val>
            <c:numRef>
              <c:f>Chart14_Capex_vintages!$M$2:$M$49</c:f>
              <c:numCache>
                <c:formatCode>General</c:formatCode>
                <c:ptCount val="48"/>
                <c:pt idx="0">
                  <c:v>433</c:v>
                </c:pt>
                <c:pt idx="1">
                  <c:v>432</c:v>
                </c:pt>
                <c:pt idx="2">
                  <c:v>578</c:v>
                </c:pt>
                <c:pt idx="3">
                  <c:v>559</c:v>
                </c:pt>
                <c:pt idx="4">
                  <c:v>431</c:v>
                </c:pt>
                <c:pt idx="5">
                  <c:v>462</c:v>
                </c:pt>
                <c:pt idx="6">
                  <c:v>470</c:v>
                </c:pt>
                <c:pt idx="7">
                  <c:v>523</c:v>
                </c:pt>
                <c:pt idx="8">
                  <c:v>588</c:v>
                </c:pt>
                <c:pt idx="9">
                  <c:v>750</c:v>
                </c:pt>
                <c:pt idx="10">
                  <c:v>828</c:v>
                </c:pt>
                <c:pt idx="11">
                  <c:v>952</c:v>
                </c:pt>
                <c:pt idx="12">
                  <c:v>958</c:v>
                </c:pt>
                <c:pt idx="13">
                  <c:v>1080</c:v>
                </c:pt>
                <c:pt idx="14">
                  <c:v>1252</c:v>
                </c:pt>
                <c:pt idx="15">
                  <c:v>1447</c:v>
                </c:pt>
                <c:pt idx="16">
                  <c:v>1440</c:v>
                </c:pt>
                <c:pt idx="17">
                  <c:v>1771</c:v>
                </c:pt>
                <c:pt idx="18">
                  <c:v>1878</c:v>
                </c:pt>
                <c:pt idx="19">
                  <c:v>2309</c:v>
                </c:pt>
                <c:pt idx="20">
                  <c:v>2684</c:v>
                </c:pt>
                <c:pt idx="21">
                  <c:v>2979</c:v>
                </c:pt>
                <c:pt idx="22">
                  <c:v>2922</c:v>
                </c:pt>
                <c:pt idx="23">
                  <c:v>3182</c:v>
                </c:pt>
                <c:pt idx="24">
                  <c:v>2590</c:v>
                </c:pt>
                <c:pt idx="25">
                  <c:v>2514</c:v>
                </c:pt>
                <c:pt idx="26">
                  <c:v>3337</c:v>
                </c:pt>
                <c:pt idx="27">
                  <c:v>3187</c:v>
                </c:pt>
                <c:pt idx="28">
                  <c:v>3379</c:v>
                </c:pt>
                <c:pt idx="29">
                  <c:v>3426</c:v>
                </c:pt>
                <c:pt idx="30">
                  <c:v>3523</c:v>
                </c:pt>
                <c:pt idx="31">
                  <c:v>3961</c:v>
                </c:pt>
                <c:pt idx="32">
                  <c:v>4354</c:v>
                </c:pt>
                <c:pt idx="33">
                  <c:v>4948</c:v>
                </c:pt>
                <c:pt idx="34">
                  <c:v>5621</c:v>
                </c:pt>
                <c:pt idx="35">
                  <c:v>5873</c:v>
                </c:pt>
                <c:pt idx="36">
                  <c:v>7504</c:v>
                </c:pt>
                <c:pt idx="37">
                  <c:v>8112</c:v>
                </c:pt>
                <c:pt idx="38">
                  <c:v>8616</c:v>
                </c:pt>
              </c:numCache>
            </c:numRef>
          </c:val>
          <c:smooth val="1"/>
          <c:extLst>
            <c:ext xmlns:c16="http://schemas.microsoft.com/office/drawing/2014/chart" uri="{C3380CC4-5D6E-409C-BE32-E72D297353CC}">
              <c16:uniqueId val="{00000000-2FBF-44DD-B6A2-57337585CEB6}"/>
            </c:ext>
          </c:extLst>
        </c:ser>
        <c:ser>
          <c:idx val="1"/>
          <c:order val="1"/>
          <c:tx>
            <c:strRef>
              <c:f>Chart14_Capex_vintages!$N$1</c:f>
              <c:strCache>
                <c:ptCount val="1"/>
                <c:pt idx="0">
                  <c:v>LTCCP 2006</c:v>
                </c:pt>
              </c:strCache>
            </c:strRef>
          </c:tx>
          <c:spPr>
            <a:ln w="28575" cap="rnd">
              <a:solidFill>
                <a:srgbClr val="9EBBB1"/>
              </a:solidFill>
              <a:prstDash val="sysDash"/>
              <a:round/>
            </a:ln>
            <a:effectLst/>
          </c:spPr>
          <c:marker>
            <c:symbol val="none"/>
          </c:marker>
          <c:cat>
            <c:numRef>
              <c:f>Chart14_Capex_vintages!$L$2:$L$49</c:f>
              <c:numCache>
                <c:formatCode>mmm\-yy</c:formatCode>
                <c:ptCount val="48"/>
                <c:pt idx="0">
                  <c:v>31837</c:v>
                </c:pt>
                <c:pt idx="1">
                  <c:v>32203</c:v>
                </c:pt>
                <c:pt idx="2">
                  <c:v>32568</c:v>
                </c:pt>
                <c:pt idx="3">
                  <c:v>32933</c:v>
                </c:pt>
                <c:pt idx="4">
                  <c:v>33298</c:v>
                </c:pt>
                <c:pt idx="5">
                  <c:v>33664</c:v>
                </c:pt>
                <c:pt idx="6">
                  <c:v>34029</c:v>
                </c:pt>
                <c:pt idx="7">
                  <c:v>34394</c:v>
                </c:pt>
                <c:pt idx="8">
                  <c:v>34759</c:v>
                </c:pt>
                <c:pt idx="9">
                  <c:v>35125</c:v>
                </c:pt>
                <c:pt idx="10">
                  <c:v>35490</c:v>
                </c:pt>
                <c:pt idx="11">
                  <c:v>35855</c:v>
                </c:pt>
                <c:pt idx="12">
                  <c:v>36220</c:v>
                </c:pt>
                <c:pt idx="13">
                  <c:v>36586</c:v>
                </c:pt>
                <c:pt idx="14">
                  <c:v>36951</c:v>
                </c:pt>
                <c:pt idx="15">
                  <c:v>37316</c:v>
                </c:pt>
                <c:pt idx="16">
                  <c:v>37681</c:v>
                </c:pt>
                <c:pt idx="17">
                  <c:v>38047</c:v>
                </c:pt>
                <c:pt idx="18">
                  <c:v>38412</c:v>
                </c:pt>
                <c:pt idx="19">
                  <c:v>38777</c:v>
                </c:pt>
                <c:pt idx="20">
                  <c:v>39142</c:v>
                </c:pt>
                <c:pt idx="21">
                  <c:v>39508</c:v>
                </c:pt>
                <c:pt idx="22">
                  <c:v>39873</c:v>
                </c:pt>
                <c:pt idx="23">
                  <c:v>40238</c:v>
                </c:pt>
                <c:pt idx="24">
                  <c:v>40603</c:v>
                </c:pt>
                <c:pt idx="25">
                  <c:v>40969</c:v>
                </c:pt>
                <c:pt idx="26">
                  <c:v>41334</c:v>
                </c:pt>
                <c:pt idx="27">
                  <c:v>41699</c:v>
                </c:pt>
                <c:pt idx="28">
                  <c:v>42064</c:v>
                </c:pt>
                <c:pt idx="29">
                  <c:v>42430</c:v>
                </c:pt>
                <c:pt idx="30">
                  <c:v>42795</c:v>
                </c:pt>
                <c:pt idx="31">
                  <c:v>43160</c:v>
                </c:pt>
                <c:pt idx="32">
                  <c:v>43525</c:v>
                </c:pt>
                <c:pt idx="33">
                  <c:v>43891</c:v>
                </c:pt>
                <c:pt idx="34">
                  <c:v>44256</c:v>
                </c:pt>
                <c:pt idx="35">
                  <c:v>44621</c:v>
                </c:pt>
                <c:pt idx="36">
                  <c:v>44986</c:v>
                </c:pt>
                <c:pt idx="37">
                  <c:v>45352</c:v>
                </c:pt>
                <c:pt idx="38">
                  <c:v>45717</c:v>
                </c:pt>
                <c:pt idx="39">
                  <c:v>46082</c:v>
                </c:pt>
                <c:pt idx="40">
                  <c:v>46447</c:v>
                </c:pt>
                <c:pt idx="41">
                  <c:v>46813</c:v>
                </c:pt>
                <c:pt idx="42">
                  <c:v>47178</c:v>
                </c:pt>
                <c:pt idx="43">
                  <c:v>47543</c:v>
                </c:pt>
                <c:pt idx="44">
                  <c:v>47908</c:v>
                </c:pt>
                <c:pt idx="45">
                  <c:v>48274</c:v>
                </c:pt>
                <c:pt idx="46">
                  <c:v>48639</c:v>
                </c:pt>
                <c:pt idx="47">
                  <c:v>49004</c:v>
                </c:pt>
              </c:numCache>
            </c:numRef>
          </c:cat>
          <c:val>
            <c:numRef>
              <c:f>Chart14_Capex_vintages!$N$2:$N$49</c:f>
              <c:numCache>
                <c:formatCode>General</c:formatCode>
                <c:ptCount val="48"/>
                <c:pt idx="20">
                  <c:v>2684</c:v>
                </c:pt>
                <c:pt idx="21">
                  <c:v>2570.3521659524058</c:v>
                </c:pt>
                <c:pt idx="22">
                  <c:v>2481.708576395064</c:v>
                </c:pt>
                <c:pt idx="23">
                  <c:v>2259.625655296094</c:v>
                </c:pt>
                <c:pt idx="24">
                  <c:v>2129.2437874298362</c:v>
                </c:pt>
                <c:pt idx="25">
                  <c:v>1958.2382575197803</c:v>
                </c:pt>
                <c:pt idx="26">
                  <c:v>1883.5925810337963</c:v>
                </c:pt>
                <c:pt idx="27">
                  <c:v>1827.3495014364535</c:v>
                </c:pt>
                <c:pt idx="28">
                  <c:v>1775.0472424338816</c:v>
                </c:pt>
                <c:pt idx="29">
                  <c:v>1813.3798235177724</c:v>
                </c:pt>
              </c:numCache>
            </c:numRef>
          </c:val>
          <c:smooth val="1"/>
          <c:extLst>
            <c:ext xmlns:c16="http://schemas.microsoft.com/office/drawing/2014/chart" uri="{C3380CC4-5D6E-409C-BE32-E72D297353CC}">
              <c16:uniqueId val="{00000001-2FBF-44DD-B6A2-57337585CEB6}"/>
            </c:ext>
          </c:extLst>
        </c:ser>
        <c:ser>
          <c:idx val="2"/>
          <c:order val="2"/>
          <c:tx>
            <c:strRef>
              <c:f>Chart14_Capex_vintages!$O$1</c:f>
              <c:strCache>
                <c:ptCount val="1"/>
                <c:pt idx="0">
                  <c:v>LTCCP 2009</c:v>
                </c:pt>
              </c:strCache>
            </c:strRef>
          </c:tx>
          <c:spPr>
            <a:ln w="28575" cap="rnd">
              <a:solidFill>
                <a:srgbClr val="6E998B"/>
              </a:solidFill>
              <a:prstDash val="sysDash"/>
              <a:round/>
            </a:ln>
            <a:effectLst/>
          </c:spPr>
          <c:marker>
            <c:symbol val="none"/>
          </c:marker>
          <c:cat>
            <c:numRef>
              <c:f>Chart14_Capex_vintages!$L$2:$L$49</c:f>
              <c:numCache>
                <c:formatCode>mmm\-yy</c:formatCode>
                <c:ptCount val="48"/>
                <c:pt idx="0">
                  <c:v>31837</c:v>
                </c:pt>
                <c:pt idx="1">
                  <c:v>32203</c:v>
                </c:pt>
                <c:pt idx="2">
                  <c:v>32568</c:v>
                </c:pt>
                <c:pt idx="3">
                  <c:v>32933</c:v>
                </c:pt>
                <c:pt idx="4">
                  <c:v>33298</c:v>
                </c:pt>
                <c:pt idx="5">
                  <c:v>33664</c:v>
                </c:pt>
                <c:pt idx="6">
                  <c:v>34029</c:v>
                </c:pt>
                <c:pt idx="7">
                  <c:v>34394</c:v>
                </c:pt>
                <c:pt idx="8">
                  <c:v>34759</c:v>
                </c:pt>
                <c:pt idx="9">
                  <c:v>35125</c:v>
                </c:pt>
                <c:pt idx="10">
                  <c:v>35490</c:v>
                </c:pt>
                <c:pt idx="11">
                  <c:v>35855</c:v>
                </c:pt>
                <c:pt idx="12">
                  <c:v>36220</c:v>
                </c:pt>
                <c:pt idx="13">
                  <c:v>36586</c:v>
                </c:pt>
                <c:pt idx="14">
                  <c:v>36951</c:v>
                </c:pt>
                <c:pt idx="15">
                  <c:v>37316</c:v>
                </c:pt>
                <c:pt idx="16">
                  <c:v>37681</c:v>
                </c:pt>
                <c:pt idx="17">
                  <c:v>38047</c:v>
                </c:pt>
                <c:pt idx="18">
                  <c:v>38412</c:v>
                </c:pt>
                <c:pt idx="19">
                  <c:v>38777</c:v>
                </c:pt>
                <c:pt idx="20">
                  <c:v>39142</c:v>
                </c:pt>
                <c:pt idx="21">
                  <c:v>39508</c:v>
                </c:pt>
                <c:pt idx="22">
                  <c:v>39873</c:v>
                </c:pt>
                <c:pt idx="23">
                  <c:v>40238</c:v>
                </c:pt>
                <c:pt idx="24">
                  <c:v>40603</c:v>
                </c:pt>
                <c:pt idx="25">
                  <c:v>40969</c:v>
                </c:pt>
                <c:pt idx="26">
                  <c:v>41334</c:v>
                </c:pt>
                <c:pt idx="27">
                  <c:v>41699</c:v>
                </c:pt>
                <c:pt idx="28">
                  <c:v>42064</c:v>
                </c:pt>
                <c:pt idx="29">
                  <c:v>42430</c:v>
                </c:pt>
                <c:pt idx="30">
                  <c:v>42795</c:v>
                </c:pt>
                <c:pt idx="31">
                  <c:v>43160</c:v>
                </c:pt>
                <c:pt idx="32">
                  <c:v>43525</c:v>
                </c:pt>
                <c:pt idx="33">
                  <c:v>43891</c:v>
                </c:pt>
                <c:pt idx="34">
                  <c:v>44256</c:v>
                </c:pt>
                <c:pt idx="35">
                  <c:v>44621</c:v>
                </c:pt>
                <c:pt idx="36">
                  <c:v>44986</c:v>
                </c:pt>
                <c:pt idx="37">
                  <c:v>45352</c:v>
                </c:pt>
                <c:pt idx="38">
                  <c:v>45717</c:v>
                </c:pt>
                <c:pt idx="39">
                  <c:v>46082</c:v>
                </c:pt>
                <c:pt idx="40">
                  <c:v>46447</c:v>
                </c:pt>
                <c:pt idx="41">
                  <c:v>46813</c:v>
                </c:pt>
                <c:pt idx="42">
                  <c:v>47178</c:v>
                </c:pt>
                <c:pt idx="43">
                  <c:v>47543</c:v>
                </c:pt>
                <c:pt idx="44">
                  <c:v>47908</c:v>
                </c:pt>
                <c:pt idx="45">
                  <c:v>48274</c:v>
                </c:pt>
                <c:pt idx="46">
                  <c:v>48639</c:v>
                </c:pt>
                <c:pt idx="47">
                  <c:v>49004</c:v>
                </c:pt>
              </c:numCache>
            </c:numRef>
          </c:cat>
          <c:val>
            <c:numRef>
              <c:f>Chart14_Capex_vintages!$O$2:$O$49</c:f>
              <c:numCache>
                <c:formatCode>General</c:formatCode>
                <c:ptCount val="48"/>
                <c:pt idx="23">
                  <c:v>3182</c:v>
                </c:pt>
                <c:pt idx="24">
                  <c:v>3205.1481511581414</c:v>
                </c:pt>
                <c:pt idx="25">
                  <c:v>2722.8168957465487</c:v>
                </c:pt>
                <c:pt idx="26">
                  <c:v>2787.6962591185752</c:v>
                </c:pt>
                <c:pt idx="27">
                  <c:v>2868.3771907202854</c:v>
                </c:pt>
                <c:pt idx="28">
                  <c:v>2563.0869404859868</c:v>
                </c:pt>
                <c:pt idx="29">
                  <c:v>2428.7586207551631</c:v>
                </c:pt>
                <c:pt idx="30">
                  <c:v>2289.9282612445995</c:v>
                </c:pt>
                <c:pt idx="31">
                  <c:v>2419.6751347850677</c:v>
                </c:pt>
                <c:pt idx="32">
                  <c:v>2830.5404967262675</c:v>
                </c:pt>
              </c:numCache>
            </c:numRef>
          </c:val>
          <c:smooth val="1"/>
          <c:extLst>
            <c:ext xmlns:c16="http://schemas.microsoft.com/office/drawing/2014/chart" uri="{C3380CC4-5D6E-409C-BE32-E72D297353CC}">
              <c16:uniqueId val="{00000002-2FBF-44DD-B6A2-57337585CEB6}"/>
            </c:ext>
          </c:extLst>
        </c:ser>
        <c:ser>
          <c:idx val="3"/>
          <c:order val="3"/>
          <c:tx>
            <c:strRef>
              <c:f>Chart14_Capex_vintages!$P$1</c:f>
              <c:strCache>
                <c:ptCount val="1"/>
                <c:pt idx="0">
                  <c:v>LTP 2012</c:v>
                </c:pt>
              </c:strCache>
            </c:strRef>
          </c:tx>
          <c:spPr>
            <a:ln w="28575" cap="rnd">
              <a:solidFill>
                <a:srgbClr val="9EBBB1"/>
              </a:solidFill>
              <a:prstDash val="sysDash"/>
              <a:round/>
            </a:ln>
            <a:effectLst/>
          </c:spPr>
          <c:marker>
            <c:symbol val="none"/>
          </c:marker>
          <c:cat>
            <c:numRef>
              <c:f>Chart14_Capex_vintages!$L$2:$L$49</c:f>
              <c:numCache>
                <c:formatCode>mmm\-yy</c:formatCode>
                <c:ptCount val="48"/>
                <c:pt idx="0">
                  <c:v>31837</c:v>
                </c:pt>
                <c:pt idx="1">
                  <c:v>32203</c:v>
                </c:pt>
                <c:pt idx="2">
                  <c:v>32568</c:v>
                </c:pt>
                <c:pt idx="3">
                  <c:v>32933</c:v>
                </c:pt>
                <c:pt idx="4">
                  <c:v>33298</c:v>
                </c:pt>
                <c:pt idx="5">
                  <c:v>33664</c:v>
                </c:pt>
                <c:pt idx="6">
                  <c:v>34029</c:v>
                </c:pt>
                <c:pt idx="7">
                  <c:v>34394</c:v>
                </c:pt>
                <c:pt idx="8">
                  <c:v>34759</c:v>
                </c:pt>
                <c:pt idx="9">
                  <c:v>35125</c:v>
                </c:pt>
                <c:pt idx="10">
                  <c:v>35490</c:v>
                </c:pt>
                <c:pt idx="11">
                  <c:v>35855</c:v>
                </c:pt>
                <c:pt idx="12">
                  <c:v>36220</c:v>
                </c:pt>
                <c:pt idx="13">
                  <c:v>36586</c:v>
                </c:pt>
                <c:pt idx="14">
                  <c:v>36951</c:v>
                </c:pt>
                <c:pt idx="15">
                  <c:v>37316</c:v>
                </c:pt>
                <c:pt idx="16">
                  <c:v>37681</c:v>
                </c:pt>
                <c:pt idx="17">
                  <c:v>38047</c:v>
                </c:pt>
                <c:pt idx="18">
                  <c:v>38412</c:v>
                </c:pt>
                <c:pt idx="19">
                  <c:v>38777</c:v>
                </c:pt>
                <c:pt idx="20">
                  <c:v>39142</c:v>
                </c:pt>
                <c:pt idx="21">
                  <c:v>39508</c:v>
                </c:pt>
                <c:pt idx="22">
                  <c:v>39873</c:v>
                </c:pt>
                <c:pt idx="23">
                  <c:v>40238</c:v>
                </c:pt>
                <c:pt idx="24">
                  <c:v>40603</c:v>
                </c:pt>
                <c:pt idx="25">
                  <c:v>40969</c:v>
                </c:pt>
                <c:pt idx="26">
                  <c:v>41334</c:v>
                </c:pt>
                <c:pt idx="27">
                  <c:v>41699</c:v>
                </c:pt>
                <c:pt idx="28">
                  <c:v>42064</c:v>
                </c:pt>
                <c:pt idx="29">
                  <c:v>42430</c:v>
                </c:pt>
                <c:pt idx="30">
                  <c:v>42795</c:v>
                </c:pt>
                <c:pt idx="31">
                  <c:v>43160</c:v>
                </c:pt>
                <c:pt idx="32">
                  <c:v>43525</c:v>
                </c:pt>
                <c:pt idx="33">
                  <c:v>43891</c:v>
                </c:pt>
                <c:pt idx="34">
                  <c:v>44256</c:v>
                </c:pt>
                <c:pt idx="35">
                  <c:v>44621</c:v>
                </c:pt>
                <c:pt idx="36">
                  <c:v>44986</c:v>
                </c:pt>
                <c:pt idx="37">
                  <c:v>45352</c:v>
                </c:pt>
                <c:pt idx="38">
                  <c:v>45717</c:v>
                </c:pt>
                <c:pt idx="39">
                  <c:v>46082</c:v>
                </c:pt>
                <c:pt idx="40">
                  <c:v>46447</c:v>
                </c:pt>
                <c:pt idx="41">
                  <c:v>46813</c:v>
                </c:pt>
                <c:pt idx="42">
                  <c:v>47178</c:v>
                </c:pt>
                <c:pt idx="43">
                  <c:v>47543</c:v>
                </c:pt>
                <c:pt idx="44">
                  <c:v>47908</c:v>
                </c:pt>
                <c:pt idx="45">
                  <c:v>48274</c:v>
                </c:pt>
                <c:pt idx="46">
                  <c:v>48639</c:v>
                </c:pt>
                <c:pt idx="47">
                  <c:v>49004</c:v>
                </c:pt>
              </c:numCache>
            </c:numRef>
          </c:cat>
          <c:val>
            <c:numRef>
              <c:f>Chart14_Capex_vintages!$P$2:$P$49</c:f>
              <c:numCache>
                <c:formatCode>General</c:formatCode>
                <c:ptCount val="48"/>
                <c:pt idx="26">
                  <c:v>3337</c:v>
                </c:pt>
                <c:pt idx="27">
                  <c:v>2762.5222358055344</c:v>
                </c:pt>
                <c:pt idx="28">
                  <c:v>2645.937824835321</c:v>
                </c:pt>
                <c:pt idx="29">
                  <c:v>2709.3487251937236</c:v>
                </c:pt>
                <c:pt idx="30">
                  <c:v>2768.186601479827</c:v>
                </c:pt>
                <c:pt idx="31">
                  <c:v>2722.4546328861902</c:v>
                </c:pt>
                <c:pt idx="32">
                  <c:v>2649.1149411890688</c:v>
                </c:pt>
                <c:pt idx="33">
                  <c:v>2618.3228912974109</c:v>
                </c:pt>
                <c:pt idx="34">
                  <c:v>2756.0533906447931</c:v>
                </c:pt>
                <c:pt idx="35">
                  <c:v>3064.2026357889717</c:v>
                </c:pt>
              </c:numCache>
            </c:numRef>
          </c:val>
          <c:smooth val="1"/>
          <c:extLst>
            <c:ext xmlns:c16="http://schemas.microsoft.com/office/drawing/2014/chart" uri="{C3380CC4-5D6E-409C-BE32-E72D297353CC}">
              <c16:uniqueId val="{00000003-2FBF-44DD-B6A2-57337585CEB6}"/>
            </c:ext>
          </c:extLst>
        </c:ser>
        <c:ser>
          <c:idx val="4"/>
          <c:order val="4"/>
          <c:tx>
            <c:strRef>
              <c:f>Chart14_Capex_vintages!$Q$1</c:f>
              <c:strCache>
                <c:ptCount val="1"/>
                <c:pt idx="0">
                  <c:v>LTP 2015</c:v>
                </c:pt>
              </c:strCache>
            </c:strRef>
          </c:tx>
          <c:spPr>
            <a:ln w="28575" cap="rnd">
              <a:solidFill>
                <a:srgbClr val="6E998B"/>
              </a:solidFill>
              <a:prstDash val="sysDash"/>
              <a:round/>
            </a:ln>
            <a:effectLst/>
          </c:spPr>
          <c:marker>
            <c:symbol val="none"/>
          </c:marker>
          <c:cat>
            <c:numRef>
              <c:f>Chart14_Capex_vintages!$L$2:$L$49</c:f>
              <c:numCache>
                <c:formatCode>mmm\-yy</c:formatCode>
                <c:ptCount val="48"/>
                <c:pt idx="0">
                  <c:v>31837</c:v>
                </c:pt>
                <c:pt idx="1">
                  <c:v>32203</c:v>
                </c:pt>
                <c:pt idx="2">
                  <c:v>32568</c:v>
                </c:pt>
                <c:pt idx="3">
                  <c:v>32933</c:v>
                </c:pt>
                <c:pt idx="4">
                  <c:v>33298</c:v>
                </c:pt>
                <c:pt idx="5">
                  <c:v>33664</c:v>
                </c:pt>
                <c:pt idx="6">
                  <c:v>34029</c:v>
                </c:pt>
                <c:pt idx="7">
                  <c:v>34394</c:v>
                </c:pt>
                <c:pt idx="8">
                  <c:v>34759</c:v>
                </c:pt>
                <c:pt idx="9">
                  <c:v>35125</c:v>
                </c:pt>
                <c:pt idx="10">
                  <c:v>35490</c:v>
                </c:pt>
                <c:pt idx="11">
                  <c:v>35855</c:v>
                </c:pt>
                <c:pt idx="12">
                  <c:v>36220</c:v>
                </c:pt>
                <c:pt idx="13">
                  <c:v>36586</c:v>
                </c:pt>
                <c:pt idx="14">
                  <c:v>36951</c:v>
                </c:pt>
                <c:pt idx="15">
                  <c:v>37316</c:v>
                </c:pt>
                <c:pt idx="16">
                  <c:v>37681</c:v>
                </c:pt>
                <c:pt idx="17">
                  <c:v>38047</c:v>
                </c:pt>
                <c:pt idx="18">
                  <c:v>38412</c:v>
                </c:pt>
                <c:pt idx="19">
                  <c:v>38777</c:v>
                </c:pt>
                <c:pt idx="20">
                  <c:v>39142</c:v>
                </c:pt>
                <c:pt idx="21">
                  <c:v>39508</c:v>
                </c:pt>
                <c:pt idx="22">
                  <c:v>39873</c:v>
                </c:pt>
                <c:pt idx="23">
                  <c:v>40238</c:v>
                </c:pt>
                <c:pt idx="24">
                  <c:v>40603</c:v>
                </c:pt>
                <c:pt idx="25">
                  <c:v>40969</c:v>
                </c:pt>
                <c:pt idx="26">
                  <c:v>41334</c:v>
                </c:pt>
                <c:pt idx="27">
                  <c:v>41699</c:v>
                </c:pt>
                <c:pt idx="28">
                  <c:v>42064</c:v>
                </c:pt>
                <c:pt idx="29">
                  <c:v>42430</c:v>
                </c:pt>
                <c:pt idx="30">
                  <c:v>42795</c:v>
                </c:pt>
                <c:pt idx="31">
                  <c:v>43160</c:v>
                </c:pt>
                <c:pt idx="32">
                  <c:v>43525</c:v>
                </c:pt>
                <c:pt idx="33">
                  <c:v>43891</c:v>
                </c:pt>
                <c:pt idx="34">
                  <c:v>44256</c:v>
                </c:pt>
                <c:pt idx="35">
                  <c:v>44621</c:v>
                </c:pt>
                <c:pt idx="36">
                  <c:v>44986</c:v>
                </c:pt>
                <c:pt idx="37">
                  <c:v>45352</c:v>
                </c:pt>
                <c:pt idx="38">
                  <c:v>45717</c:v>
                </c:pt>
                <c:pt idx="39">
                  <c:v>46082</c:v>
                </c:pt>
                <c:pt idx="40">
                  <c:v>46447</c:v>
                </c:pt>
                <c:pt idx="41">
                  <c:v>46813</c:v>
                </c:pt>
                <c:pt idx="42">
                  <c:v>47178</c:v>
                </c:pt>
                <c:pt idx="43">
                  <c:v>47543</c:v>
                </c:pt>
                <c:pt idx="44">
                  <c:v>47908</c:v>
                </c:pt>
                <c:pt idx="45">
                  <c:v>48274</c:v>
                </c:pt>
                <c:pt idx="46">
                  <c:v>48639</c:v>
                </c:pt>
                <c:pt idx="47">
                  <c:v>49004</c:v>
                </c:pt>
              </c:numCache>
            </c:numRef>
          </c:cat>
          <c:val>
            <c:numRef>
              <c:f>Chart14_Capex_vintages!$Q$2:$Q$49</c:f>
              <c:numCache>
                <c:formatCode>General</c:formatCode>
                <c:ptCount val="48"/>
                <c:pt idx="29">
                  <c:v>3426</c:v>
                </c:pt>
                <c:pt idx="30">
                  <c:v>3002.8424636531959</c:v>
                </c:pt>
                <c:pt idx="31">
                  <c:v>2601.8007383320082</c:v>
                </c:pt>
                <c:pt idx="32">
                  <c:v>2335.6806928390006</c:v>
                </c:pt>
                <c:pt idx="33">
                  <c:v>2180.6355563486964</c:v>
                </c:pt>
                <c:pt idx="34">
                  <c:v>2125.4876465117882</c:v>
                </c:pt>
                <c:pt idx="35">
                  <c:v>2087.5704737683623</c:v>
                </c:pt>
                <c:pt idx="36">
                  <c:v>2109.9482545639812</c:v>
                </c:pt>
                <c:pt idx="37">
                  <c:v>2142.5557855368947</c:v>
                </c:pt>
                <c:pt idx="38">
                  <c:v>2289.9956700933622</c:v>
                </c:pt>
              </c:numCache>
            </c:numRef>
          </c:val>
          <c:smooth val="1"/>
          <c:extLst>
            <c:ext xmlns:c16="http://schemas.microsoft.com/office/drawing/2014/chart" uri="{C3380CC4-5D6E-409C-BE32-E72D297353CC}">
              <c16:uniqueId val="{00000004-2FBF-44DD-B6A2-57337585CEB6}"/>
            </c:ext>
          </c:extLst>
        </c:ser>
        <c:ser>
          <c:idx val="5"/>
          <c:order val="5"/>
          <c:tx>
            <c:strRef>
              <c:f>Chart14_Capex_vintages!$R$1</c:f>
              <c:strCache>
                <c:ptCount val="1"/>
                <c:pt idx="0">
                  <c:v>LTP 2018</c:v>
                </c:pt>
              </c:strCache>
            </c:strRef>
          </c:tx>
          <c:spPr>
            <a:ln w="28575" cap="rnd">
              <a:solidFill>
                <a:srgbClr val="9EBBB1"/>
              </a:solidFill>
              <a:prstDash val="sysDash"/>
              <a:round/>
            </a:ln>
            <a:effectLst/>
          </c:spPr>
          <c:marker>
            <c:symbol val="none"/>
          </c:marker>
          <c:cat>
            <c:numRef>
              <c:f>Chart14_Capex_vintages!$L$2:$L$49</c:f>
              <c:numCache>
                <c:formatCode>mmm\-yy</c:formatCode>
                <c:ptCount val="48"/>
                <c:pt idx="0">
                  <c:v>31837</c:v>
                </c:pt>
                <c:pt idx="1">
                  <c:v>32203</c:v>
                </c:pt>
                <c:pt idx="2">
                  <c:v>32568</c:v>
                </c:pt>
                <c:pt idx="3">
                  <c:v>32933</c:v>
                </c:pt>
                <c:pt idx="4">
                  <c:v>33298</c:v>
                </c:pt>
                <c:pt idx="5">
                  <c:v>33664</c:v>
                </c:pt>
                <c:pt idx="6">
                  <c:v>34029</c:v>
                </c:pt>
                <c:pt idx="7">
                  <c:v>34394</c:v>
                </c:pt>
                <c:pt idx="8">
                  <c:v>34759</c:v>
                </c:pt>
                <c:pt idx="9">
                  <c:v>35125</c:v>
                </c:pt>
                <c:pt idx="10">
                  <c:v>35490</c:v>
                </c:pt>
                <c:pt idx="11">
                  <c:v>35855</c:v>
                </c:pt>
                <c:pt idx="12">
                  <c:v>36220</c:v>
                </c:pt>
                <c:pt idx="13">
                  <c:v>36586</c:v>
                </c:pt>
                <c:pt idx="14">
                  <c:v>36951</c:v>
                </c:pt>
                <c:pt idx="15">
                  <c:v>37316</c:v>
                </c:pt>
                <c:pt idx="16">
                  <c:v>37681</c:v>
                </c:pt>
                <c:pt idx="17">
                  <c:v>38047</c:v>
                </c:pt>
                <c:pt idx="18">
                  <c:v>38412</c:v>
                </c:pt>
                <c:pt idx="19">
                  <c:v>38777</c:v>
                </c:pt>
                <c:pt idx="20">
                  <c:v>39142</c:v>
                </c:pt>
                <c:pt idx="21">
                  <c:v>39508</c:v>
                </c:pt>
                <c:pt idx="22">
                  <c:v>39873</c:v>
                </c:pt>
                <c:pt idx="23">
                  <c:v>40238</c:v>
                </c:pt>
                <c:pt idx="24">
                  <c:v>40603</c:v>
                </c:pt>
                <c:pt idx="25">
                  <c:v>40969</c:v>
                </c:pt>
                <c:pt idx="26">
                  <c:v>41334</c:v>
                </c:pt>
                <c:pt idx="27">
                  <c:v>41699</c:v>
                </c:pt>
                <c:pt idx="28">
                  <c:v>42064</c:v>
                </c:pt>
                <c:pt idx="29">
                  <c:v>42430</c:v>
                </c:pt>
                <c:pt idx="30">
                  <c:v>42795</c:v>
                </c:pt>
                <c:pt idx="31">
                  <c:v>43160</c:v>
                </c:pt>
                <c:pt idx="32">
                  <c:v>43525</c:v>
                </c:pt>
                <c:pt idx="33">
                  <c:v>43891</c:v>
                </c:pt>
                <c:pt idx="34">
                  <c:v>44256</c:v>
                </c:pt>
                <c:pt idx="35">
                  <c:v>44621</c:v>
                </c:pt>
                <c:pt idx="36">
                  <c:v>44986</c:v>
                </c:pt>
                <c:pt idx="37">
                  <c:v>45352</c:v>
                </c:pt>
                <c:pt idx="38">
                  <c:v>45717</c:v>
                </c:pt>
                <c:pt idx="39">
                  <c:v>46082</c:v>
                </c:pt>
                <c:pt idx="40">
                  <c:v>46447</c:v>
                </c:pt>
                <c:pt idx="41">
                  <c:v>46813</c:v>
                </c:pt>
                <c:pt idx="42">
                  <c:v>47178</c:v>
                </c:pt>
                <c:pt idx="43">
                  <c:v>47543</c:v>
                </c:pt>
                <c:pt idx="44">
                  <c:v>47908</c:v>
                </c:pt>
                <c:pt idx="45">
                  <c:v>48274</c:v>
                </c:pt>
                <c:pt idx="46">
                  <c:v>48639</c:v>
                </c:pt>
                <c:pt idx="47">
                  <c:v>49004</c:v>
                </c:pt>
              </c:numCache>
            </c:numRef>
          </c:cat>
          <c:val>
            <c:numRef>
              <c:f>Chart14_Capex_vintages!$R$2:$R$49</c:f>
              <c:numCache>
                <c:formatCode>General</c:formatCode>
                <c:ptCount val="48"/>
                <c:pt idx="32">
                  <c:v>4354</c:v>
                </c:pt>
                <c:pt idx="33">
                  <c:v>4474.6592562623719</c:v>
                </c:pt>
                <c:pt idx="34">
                  <c:v>4408.4774843743071</c:v>
                </c:pt>
                <c:pt idx="35">
                  <c:v>3937.9593210434614</c:v>
                </c:pt>
                <c:pt idx="36">
                  <c:v>3591.440513540525</c:v>
                </c:pt>
                <c:pt idx="37">
                  <c:v>3374.1851678045909</c:v>
                </c:pt>
                <c:pt idx="38">
                  <c:v>3349.0085820957238</c:v>
                </c:pt>
                <c:pt idx="39">
                  <c:v>3523.3268782115065</c:v>
                </c:pt>
                <c:pt idx="40">
                  <c:v>3415.6679539119332</c:v>
                </c:pt>
                <c:pt idx="41">
                  <c:v>3549.117608702958</c:v>
                </c:pt>
              </c:numCache>
            </c:numRef>
          </c:val>
          <c:smooth val="1"/>
          <c:extLst>
            <c:ext xmlns:c16="http://schemas.microsoft.com/office/drawing/2014/chart" uri="{C3380CC4-5D6E-409C-BE32-E72D297353CC}">
              <c16:uniqueId val="{00000005-2FBF-44DD-B6A2-57337585CEB6}"/>
            </c:ext>
          </c:extLst>
        </c:ser>
        <c:ser>
          <c:idx val="6"/>
          <c:order val="6"/>
          <c:tx>
            <c:strRef>
              <c:f>Chart14_Capex_vintages!$S$1</c:f>
              <c:strCache>
                <c:ptCount val="1"/>
                <c:pt idx="0">
                  <c:v>LTP 2021</c:v>
                </c:pt>
              </c:strCache>
            </c:strRef>
          </c:tx>
          <c:spPr>
            <a:ln w="28575" cap="rnd">
              <a:solidFill>
                <a:srgbClr val="6E998B"/>
              </a:solidFill>
              <a:prstDash val="sysDash"/>
              <a:round/>
            </a:ln>
            <a:effectLst/>
          </c:spPr>
          <c:marker>
            <c:symbol val="none"/>
          </c:marker>
          <c:cat>
            <c:numRef>
              <c:f>Chart14_Capex_vintages!$L$2:$L$49</c:f>
              <c:numCache>
                <c:formatCode>mmm\-yy</c:formatCode>
                <c:ptCount val="48"/>
                <c:pt idx="0">
                  <c:v>31837</c:v>
                </c:pt>
                <c:pt idx="1">
                  <c:v>32203</c:v>
                </c:pt>
                <c:pt idx="2">
                  <c:v>32568</c:v>
                </c:pt>
                <c:pt idx="3">
                  <c:v>32933</c:v>
                </c:pt>
                <c:pt idx="4">
                  <c:v>33298</c:v>
                </c:pt>
                <c:pt idx="5">
                  <c:v>33664</c:v>
                </c:pt>
                <c:pt idx="6">
                  <c:v>34029</c:v>
                </c:pt>
                <c:pt idx="7">
                  <c:v>34394</c:v>
                </c:pt>
                <c:pt idx="8">
                  <c:v>34759</c:v>
                </c:pt>
                <c:pt idx="9">
                  <c:v>35125</c:v>
                </c:pt>
                <c:pt idx="10">
                  <c:v>35490</c:v>
                </c:pt>
                <c:pt idx="11">
                  <c:v>35855</c:v>
                </c:pt>
                <c:pt idx="12">
                  <c:v>36220</c:v>
                </c:pt>
                <c:pt idx="13">
                  <c:v>36586</c:v>
                </c:pt>
                <c:pt idx="14">
                  <c:v>36951</c:v>
                </c:pt>
                <c:pt idx="15">
                  <c:v>37316</c:v>
                </c:pt>
                <c:pt idx="16">
                  <c:v>37681</c:v>
                </c:pt>
                <c:pt idx="17">
                  <c:v>38047</c:v>
                </c:pt>
                <c:pt idx="18">
                  <c:v>38412</c:v>
                </c:pt>
                <c:pt idx="19">
                  <c:v>38777</c:v>
                </c:pt>
                <c:pt idx="20">
                  <c:v>39142</c:v>
                </c:pt>
                <c:pt idx="21">
                  <c:v>39508</c:v>
                </c:pt>
                <c:pt idx="22">
                  <c:v>39873</c:v>
                </c:pt>
                <c:pt idx="23">
                  <c:v>40238</c:v>
                </c:pt>
                <c:pt idx="24">
                  <c:v>40603</c:v>
                </c:pt>
                <c:pt idx="25">
                  <c:v>40969</c:v>
                </c:pt>
                <c:pt idx="26">
                  <c:v>41334</c:v>
                </c:pt>
                <c:pt idx="27">
                  <c:v>41699</c:v>
                </c:pt>
                <c:pt idx="28">
                  <c:v>42064</c:v>
                </c:pt>
                <c:pt idx="29">
                  <c:v>42430</c:v>
                </c:pt>
                <c:pt idx="30">
                  <c:v>42795</c:v>
                </c:pt>
                <c:pt idx="31">
                  <c:v>43160</c:v>
                </c:pt>
                <c:pt idx="32">
                  <c:v>43525</c:v>
                </c:pt>
                <c:pt idx="33">
                  <c:v>43891</c:v>
                </c:pt>
                <c:pt idx="34">
                  <c:v>44256</c:v>
                </c:pt>
                <c:pt idx="35">
                  <c:v>44621</c:v>
                </c:pt>
                <c:pt idx="36">
                  <c:v>44986</c:v>
                </c:pt>
                <c:pt idx="37">
                  <c:v>45352</c:v>
                </c:pt>
                <c:pt idx="38">
                  <c:v>45717</c:v>
                </c:pt>
                <c:pt idx="39">
                  <c:v>46082</c:v>
                </c:pt>
                <c:pt idx="40">
                  <c:v>46447</c:v>
                </c:pt>
                <c:pt idx="41">
                  <c:v>46813</c:v>
                </c:pt>
                <c:pt idx="42">
                  <c:v>47178</c:v>
                </c:pt>
                <c:pt idx="43">
                  <c:v>47543</c:v>
                </c:pt>
                <c:pt idx="44">
                  <c:v>47908</c:v>
                </c:pt>
                <c:pt idx="45">
                  <c:v>48274</c:v>
                </c:pt>
                <c:pt idx="46">
                  <c:v>48639</c:v>
                </c:pt>
                <c:pt idx="47">
                  <c:v>49004</c:v>
                </c:pt>
              </c:numCache>
            </c:numRef>
          </c:cat>
          <c:val>
            <c:numRef>
              <c:f>Chart14_Capex_vintages!$S$2:$S$49</c:f>
              <c:numCache>
                <c:formatCode>General</c:formatCode>
                <c:ptCount val="48"/>
                <c:pt idx="35">
                  <c:v>5873</c:v>
                </c:pt>
                <c:pt idx="36">
                  <c:v>6009.2829816280046</c:v>
                </c:pt>
                <c:pt idx="37">
                  <c:v>6026.8027276414959</c:v>
                </c:pt>
                <c:pt idx="38">
                  <c:v>6854.7076771834645</c:v>
                </c:pt>
                <c:pt idx="39">
                  <c:v>6182.1614943394525</c:v>
                </c:pt>
                <c:pt idx="40">
                  <c:v>6397.8058248086454</c:v>
                </c:pt>
                <c:pt idx="41">
                  <c:v>6083.0771006183604</c:v>
                </c:pt>
                <c:pt idx="42">
                  <c:v>6782.5985032478511</c:v>
                </c:pt>
                <c:pt idx="43">
                  <c:v>6122.1812775798417</c:v>
                </c:pt>
                <c:pt idx="44">
                  <c:v>6354.8536903446475</c:v>
                </c:pt>
              </c:numCache>
            </c:numRef>
          </c:val>
          <c:smooth val="1"/>
          <c:extLst>
            <c:ext xmlns:c16="http://schemas.microsoft.com/office/drawing/2014/chart" uri="{C3380CC4-5D6E-409C-BE32-E72D297353CC}">
              <c16:uniqueId val="{00000006-2FBF-44DD-B6A2-57337585CEB6}"/>
            </c:ext>
          </c:extLst>
        </c:ser>
        <c:ser>
          <c:idx val="7"/>
          <c:order val="7"/>
          <c:tx>
            <c:strRef>
              <c:f>Chart14_Capex_vintages!$T$1</c:f>
              <c:strCache>
                <c:ptCount val="1"/>
                <c:pt idx="0">
                  <c:v>LTP 2024</c:v>
                </c:pt>
              </c:strCache>
            </c:strRef>
          </c:tx>
          <c:spPr>
            <a:ln w="28575" cap="rnd">
              <a:solidFill>
                <a:srgbClr val="0E563E"/>
              </a:solidFill>
              <a:prstDash val="sysDash"/>
              <a:round/>
            </a:ln>
            <a:effectLst/>
          </c:spPr>
          <c:marker>
            <c:symbol val="none"/>
          </c:marker>
          <c:cat>
            <c:numRef>
              <c:f>Chart14_Capex_vintages!$L$2:$L$49</c:f>
              <c:numCache>
                <c:formatCode>mmm\-yy</c:formatCode>
                <c:ptCount val="48"/>
                <c:pt idx="0">
                  <c:v>31837</c:v>
                </c:pt>
                <c:pt idx="1">
                  <c:v>32203</c:v>
                </c:pt>
                <c:pt idx="2">
                  <c:v>32568</c:v>
                </c:pt>
                <c:pt idx="3">
                  <c:v>32933</c:v>
                </c:pt>
                <c:pt idx="4">
                  <c:v>33298</c:v>
                </c:pt>
                <c:pt idx="5">
                  <c:v>33664</c:v>
                </c:pt>
                <c:pt idx="6">
                  <c:v>34029</c:v>
                </c:pt>
                <c:pt idx="7">
                  <c:v>34394</c:v>
                </c:pt>
                <c:pt idx="8">
                  <c:v>34759</c:v>
                </c:pt>
                <c:pt idx="9">
                  <c:v>35125</c:v>
                </c:pt>
                <c:pt idx="10">
                  <c:v>35490</c:v>
                </c:pt>
                <c:pt idx="11">
                  <c:v>35855</c:v>
                </c:pt>
                <c:pt idx="12">
                  <c:v>36220</c:v>
                </c:pt>
                <c:pt idx="13">
                  <c:v>36586</c:v>
                </c:pt>
                <c:pt idx="14">
                  <c:v>36951</c:v>
                </c:pt>
                <c:pt idx="15">
                  <c:v>37316</c:v>
                </c:pt>
                <c:pt idx="16">
                  <c:v>37681</c:v>
                </c:pt>
                <c:pt idx="17">
                  <c:v>38047</c:v>
                </c:pt>
                <c:pt idx="18">
                  <c:v>38412</c:v>
                </c:pt>
                <c:pt idx="19">
                  <c:v>38777</c:v>
                </c:pt>
                <c:pt idx="20">
                  <c:v>39142</c:v>
                </c:pt>
                <c:pt idx="21">
                  <c:v>39508</c:v>
                </c:pt>
                <c:pt idx="22">
                  <c:v>39873</c:v>
                </c:pt>
                <c:pt idx="23">
                  <c:v>40238</c:v>
                </c:pt>
                <c:pt idx="24">
                  <c:v>40603</c:v>
                </c:pt>
                <c:pt idx="25">
                  <c:v>40969</c:v>
                </c:pt>
                <c:pt idx="26">
                  <c:v>41334</c:v>
                </c:pt>
                <c:pt idx="27">
                  <c:v>41699</c:v>
                </c:pt>
                <c:pt idx="28">
                  <c:v>42064</c:v>
                </c:pt>
                <c:pt idx="29">
                  <c:v>42430</c:v>
                </c:pt>
                <c:pt idx="30">
                  <c:v>42795</c:v>
                </c:pt>
                <c:pt idx="31">
                  <c:v>43160</c:v>
                </c:pt>
                <c:pt idx="32">
                  <c:v>43525</c:v>
                </c:pt>
                <c:pt idx="33">
                  <c:v>43891</c:v>
                </c:pt>
                <c:pt idx="34">
                  <c:v>44256</c:v>
                </c:pt>
                <c:pt idx="35">
                  <c:v>44621</c:v>
                </c:pt>
                <c:pt idx="36">
                  <c:v>44986</c:v>
                </c:pt>
                <c:pt idx="37">
                  <c:v>45352</c:v>
                </c:pt>
                <c:pt idx="38">
                  <c:v>45717</c:v>
                </c:pt>
                <c:pt idx="39">
                  <c:v>46082</c:v>
                </c:pt>
                <c:pt idx="40">
                  <c:v>46447</c:v>
                </c:pt>
                <c:pt idx="41">
                  <c:v>46813</c:v>
                </c:pt>
                <c:pt idx="42">
                  <c:v>47178</c:v>
                </c:pt>
                <c:pt idx="43">
                  <c:v>47543</c:v>
                </c:pt>
                <c:pt idx="44">
                  <c:v>47908</c:v>
                </c:pt>
                <c:pt idx="45">
                  <c:v>48274</c:v>
                </c:pt>
                <c:pt idx="46">
                  <c:v>48639</c:v>
                </c:pt>
                <c:pt idx="47">
                  <c:v>49004</c:v>
                </c:pt>
              </c:numCache>
            </c:numRef>
          </c:cat>
          <c:val>
            <c:numRef>
              <c:f>Chart14_Capex_vintages!$T$2:$T$49</c:f>
              <c:numCache>
                <c:formatCode>General</c:formatCode>
                <c:ptCount val="48"/>
                <c:pt idx="38">
                  <c:v>8616</c:v>
                </c:pt>
                <c:pt idx="39">
                  <c:v>9836.5525041006476</c:v>
                </c:pt>
                <c:pt idx="40">
                  <c:v>8353.6099228646672</c:v>
                </c:pt>
                <c:pt idx="41">
                  <c:v>8470.7072772919528</c:v>
                </c:pt>
                <c:pt idx="42">
                  <c:v>8496.5886493322341</c:v>
                </c:pt>
                <c:pt idx="43">
                  <c:v>8196.1299544931317</c:v>
                </c:pt>
                <c:pt idx="44">
                  <c:v>7967.016495115101</c:v>
                </c:pt>
                <c:pt idx="45">
                  <c:v>7789.6170745703066</c:v>
                </c:pt>
                <c:pt idx="46">
                  <c:v>7064.82733116278</c:v>
                </c:pt>
                <c:pt idx="47">
                  <c:v>7795.4895358197882</c:v>
                </c:pt>
              </c:numCache>
            </c:numRef>
          </c:val>
          <c:smooth val="1"/>
          <c:extLst>
            <c:ext xmlns:c16="http://schemas.microsoft.com/office/drawing/2014/chart" uri="{C3380CC4-5D6E-409C-BE32-E72D297353CC}">
              <c16:uniqueId val="{00000007-2FBF-44DD-B6A2-57337585CEB6}"/>
            </c:ext>
          </c:extLst>
        </c:ser>
        <c:dLbls>
          <c:showLegendKey val="0"/>
          <c:showVal val="0"/>
          <c:showCatName val="0"/>
          <c:showSerName val="0"/>
          <c:showPercent val="0"/>
          <c:showBubbleSize val="0"/>
        </c:dLbls>
        <c:smooth val="0"/>
        <c:axId val="337215615"/>
        <c:axId val="1138226304"/>
      </c:lineChart>
      <c:dateAx>
        <c:axId val="337215615"/>
        <c:scaling>
          <c:orientation val="minMax"/>
          <c:min val="36586"/>
        </c:scaling>
        <c:delete val="0"/>
        <c:axPos val="b"/>
        <c:numFmt formatCode="yyyy" sourceLinked="0"/>
        <c:majorTickMark val="cross"/>
        <c:minorTickMark val="in"/>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n-US"/>
          </a:p>
        </c:txPr>
        <c:crossAx val="1138226304"/>
        <c:crosses val="autoZero"/>
        <c:auto val="1"/>
        <c:lblOffset val="100"/>
        <c:baseTimeUnit val="months"/>
        <c:majorUnit val="5"/>
        <c:majorTimeUnit val="years"/>
      </c:dateAx>
      <c:valAx>
        <c:axId val="1138226304"/>
        <c:scaling>
          <c:orientation val="minMax"/>
        </c:scaling>
        <c:delete val="0"/>
        <c:axPos val="l"/>
        <c:title>
          <c:tx>
            <c:rich>
              <a:bodyPr rot="-540000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r>
                  <a:rPr lang="en-NZ" dirty="0"/>
                  <a:t>$b pa</a:t>
                </a:r>
              </a:p>
            </c:rich>
          </c:tx>
          <c:overlay val="0"/>
          <c:spPr>
            <a:noFill/>
            <a:ln>
              <a:noFill/>
            </a:ln>
            <a:effectLst/>
          </c:spPr>
          <c:txPr>
            <a:bodyPr rot="-540000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n-US"/>
            </a:p>
          </c:txPr>
        </c:title>
        <c:numFmt formatCode="#,##0" sourceLinked="0"/>
        <c:majorTickMark val="in"/>
        <c:minorTickMark val="none"/>
        <c:tickLblPos val="nextTo"/>
        <c:spPr>
          <a:noFill/>
          <a:ln>
            <a:solidFill>
              <a:schemeClr val="tx1"/>
            </a:solidFill>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n-US"/>
          </a:p>
        </c:txPr>
        <c:crossAx val="337215615"/>
        <c:crosses val="autoZero"/>
        <c:crossBetween val="between"/>
        <c:majorUnit val="5000"/>
        <c:dispUnits>
          <c:builtInUnit val="thousands"/>
        </c:dispUnits>
      </c:valAx>
      <c:spPr>
        <a:noFill/>
        <a:ln>
          <a:noFill/>
        </a:ln>
        <a:effectLst/>
      </c:spPr>
    </c:plotArea>
    <c:plotVisOnly val="1"/>
    <c:dispBlanksAs val="gap"/>
    <c:showDLblsOverMax val="0"/>
    <c:extLst/>
  </c:chart>
  <c:spPr>
    <a:noFill/>
    <a:ln>
      <a:noFill/>
    </a:ln>
    <a:effectLst/>
  </c:spPr>
  <c:txPr>
    <a:bodyPr/>
    <a:lstStyle/>
    <a:p>
      <a:pPr>
        <a:defRPr sz="1200">
          <a:solidFill>
            <a:sysClr val="windowText" lastClr="000000"/>
          </a:solidFill>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40" b="0" i="0" u="none" strike="noStrike" kern="1200" spc="0" baseline="0">
                <a:solidFill>
                  <a:sysClr val="windowText" lastClr="000000"/>
                </a:solidFill>
                <a:latin typeface="+mn-lt"/>
                <a:ea typeface="+mn-ea"/>
                <a:cs typeface="+mn-cs"/>
              </a:defRPr>
            </a:pPr>
            <a:r>
              <a:rPr lang="en-NZ" b="1" dirty="0"/>
              <a:t>Actual &amp; Budget</a:t>
            </a:r>
            <a:r>
              <a:rPr lang="en-NZ" b="1" baseline="0" dirty="0"/>
              <a:t> capex: Central Government</a:t>
            </a:r>
            <a:endParaRPr lang="en-NZ" b="1" dirty="0"/>
          </a:p>
        </c:rich>
      </c:tx>
      <c:overlay val="0"/>
      <c:spPr>
        <a:noFill/>
        <a:ln>
          <a:noFill/>
        </a:ln>
        <a:effectLst/>
      </c:spPr>
      <c:txPr>
        <a:bodyPr rot="0" spcFirstLastPara="1" vertOverflow="ellipsis" vert="horz" wrap="square" anchor="ctr" anchorCtr="1"/>
        <a:lstStyle/>
        <a:p>
          <a:pPr>
            <a:defRPr sz="1440" b="0" i="0" u="none" strike="noStrike" kern="1200" spc="0" baseline="0">
              <a:solidFill>
                <a:sysClr val="windowText" lastClr="000000"/>
              </a:solidFill>
              <a:latin typeface="+mn-lt"/>
              <a:ea typeface="+mn-ea"/>
              <a:cs typeface="+mn-cs"/>
            </a:defRPr>
          </a:pPr>
          <a:endParaRPr lang="en-NZ"/>
        </a:p>
      </c:txPr>
    </c:title>
    <c:autoTitleDeleted val="0"/>
    <c:plotArea>
      <c:layout/>
      <c:lineChart>
        <c:grouping val="standard"/>
        <c:varyColors val="0"/>
        <c:ser>
          <c:idx val="0"/>
          <c:order val="0"/>
          <c:tx>
            <c:strRef>
              <c:f>Chart15_Central_capex_vintages!$P$5</c:f>
              <c:strCache>
                <c:ptCount val="1"/>
                <c:pt idx="0">
                  <c:v>Actual</c:v>
                </c:pt>
              </c:strCache>
            </c:strRef>
          </c:tx>
          <c:spPr>
            <a:ln w="28575" cap="rnd">
              <a:solidFill>
                <a:srgbClr val="FF5B00"/>
              </a:solidFill>
              <a:round/>
            </a:ln>
            <a:effectLst/>
          </c:spPr>
          <c:marker>
            <c:symbol val="none"/>
          </c:marker>
          <c:cat>
            <c:numRef>
              <c:f>Chart15_Central_capex_vintages!$O$6:$O$47</c:f>
              <c:numCache>
                <c:formatCode>mmm\-yy</c:formatCode>
                <c:ptCount val="42"/>
                <c:pt idx="0">
                  <c:v>31837</c:v>
                </c:pt>
                <c:pt idx="1">
                  <c:v>32203</c:v>
                </c:pt>
                <c:pt idx="2">
                  <c:v>32568</c:v>
                </c:pt>
                <c:pt idx="3">
                  <c:v>32933</c:v>
                </c:pt>
                <c:pt idx="4">
                  <c:v>33298</c:v>
                </c:pt>
                <c:pt idx="5">
                  <c:v>33664</c:v>
                </c:pt>
                <c:pt idx="6">
                  <c:v>34029</c:v>
                </c:pt>
                <c:pt idx="7">
                  <c:v>34394</c:v>
                </c:pt>
                <c:pt idx="8">
                  <c:v>34759</c:v>
                </c:pt>
                <c:pt idx="9">
                  <c:v>35125</c:v>
                </c:pt>
                <c:pt idx="10">
                  <c:v>35490</c:v>
                </c:pt>
                <c:pt idx="11">
                  <c:v>35855</c:v>
                </c:pt>
                <c:pt idx="12">
                  <c:v>36220</c:v>
                </c:pt>
                <c:pt idx="13">
                  <c:v>36586</c:v>
                </c:pt>
                <c:pt idx="14">
                  <c:v>36951</c:v>
                </c:pt>
                <c:pt idx="15">
                  <c:v>37316</c:v>
                </c:pt>
                <c:pt idx="16">
                  <c:v>37681</c:v>
                </c:pt>
                <c:pt idx="17">
                  <c:v>38047</c:v>
                </c:pt>
                <c:pt idx="18">
                  <c:v>38412</c:v>
                </c:pt>
                <c:pt idx="19">
                  <c:v>38777</c:v>
                </c:pt>
                <c:pt idx="20">
                  <c:v>39142</c:v>
                </c:pt>
                <c:pt idx="21">
                  <c:v>39508</c:v>
                </c:pt>
                <c:pt idx="22">
                  <c:v>39873</c:v>
                </c:pt>
                <c:pt idx="23">
                  <c:v>40238</c:v>
                </c:pt>
                <c:pt idx="24">
                  <c:v>40603</c:v>
                </c:pt>
                <c:pt idx="25">
                  <c:v>40969</c:v>
                </c:pt>
                <c:pt idx="26">
                  <c:v>41334</c:v>
                </c:pt>
                <c:pt idx="27">
                  <c:v>41699</c:v>
                </c:pt>
                <c:pt idx="28">
                  <c:v>42064</c:v>
                </c:pt>
                <c:pt idx="29">
                  <c:v>42430</c:v>
                </c:pt>
                <c:pt idx="30">
                  <c:v>42795</c:v>
                </c:pt>
                <c:pt idx="31">
                  <c:v>43160</c:v>
                </c:pt>
                <c:pt idx="32">
                  <c:v>43525</c:v>
                </c:pt>
                <c:pt idx="33">
                  <c:v>43891</c:v>
                </c:pt>
                <c:pt idx="34">
                  <c:v>44256</c:v>
                </c:pt>
                <c:pt idx="35">
                  <c:v>44621</c:v>
                </c:pt>
                <c:pt idx="36">
                  <c:v>44986</c:v>
                </c:pt>
                <c:pt idx="37">
                  <c:v>45352</c:v>
                </c:pt>
                <c:pt idx="38">
                  <c:v>45717</c:v>
                </c:pt>
                <c:pt idx="39">
                  <c:v>46082</c:v>
                </c:pt>
                <c:pt idx="40">
                  <c:v>46447</c:v>
                </c:pt>
                <c:pt idx="41">
                  <c:v>46813</c:v>
                </c:pt>
              </c:numCache>
            </c:numRef>
          </c:cat>
          <c:val>
            <c:numRef>
              <c:f>Chart15_Central_capex_vintages!$P$6:$P$47</c:f>
              <c:numCache>
                <c:formatCode>General</c:formatCode>
                <c:ptCount val="42"/>
                <c:pt idx="0">
                  <c:v>1494</c:v>
                </c:pt>
                <c:pt idx="1">
                  <c:v>1327</c:v>
                </c:pt>
                <c:pt idx="2">
                  <c:v>1422</c:v>
                </c:pt>
                <c:pt idx="3">
                  <c:v>1529</c:v>
                </c:pt>
                <c:pt idx="4">
                  <c:v>1702</c:v>
                </c:pt>
                <c:pt idx="5">
                  <c:v>1716</c:v>
                </c:pt>
                <c:pt idx="6">
                  <c:v>1580</c:v>
                </c:pt>
                <c:pt idx="7">
                  <c:v>1598</c:v>
                </c:pt>
                <c:pt idx="8">
                  <c:v>1924</c:v>
                </c:pt>
                <c:pt idx="9">
                  <c:v>2049</c:v>
                </c:pt>
                <c:pt idx="10">
                  <c:v>2239</c:v>
                </c:pt>
                <c:pt idx="11">
                  <c:v>3075</c:v>
                </c:pt>
                <c:pt idx="12">
                  <c:v>2601</c:v>
                </c:pt>
                <c:pt idx="13">
                  <c:v>3296</c:v>
                </c:pt>
                <c:pt idx="14">
                  <c:v>2456</c:v>
                </c:pt>
                <c:pt idx="15">
                  <c:v>3156</c:v>
                </c:pt>
                <c:pt idx="16">
                  <c:v>3171</c:v>
                </c:pt>
                <c:pt idx="17">
                  <c:v>3827</c:v>
                </c:pt>
                <c:pt idx="18">
                  <c:v>4236</c:v>
                </c:pt>
                <c:pt idx="19">
                  <c:v>4212</c:v>
                </c:pt>
                <c:pt idx="20">
                  <c:v>4221</c:v>
                </c:pt>
                <c:pt idx="21">
                  <c:v>4397</c:v>
                </c:pt>
                <c:pt idx="22">
                  <c:v>5243</c:v>
                </c:pt>
                <c:pt idx="23">
                  <c:v>5486</c:v>
                </c:pt>
                <c:pt idx="24">
                  <c:v>5941</c:v>
                </c:pt>
                <c:pt idx="25">
                  <c:v>5155</c:v>
                </c:pt>
                <c:pt idx="26">
                  <c:v>4864</c:v>
                </c:pt>
                <c:pt idx="27">
                  <c:v>5890</c:v>
                </c:pt>
                <c:pt idx="28">
                  <c:v>6423</c:v>
                </c:pt>
                <c:pt idx="29">
                  <c:v>6715</c:v>
                </c:pt>
                <c:pt idx="30">
                  <c:v>6478</c:v>
                </c:pt>
                <c:pt idx="31">
                  <c:v>7819</c:v>
                </c:pt>
                <c:pt idx="32">
                  <c:v>8152</c:v>
                </c:pt>
                <c:pt idx="33">
                  <c:v>8452</c:v>
                </c:pt>
                <c:pt idx="34">
                  <c:v>8302</c:v>
                </c:pt>
                <c:pt idx="35">
                  <c:v>9709</c:v>
                </c:pt>
                <c:pt idx="36">
                  <c:v>10709</c:v>
                </c:pt>
                <c:pt idx="37">
                  <c:v>12728</c:v>
                </c:pt>
                <c:pt idx="38">
                  <c:v>12350</c:v>
                </c:pt>
              </c:numCache>
            </c:numRef>
          </c:val>
          <c:smooth val="1"/>
          <c:extLst>
            <c:ext xmlns:c16="http://schemas.microsoft.com/office/drawing/2014/chart" uri="{C3380CC4-5D6E-409C-BE32-E72D297353CC}">
              <c16:uniqueId val="{00000000-2044-4E64-A78C-D792543007C4}"/>
            </c:ext>
          </c:extLst>
        </c:ser>
        <c:ser>
          <c:idx val="1"/>
          <c:order val="1"/>
          <c:tx>
            <c:strRef>
              <c:f>Chart15_Central_capex_vintages!$Q$5</c:f>
              <c:strCache>
                <c:ptCount val="1"/>
                <c:pt idx="0">
                  <c:v>BEFU15</c:v>
                </c:pt>
              </c:strCache>
            </c:strRef>
          </c:tx>
          <c:spPr>
            <a:ln w="28575" cap="rnd">
              <a:solidFill>
                <a:srgbClr val="9EBBB1"/>
              </a:solidFill>
              <a:prstDash val="sysDash"/>
              <a:round/>
            </a:ln>
            <a:effectLst/>
          </c:spPr>
          <c:marker>
            <c:symbol val="none"/>
          </c:marker>
          <c:cat>
            <c:numRef>
              <c:f>Chart15_Central_capex_vintages!$O$6:$O$47</c:f>
              <c:numCache>
                <c:formatCode>mmm\-yy</c:formatCode>
                <c:ptCount val="42"/>
                <c:pt idx="0">
                  <c:v>31837</c:v>
                </c:pt>
                <c:pt idx="1">
                  <c:v>32203</c:v>
                </c:pt>
                <c:pt idx="2">
                  <c:v>32568</c:v>
                </c:pt>
                <c:pt idx="3">
                  <c:v>32933</c:v>
                </c:pt>
                <c:pt idx="4">
                  <c:v>33298</c:v>
                </c:pt>
                <c:pt idx="5">
                  <c:v>33664</c:v>
                </c:pt>
                <c:pt idx="6">
                  <c:v>34029</c:v>
                </c:pt>
                <c:pt idx="7">
                  <c:v>34394</c:v>
                </c:pt>
                <c:pt idx="8">
                  <c:v>34759</c:v>
                </c:pt>
                <c:pt idx="9">
                  <c:v>35125</c:v>
                </c:pt>
                <c:pt idx="10">
                  <c:v>35490</c:v>
                </c:pt>
                <c:pt idx="11">
                  <c:v>35855</c:v>
                </c:pt>
                <c:pt idx="12">
                  <c:v>36220</c:v>
                </c:pt>
                <c:pt idx="13">
                  <c:v>36586</c:v>
                </c:pt>
                <c:pt idx="14">
                  <c:v>36951</c:v>
                </c:pt>
                <c:pt idx="15">
                  <c:v>37316</c:v>
                </c:pt>
                <c:pt idx="16">
                  <c:v>37681</c:v>
                </c:pt>
                <c:pt idx="17">
                  <c:v>38047</c:v>
                </c:pt>
                <c:pt idx="18">
                  <c:v>38412</c:v>
                </c:pt>
                <c:pt idx="19">
                  <c:v>38777</c:v>
                </c:pt>
                <c:pt idx="20">
                  <c:v>39142</c:v>
                </c:pt>
                <c:pt idx="21">
                  <c:v>39508</c:v>
                </c:pt>
                <c:pt idx="22">
                  <c:v>39873</c:v>
                </c:pt>
                <c:pt idx="23">
                  <c:v>40238</c:v>
                </c:pt>
                <c:pt idx="24">
                  <c:v>40603</c:v>
                </c:pt>
                <c:pt idx="25">
                  <c:v>40969</c:v>
                </c:pt>
                <c:pt idx="26">
                  <c:v>41334</c:v>
                </c:pt>
                <c:pt idx="27">
                  <c:v>41699</c:v>
                </c:pt>
                <c:pt idx="28">
                  <c:v>42064</c:v>
                </c:pt>
                <c:pt idx="29">
                  <c:v>42430</c:v>
                </c:pt>
                <c:pt idx="30">
                  <c:v>42795</c:v>
                </c:pt>
                <c:pt idx="31">
                  <c:v>43160</c:v>
                </c:pt>
                <c:pt idx="32">
                  <c:v>43525</c:v>
                </c:pt>
                <c:pt idx="33">
                  <c:v>43891</c:v>
                </c:pt>
                <c:pt idx="34">
                  <c:v>44256</c:v>
                </c:pt>
                <c:pt idx="35">
                  <c:v>44621</c:v>
                </c:pt>
                <c:pt idx="36">
                  <c:v>44986</c:v>
                </c:pt>
                <c:pt idx="37">
                  <c:v>45352</c:v>
                </c:pt>
                <c:pt idx="38">
                  <c:v>45717</c:v>
                </c:pt>
                <c:pt idx="39">
                  <c:v>46082</c:v>
                </c:pt>
                <c:pt idx="40">
                  <c:v>46447</c:v>
                </c:pt>
                <c:pt idx="41">
                  <c:v>46813</c:v>
                </c:pt>
              </c:numCache>
            </c:numRef>
          </c:cat>
          <c:val>
            <c:numRef>
              <c:f>Chart15_Central_capex_vintages!$Q$6:$Q$47</c:f>
              <c:numCache>
                <c:formatCode>General</c:formatCode>
                <c:ptCount val="42"/>
                <c:pt idx="28">
                  <c:v>6423</c:v>
                </c:pt>
                <c:pt idx="29">
                  <c:v>7434.6545143833664</c:v>
                </c:pt>
                <c:pt idx="30">
                  <c:v>6508.0667900882936</c:v>
                </c:pt>
                <c:pt idx="31">
                  <c:v>5729.6599259470231</c:v>
                </c:pt>
              </c:numCache>
            </c:numRef>
          </c:val>
          <c:smooth val="1"/>
          <c:extLst>
            <c:ext xmlns:c16="http://schemas.microsoft.com/office/drawing/2014/chart" uri="{C3380CC4-5D6E-409C-BE32-E72D297353CC}">
              <c16:uniqueId val="{00000001-2044-4E64-A78C-D792543007C4}"/>
            </c:ext>
          </c:extLst>
        </c:ser>
        <c:ser>
          <c:idx val="2"/>
          <c:order val="2"/>
          <c:tx>
            <c:strRef>
              <c:f>Chart15_Central_capex_vintages!$R$5</c:f>
              <c:strCache>
                <c:ptCount val="1"/>
                <c:pt idx="0">
                  <c:v>BEFU16</c:v>
                </c:pt>
              </c:strCache>
            </c:strRef>
          </c:tx>
          <c:spPr>
            <a:ln w="28575" cap="rnd">
              <a:solidFill>
                <a:srgbClr val="6E998B"/>
              </a:solidFill>
              <a:prstDash val="sysDash"/>
              <a:round/>
            </a:ln>
            <a:effectLst/>
          </c:spPr>
          <c:marker>
            <c:symbol val="none"/>
          </c:marker>
          <c:cat>
            <c:numRef>
              <c:f>Chart15_Central_capex_vintages!$O$6:$O$47</c:f>
              <c:numCache>
                <c:formatCode>mmm\-yy</c:formatCode>
                <c:ptCount val="42"/>
                <c:pt idx="0">
                  <c:v>31837</c:v>
                </c:pt>
                <c:pt idx="1">
                  <c:v>32203</c:v>
                </c:pt>
                <c:pt idx="2">
                  <c:v>32568</c:v>
                </c:pt>
                <c:pt idx="3">
                  <c:v>32933</c:v>
                </c:pt>
                <c:pt idx="4">
                  <c:v>33298</c:v>
                </c:pt>
                <c:pt idx="5">
                  <c:v>33664</c:v>
                </c:pt>
                <c:pt idx="6">
                  <c:v>34029</c:v>
                </c:pt>
                <c:pt idx="7">
                  <c:v>34394</c:v>
                </c:pt>
                <c:pt idx="8">
                  <c:v>34759</c:v>
                </c:pt>
                <c:pt idx="9">
                  <c:v>35125</c:v>
                </c:pt>
                <c:pt idx="10">
                  <c:v>35490</c:v>
                </c:pt>
                <c:pt idx="11">
                  <c:v>35855</c:v>
                </c:pt>
                <c:pt idx="12">
                  <c:v>36220</c:v>
                </c:pt>
                <c:pt idx="13">
                  <c:v>36586</c:v>
                </c:pt>
                <c:pt idx="14">
                  <c:v>36951</c:v>
                </c:pt>
                <c:pt idx="15">
                  <c:v>37316</c:v>
                </c:pt>
                <c:pt idx="16">
                  <c:v>37681</c:v>
                </c:pt>
                <c:pt idx="17">
                  <c:v>38047</c:v>
                </c:pt>
                <c:pt idx="18">
                  <c:v>38412</c:v>
                </c:pt>
                <c:pt idx="19">
                  <c:v>38777</c:v>
                </c:pt>
                <c:pt idx="20">
                  <c:v>39142</c:v>
                </c:pt>
                <c:pt idx="21">
                  <c:v>39508</c:v>
                </c:pt>
                <c:pt idx="22">
                  <c:v>39873</c:v>
                </c:pt>
                <c:pt idx="23">
                  <c:v>40238</c:v>
                </c:pt>
                <c:pt idx="24">
                  <c:v>40603</c:v>
                </c:pt>
                <c:pt idx="25">
                  <c:v>40969</c:v>
                </c:pt>
                <c:pt idx="26">
                  <c:v>41334</c:v>
                </c:pt>
                <c:pt idx="27">
                  <c:v>41699</c:v>
                </c:pt>
                <c:pt idx="28">
                  <c:v>42064</c:v>
                </c:pt>
                <c:pt idx="29">
                  <c:v>42430</c:v>
                </c:pt>
                <c:pt idx="30">
                  <c:v>42795</c:v>
                </c:pt>
                <c:pt idx="31">
                  <c:v>43160</c:v>
                </c:pt>
                <c:pt idx="32">
                  <c:v>43525</c:v>
                </c:pt>
                <c:pt idx="33">
                  <c:v>43891</c:v>
                </c:pt>
                <c:pt idx="34">
                  <c:v>44256</c:v>
                </c:pt>
                <c:pt idx="35">
                  <c:v>44621</c:v>
                </c:pt>
                <c:pt idx="36">
                  <c:v>44986</c:v>
                </c:pt>
                <c:pt idx="37">
                  <c:v>45352</c:v>
                </c:pt>
                <c:pt idx="38">
                  <c:v>45717</c:v>
                </c:pt>
                <c:pt idx="39">
                  <c:v>46082</c:v>
                </c:pt>
                <c:pt idx="40">
                  <c:v>46447</c:v>
                </c:pt>
                <c:pt idx="41">
                  <c:v>46813</c:v>
                </c:pt>
              </c:numCache>
            </c:numRef>
          </c:cat>
          <c:val>
            <c:numRef>
              <c:f>Chart15_Central_capex_vintages!$R$6:$R$47</c:f>
              <c:numCache>
                <c:formatCode>General</c:formatCode>
                <c:ptCount val="42"/>
                <c:pt idx="29">
                  <c:v>6715</c:v>
                </c:pt>
                <c:pt idx="30">
                  <c:v>7775.3144973852404</c:v>
                </c:pt>
                <c:pt idx="31">
                  <c:v>6306.2863160952929</c:v>
                </c:pt>
                <c:pt idx="32">
                  <c:v>6105.3435502614757</c:v>
                </c:pt>
              </c:numCache>
            </c:numRef>
          </c:val>
          <c:smooth val="1"/>
          <c:extLst>
            <c:ext xmlns:c16="http://schemas.microsoft.com/office/drawing/2014/chart" uri="{C3380CC4-5D6E-409C-BE32-E72D297353CC}">
              <c16:uniqueId val="{00000002-2044-4E64-A78C-D792543007C4}"/>
            </c:ext>
          </c:extLst>
        </c:ser>
        <c:ser>
          <c:idx val="3"/>
          <c:order val="3"/>
          <c:tx>
            <c:strRef>
              <c:f>Chart15_Central_capex_vintages!$S$5</c:f>
              <c:strCache>
                <c:ptCount val="1"/>
                <c:pt idx="0">
                  <c:v>BEFU17</c:v>
                </c:pt>
              </c:strCache>
            </c:strRef>
          </c:tx>
          <c:spPr>
            <a:ln w="28575" cap="rnd">
              <a:solidFill>
                <a:srgbClr val="9EBBB1"/>
              </a:solidFill>
              <a:prstDash val="sysDash"/>
              <a:round/>
            </a:ln>
            <a:effectLst/>
          </c:spPr>
          <c:marker>
            <c:symbol val="none"/>
          </c:marker>
          <c:cat>
            <c:numRef>
              <c:f>Chart15_Central_capex_vintages!$O$6:$O$47</c:f>
              <c:numCache>
                <c:formatCode>mmm\-yy</c:formatCode>
                <c:ptCount val="42"/>
                <c:pt idx="0">
                  <c:v>31837</c:v>
                </c:pt>
                <c:pt idx="1">
                  <c:v>32203</c:v>
                </c:pt>
                <c:pt idx="2">
                  <c:v>32568</c:v>
                </c:pt>
                <c:pt idx="3">
                  <c:v>32933</c:v>
                </c:pt>
                <c:pt idx="4">
                  <c:v>33298</c:v>
                </c:pt>
                <c:pt idx="5">
                  <c:v>33664</c:v>
                </c:pt>
                <c:pt idx="6">
                  <c:v>34029</c:v>
                </c:pt>
                <c:pt idx="7">
                  <c:v>34394</c:v>
                </c:pt>
                <c:pt idx="8">
                  <c:v>34759</c:v>
                </c:pt>
                <c:pt idx="9">
                  <c:v>35125</c:v>
                </c:pt>
                <c:pt idx="10">
                  <c:v>35490</c:v>
                </c:pt>
                <c:pt idx="11">
                  <c:v>35855</c:v>
                </c:pt>
                <c:pt idx="12">
                  <c:v>36220</c:v>
                </c:pt>
                <c:pt idx="13">
                  <c:v>36586</c:v>
                </c:pt>
                <c:pt idx="14">
                  <c:v>36951</c:v>
                </c:pt>
                <c:pt idx="15">
                  <c:v>37316</c:v>
                </c:pt>
                <c:pt idx="16">
                  <c:v>37681</c:v>
                </c:pt>
                <c:pt idx="17">
                  <c:v>38047</c:v>
                </c:pt>
                <c:pt idx="18">
                  <c:v>38412</c:v>
                </c:pt>
                <c:pt idx="19">
                  <c:v>38777</c:v>
                </c:pt>
                <c:pt idx="20">
                  <c:v>39142</c:v>
                </c:pt>
                <c:pt idx="21">
                  <c:v>39508</c:v>
                </c:pt>
                <c:pt idx="22">
                  <c:v>39873</c:v>
                </c:pt>
                <c:pt idx="23">
                  <c:v>40238</c:v>
                </c:pt>
                <c:pt idx="24">
                  <c:v>40603</c:v>
                </c:pt>
                <c:pt idx="25">
                  <c:v>40969</c:v>
                </c:pt>
                <c:pt idx="26">
                  <c:v>41334</c:v>
                </c:pt>
                <c:pt idx="27">
                  <c:v>41699</c:v>
                </c:pt>
                <c:pt idx="28">
                  <c:v>42064</c:v>
                </c:pt>
                <c:pt idx="29">
                  <c:v>42430</c:v>
                </c:pt>
                <c:pt idx="30">
                  <c:v>42795</c:v>
                </c:pt>
                <c:pt idx="31">
                  <c:v>43160</c:v>
                </c:pt>
                <c:pt idx="32">
                  <c:v>43525</c:v>
                </c:pt>
                <c:pt idx="33">
                  <c:v>43891</c:v>
                </c:pt>
                <c:pt idx="34">
                  <c:v>44256</c:v>
                </c:pt>
                <c:pt idx="35">
                  <c:v>44621</c:v>
                </c:pt>
                <c:pt idx="36">
                  <c:v>44986</c:v>
                </c:pt>
                <c:pt idx="37">
                  <c:v>45352</c:v>
                </c:pt>
                <c:pt idx="38">
                  <c:v>45717</c:v>
                </c:pt>
                <c:pt idx="39">
                  <c:v>46082</c:v>
                </c:pt>
                <c:pt idx="40">
                  <c:v>46447</c:v>
                </c:pt>
                <c:pt idx="41">
                  <c:v>46813</c:v>
                </c:pt>
              </c:numCache>
            </c:numRef>
          </c:cat>
          <c:val>
            <c:numRef>
              <c:f>Chart15_Central_capex_vintages!$S$6:$S$47</c:f>
              <c:numCache>
                <c:formatCode>General</c:formatCode>
                <c:ptCount val="42"/>
                <c:pt idx="30">
                  <c:v>6478</c:v>
                </c:pt>
                <c:pt idx="31">
                  <c:v>7432.0215053763441</c:v>
                </c:pt>
                <c:pt idx="32">
                  <c:v>6593.5053763440856</c:v>
                </c:pt>
                <c:pt idx="33">
                  <c:v>5728.5376344086017</c:v>
                </c:pt>
              </c:numCache>
            </c:numRef>
          </c:val>
          <c:smooth val="1"/>
          <c:extLst>
            <c:ext xmlns:c16="http://schemas.microsoft.com/office/drawing/2014/chart" uri="{C3380CC4-5D6E-409C-BE32-E72D297353CC}">
              <c16:uniqueId val="{00000003-2044-4E64-A78C-D792543007C4}"/>
            </c:ext>
          </c:extLst>
        </c:ser>
        <c:ser>
          <c:idx val="4"/>
          <c:order val="4"/>
          <c:tx>
            <c:strRef>
              <c:f>Chart15_Central_capex_vintages!$T$5</c:f>
              <c:strCache>
                <c:ptCount val="1"/>
                <c:pt idx="0">
                  <c:v>BEFU18</c:v>
                </c:pt>
              </c:strCache>
            </c:strRef>
          </c:tx>
          <c:spPr>
            <a:ln w="28575" cap="rnd">
              <a:solidFill>
                <a:srgbClr val="6E998B"/>
              </a:solidFill>
              <a:prstDash val="sysDash"/>
              <a:round/>
            </a:ln>
            <a:effectLst/>
          </c:spPr>
          <c:marker>
            <c:symbol val="none"/>
          </c:marker>
          <c:cat>
            <c:numRef>
              <c:f>Chart15_Central_capex_vintages!$O$6:$O$47</c:f>
              <c:numCache>
                <c:formatCode>mmm\-yy</c:formatCode>
                <c:ptCount val="42"/>
                <c:pt idx="0">
                  <c:v>31837</c:v>
                </c:pt>
                <c:pt idx="1">
                  <c:v>32203</c:v>
                </c:pt>
                <c:pt idx="2">
                  <c:v>32568</c:v>
                </c:pt>
                <c:pt idx="3">
                  <c:v>32933</c:v>
                </c:pt>
                <c:pt idx="4">
                  <c:v>33298</c:v>
                </c:pt>
                <c:pt idx="5">
                  <c:v>33664</c:v>
                </c:pt>
                <c:pt idx="6">
                  <c:v>34029</c:v>
                </c:pt>
                <c:pt idx="7">
                  <c:v>34394</c:v>
                </c:pt>
                <c:pt idx="8">
                  <c:v>34759</c:v>
                </c:pt>
                <c:pt idx="9">
                  <c:v>35125</c:v>
                </c:pt>
                <c:pt idx="10">
                  <c:v>35490</c:v>
                </c:pt>
                <c:pt idx="11">
                  <c:v>35855</c:v>
                </c:pt>
                <c:pt idx="12">
                  <c:v>36220</c:v>
                </c:pt>
                <c:pt idx="13">
                  <c:v>36586</c:v>
                </c:pt>
                <c:pt idx="14">
                  <c:v>36951</c:v>
                </c:pt>
                <c:pt idx="15">
                  <c:v>37316</c:v>
                </c:pt>
                <c:pt idx="16">
                  <c:v>37681</c:v>
                </c:pt>
                <c:pt idx="17">
                  <c:v>38047</c:v>
                </c:pt>
                <c:pt idx="18">
                  <c:v>38412</c:v>
                </c:pt>
                <c:pt idx="19">
                  <c:v>38777</c:v>
                </c:pt>
                <c:pt idx="20">
                  <c:v>39142</c:v>
                </c:pt>
                <c:pt idx="21">
                  <c:v>39508</c:v>
                </c:pt>
                <c:pt idx="22">
                  <c:v>39873</c:v>
                </c:pt>
                <c:pt idx="23">
                  <c:v>40238</c:v>
                </c:pt>
                <c:pt idx="24">
                  <c:v>40603</c:v>
                </c:pt>
                <c:pt idx="25">
                  <c:v>40969</c:v>
                </c:pt>
                <c:pt idx="26">
                  <c:v>41334</c:v>
                </c:pt>
                <c:pt idx="27">
                  <c:v>41699</c:v>
                </c:pt>
                <c:pt idx="28">
                  <c:v>42064</c:v>
                </c:pt>
                <c:pt idx="29">
                  <c:v>42430</c:v>
                </c:pt>
                <c:pt idx="30">
                  <c:v>42795</c:v>
                </c:pt>
                <c:pt idx="31">
                  <c:v>43160</c:v>
                </c:pt>
                <c:pt idx="32">
                  <c:v>43525</c:v>
                </c:pt>
                <c:pt idx="33">
                  <c:v>43891</c:v>
                </c:pt>
                <c:pt idx="34">
                  <c:v>44256</c:v>
                </c:pt>
                <c:pt idx="35">
                  <c:v>44621</c:v>
                </c:pt>
                <c:pt idx="36">
                  <c:v>44986</c:v>
                </c:pt>
                <c:pt idx="37">
                  <c:v>45352</c:v>
                </c:pt>
                <c:pt idx="38">
                  <c:v>45717</c:v>
                </c:pt>
                <c:pt idx="39">
                  <c:v>46082</c:v>
                </c:pt>
                <c:pt idx="40">
                  <c:v>46447</c:v>
                </c:pt>
                <c:pt idx="41">
                  <c:v>46813</c:v>
                </c:pt>
              </c:numCache>
            </c:numRef>
          </c:cat>
          <c:val>
            <c:numRef>
              <c:f>Chart15_Central_capex_vintages!$T$6:$T$47</c:f>
              <c:numCache>
                <c:formatCode>General</c:formatCode>
                <c:ptCount val="42"/>
                <c:pt idx="31">
                  <c:v>7819</c:v>
                </c:pt>
                <c:pt idx="32">
                  <c:v>8644.3294640919939</c:v>
                </c:pt>
                <c:pt idx="33">
                  <c:v>7047.9573660229971</c:v>
                </c:pt>
                <c:pt idx="34">
                  <c:v>6859.6499240616176</c:v>
                </c:pt>
              </c:numCache>
            </c:numRef>
          </c:val>
          <c:smooth val="1"/>
          <c:extLst>
            <c:ext xmlns:c16="http://schemas.microsoft.com/office/drawing/2014/chart" uri="{C3380CC4-5D6E-409C-BE32-E72D297353CC}">
              <c16:uniqueId val="{00000004-2044-4E64-A78C-D792543007C4}"/>
            </c:ext>
          </c:extLst>
        </c:ser>
        <c:ser>
          <c:idx val="5"/>
          <c:order val="5"/>
          <c:tx>
            <c:strRef>
              <c:f>Chart15_Central_capex_vintages!$U$5</c:f>
              <c:strCache>
                <c:ptCount val="1"/>
                <c:pt idx="0">
                  <c:v>BEFU19</c:v>
                </c:pt>
              </c:strCache>
            </c:strRef>
          </c:tx>
          <c:spPr>
            <a:ln w="28575" cap="rnd">
              <a:solidFill>
                <a:srgbClr val="9EBBB1"/>
              </a:solidFill>
              <a:prstDash val="sysDash"/>
              <a:round/>
            </a:ln>
            <a:effectLst/>
          </c:spPr>
          <c:marker>
            <c:symbol val="none"/>
          </c:marker>
          <c:cat>
            <c:numRef>
              <c:f>Chart15_Central_capex_vintages!$O$6:$O$47</c:f>
              <c:numCache>
                <c:formatCode>mmm\-yy</c:formatCode>
                <c:ptCount val="42"/>
                <c:pt idx="0">
                  <c:v>31837</c:v>
                </c:pt>
                <c:pt idx="1">
                  <c:v>32203</c:v>
                </c:pt>
                <c:pt idx="2">
                  <c:v>32568</c:v>
                </c:pt>
                <c:pt idx="3">
                  <c:v>32933</c:v>
                </c:pt>
                <c:pt idx="4">
                  <c:v>33298</c:v>
                </c:pt>
                <c:pt idx="5">
                  <c:v>33664</c:v>
                </c:pt>
                <c:pt idx="6">
                  <c:v>34029</c:v>
                </c:pt>
                <c:pt idx="7">
                  <c:v>34394</c:v>
                </c:pt>
                <c:pt idx="8">
                  <c:v>34759</c:v>
                </c:pt>
                <c:pt idx="9">
                  <c:v>35125</c:v>
                </c:pt>
                <c:pt idx="10">
                  <c:v>35490</c:v>
                </c:pt>
                <c:pt idx="11">
                  <c:v>35855</c:v>
                </c:pt>
                <c:pt idx="12">
                  <c:v>36220</c:v>
                </c:pt>
                <c:pt idx="13">
                  <c:v>36586</c:v>
                </c:pt>
                <c:pt idx="14">
                  <c:v>36951</c:v>
                </c:pt>
                <c:pt idx="15">
                  <c:v>37316</c:v>
                </c:pt>
                <c:pt idx="16">
                  <c:v>37681</c:v>
                </c:pt>
                <c:pt idx="17">
                  <c:v>38047</c:v>
                </c:pt>
                <c:pt idx="18">
                  <c:v>38412</c:v>
                </c:pt>
                <c:pt idx="19">
                  <c:v>38777</c:v>
                </c:pt>
                <c:pt idx="20">
                  <c:v>39142</c:v>
                </c:pt>
                <c:pt idx="21">
                  <c:v>39508</c:v>
                </c:pt>
                <c:pt idx="22">
                  <c:v>39873</c:v>
                </c:pt>
                <c:pt idx="23">
                  <c:v>40238</c:v>
                </c:pt>
                <c:pt idx="24">
                  <c:v>40603</c:v>
                </c:pt>
                <c:pt idx="25">
                  <c:v>40969</c:v>
                </c:pt>
                <c:pt idx="26">
                  <c:v>41334</c:v>
                </c:pt>
                <c:pt idx="27">
                  <c:v>41699</c:v>
                </c:pt>
                <c:pt idx="28">
                  <c:v>42064</c:v>
                </c:pt>
                <c:pt idx="29">
                  <c:v>42430</c:v>
                </c:pt>
                <c:pt idx="30">
                  <c:v>42795</c:v>
                </c:pt>
                <c:pt idx="31">
                  <c:v>43160</c:v>
                </c:pt>
                <c:pt idx="32">
                  <c:v>43525</c:v>
                </c:pt>
                <c:pt idx="33">
                  <c:v>43891</c:v>
                </c:pt>
                <c:pt idx="34">
                  <c:v>44256</c:v>
                </c:pt>
                <c:pt idx="35">
                  <c:v>44621</c:v>
                </c:pt>
                <c:pt idx="36">
                  <c:v>44986</c:v>
                </c:pt>
                <c:pt idx="37">
                  <c:v>45352</c:v>
                </c:pt>
                <c:pt idx="38">
                  <c:v>45717</c:v>
                </c:pt>
                <c:pt idx="39">
                  <c:v>46082</c:v>
                </c:pt>
                <c:pt idx="40">
                  <c:v>46447</c:v>
                </c:pt>
                <c:pt idx="41">
                  <c:v>46813</c:v>
                </c:pt>
              </c:numCache>
            </c:numRef>
          </c:cat>
          <c:val>
            <c:numRef>
              <c:f>Chart15_Central_capex_vintages!$U$6:$U$47</c:f>
              <c:numCache>
                <c:formatCode>General</c:formatCode>
                <c:ptCount val="42"/>
                <c:pt idx="32">
                  <c:v>8152</c:v>
                </c:pt>
                <c:pt idx="33">
                  <c:v>8376.4429543838269</c:v>
                </c:pt>
                <c:pt idx="34">
                  <c:v>7139.1079955298173</c:v>
                </c:pt>
                <c:pt idx="35">
                  <c:v>6633.9042974702834</c:v>
                </c:pt>
              </c:numCache>
            </c:numRef>
          </c:val>
          <c:smooth val="1"/>
          <c:extLst>
            <c:ext xmlns:c16="http://schemas.microsoft.com/office/drawing/2014/chart" uri="{C3380CC4-5D6E-409C-BE32-E72D297353CC}">
              <c16:uniqueId val="{00000005-2044-4E64-A78C-D792543007C4}"/>
            </c:ext>
          </c:extLst>
        </c:ser>
        <c:ser>
          <c:idx val="6"/>
          <c:order val="6"/>
          <c:tx>
            <c:strRef>
              <c:f>Chart15_Central_capex_vintages!$V$5</c:f>
              <c:strCache>
                <c:ptCount val="1"/>
                <c:pt idx="0">
                  <c:v>BEFU20</c:v>
                </c:pt>
              </c:strCache>
            </c:strRef>
          </c:tx>
          <c:spPr>
            <a:ln w="28575" cap="rnd">
              <a:solidFill>
                <a:srgbClr val="6E998B"/>
              </a:solidFill>
              <a:prstDash val="sysDash"/>
              <a:round/>
            </a:ln>
            <a:effectLst/>
          </c:spPr>
          <c:marker>
            <c:symbol val="none"/>
          </c:marker>
          <c:cat>
            <c:numRef>
              <c:f>Chart15_Central_capex_vintages!$O$6:$O$47</c:f>
              <c:numCache>
                <c:formatCode>mmm\-yy</c:formatCode>
                <c:ptCount val="42"/>
                <c:pt idx="0">
                  <c:v>31837</c:v>
                </c:pt>
                <c:pt idx="1">
                  <c:v>32203</c:v>
                </c:pt>
                <c:pt idx="2">
                  <c:v>32568</c:v>
                </c:pt>
                <c:pt idx="3">
                  <c:v>32933</c:v>
                </c:pt>
                <c:pt idx="4">
                  <c:v>33298</c:v>
                </c:pt>
                <c:pt idx="5">
                  <c:v>33664</c:v>
                </c:pt>
                <c:pt idx="6">
                  <c:v>34029</c:v>
                </c:pt>
                <c:pt idx="7">
                  <c:v>34394</c:v>
                </c:pt>
                <c:pt idx="8">
                  <c:v>34759</c:v>
                </c:pt>
                <c:pt idx="9">
                  <c:v>35125</c:v>
                </c:pt>
                <c:pt idx="10">
                  <c:v>35490</c:v>
                </c:pt>
                <c:pt idx="11">
                  <c:v>35855</c:v>
                </c:pt>
                <c:pt idx="12">
                  <c:v>36220</c:v>
                </c:pt>
                <c:pt idx="13">
                  <c:v>36586</c:v>
                </c:pt>
                <c:pt idx="14">
                  <c:v>36951</c:v>
                </c:pt>
                <c:pt idx="15">
                  <c:v>37316</c:v>
                </c:pt>
                <c:pt idx="16">
                  <c:v>37681</c:v>
                </c:pt>
                <c:pt idx="17">
                  <c:v>38047</c:v>
                </c:pt>
                <c:pt idx="18">
                  <c:v>38412</c:v>
                </c:pt>
                <c:pt idx="19">
                  <c:v>38777</c:v>
                </c:pt>
                <c:pt idx="20">
                  <c:v>39142</c:v>
                </c:pt>
                <c:pt idx="21">
                  <c:v>39508</c:v>
                </c:pt>
                <c:pt idx="22">
                  <c:v>39873</c:v>
                </c:pt>
                <c:pt idx="23">
                  <c:v>40238</c:v>
                </c:pt>
                <c:pt idx="24">
                  <c:v>40603</c:v>
                </c:pt>
                <c:pt idx="25">
                  <c:v>40969</c:v>
                </c:pt>
                <c:pt idx="26">
                  <c:v>41334</c:v>
                </c:pt>
                <c:pt idx="27">
                  <c:v>41699</c:v>
                </c:pt>
                <c:pt idx="28">
                  <c:v>42064</c:v>
                </c:pt>
                <c:pt idx="29">
                  <c:v>42430</c:v>
                </c:pt>
                <c:pt idx="30">
                  <c:v>42795</c:v>
                </c:pt>
                <c:pt idx="31">
                  <c:v>43160</c:v>
                </c:pt>
                <c:pt idx="32">
                  <c:v>43525</c:v>
                </c:pt>
                <c:pt idx="33">
                  <c:v>43891</c:v>
                </c:pt>
                <c:pt idx="34">
                  <c:v>44256</c:v>
                </c:pt>
                <c:pt idx="35">
                  <c:v>44621</c:v>
                </c:pt>
                <c:pt idx="36">
                  <c:v>44986</c:v>
                </c:pt>
                <c:pt idx="37">
                  <c:v>45352</c:v>
                </c:pt>
                <c:pt idx="38">
                  <c:v>45717</c:v>
                </c:pt>
                <c:pt idx="39">
                  <c:v>46082</c:v>
                </c:pt>
                <c:pt idx="40">
                  <c:v>46447</c:v>
                </c:pt>
                <c:pt idx="41">
                  <c:v>46813</c:v>
                </c:pt>
              </c:numCache>
            </c:numRef>
          </c:cat>
          <c:val>
            <c:numRef>
              <c:f>Chart15_Central_capex_vintages!$V$6:$V$47</c:f>
              <c:numCache>
                <c:formatCode>General</c:formatCode>
                <c:ptCount val="42"/>
                <c:pt idx="33">
                  <c:v>8452</c:v>
                </c:pt>
                <c:pt idx="34">
                  <c:v>8239.3995183302104</c:v>
                </c:pt>
                <c:pt idx="35">
                  <c:v>7497.5595397377574</c:v>
                </c:pt>
                <c:pt idx="36">
                  <c:v>6800.953706181429</c:v>
                </c:pt>
              </c:numCache>
            </c:numRef>
          </c:val>
          <c:smooth val="1"/>
          <c:extLst>
            <c:ext xmlns:c16="http://schemas.microsoft.com/office/drawing/2014/chart" uri="{C3380CC4-5D6E-409C-BE32-E72D297353CC}">
              <c16:uniqueId val="{00000006-2044-4E64-A78C-D792543007C4}"/>
            </c:ext>
          </c:extLst>
        </c:ser>
        <c:ser>
          <c:idx val="7"/>
          <c:order val="7"/>
          <c:tx>
            <c:strRef>
              <c:f>Chart15_Central_capex_vintages!$W$5</c:f>
              <c:strCache>
                <c:ptCount val="1"/>
                <c:pt idx="0">
                  <c:v>BEFU21</c:v>
                </c:pt>
              </c:strCache>
            </c:strRef>
          </c:tx>
          <c:spPr>
            <a:ln w="28575" cap="rnd">
              <a:solidFill>
                <a:srgbClr val="9EBBB1"/>
              </a:solidFill>
              <a:prstDash val="sysDash"/>
              <a:round/>
            </a:ln>
            <a:effectLst/>
          </c:spPr>
          <c:marker>
            <c:symbol val="none"/>
          </c:marker>
          <c:cat>
            <c:numRef>
              <c:f>Chart15_Central_capex_vintages!$O$6:$O$47</c:f>
              <c:numCache>
                <c:formatCode>mmm\-yy</c:formatCode>
                <c:ptCount val="42"/>
                <c:pt idx="0">
                  <c:v>31837</c:v>
                </c:pt>
                <c:pt idx="1">
                  <c:v>32203</c:v>
                </c:pt>
                <c:pt idx="2">
                  <c:v>32568</c:v>
                </c:pt>
                <c:pt idx="3">
                  <c:v>32933</c:v>
                </c:pt>
                <c:pt idx="4">
                  <c:v>33298</c:v>
                </c:pt>
                <c:pt idx="5">
                  <c:v>33664</c:v>
                </c:pt>
                <c:pt idx="6">
                  <c:v>34029</c:v>
                </c:pt>
                <c:pt idx="7">
                  <c:v>34394</c:v>
                </c:pt>
                <c:pt idx="8">
                  <c:v>34759</c:v>
                </c:pt>
                <c:pt idx="9">
                  <c:v>35125</c:v>
                </c:pt>
                <c:pt idx="10">
                  <c:v>35490</c:v>
                </c:pt>
                <c:pt idx="11">
                  <c:v>35855</c:v>
                </c:pt>
                <c:pt idx="12">
                  <c:v>36220</c:v>
                </c:pt>
                <c:pt idx="13">
                  <c:v>36586</c:v>
                </c:pt>
                <c:pt idx="14">
                  <c:v>36951</c:v>
                </c:pt>
                <c:pt idx="15">
                  <c:v>37316</c:v>
                </c:pt>
                <c:pt idx="16">
                  <c:v>37681</c:v>
                </c:pt>
                <c:pt idx="17">
                  <c:v>38047</c:v>
                </c:pt>
                <c:pt idx="18">
                  <c:v>38412</c:v>
                </c:pt>
                <c:pt idx="19">
                  <c:v>38777</c:v>
                </c:pt>
                <c:pt idx="20">
                  <c:v>39142</c:v>
                </c:pt>
                <c:pt idx="21">
                  <c:v>39508</c:v>
                </c:pt>
                <c:pt idx="22">
                  <c:v>39873</c:v>
                </c:pt>
                <c:pt idx="23">
                  <c:v>40238</c:v>
                </c:pt>
                <c:pt idx="24">
                  <c:v>40603</c:v>
                </c:pt>
                <c:pt idx="25">
                  <c:v>40969</c:v>
                </c:pt>
                <c:pt idx="26">
                  <c:v>41334</c:v>
                </c:pt>
                <c:pt idx="27">
                  <c:v>41699</c:v>
                </c:pt>
                <c:pt idx="28">
                  <c:v>42064</c:v>
                </c:pt>
                <c:pt idx="29">
                  <c:v>42430</c:v>
                </c:pt>
                <c:pt idx="30">
                  <c:v>42795</c:v>
                </c:pt>
                <c:pt idx="31">
                  <c:v>43160</c:v>
                </c:pt>
                <c:pt idx="32">
                  <c:v>43525</c:v>
                </c:pt>
                <c:pt idx="33">
                  <c:v>43891</c:v>
                </c:pt>
                <c:pt idx="34">
                  <c:v>44256</c:v>
                </c:pt>
                <c:pt idx="35">
                  <c:v>44621</c:v>
                </c:pt>
                <c:pt idx="36">
                  <c:v>44986</c:v>
                </c:pt>
                <c:pt idx="37">
                  <c:v>45352</c:v>
                </c:pt>
                <c:pt idx="38">
                  <c:v>45717</c:v>
                </c:pt>
                <c:pt idx="39">
                  <c:v>46082</c:v>
                </c:pt>
                <c:pt idx="40">
                  <c:v>46447</c:v>
                </c:pt>
                <c:pt idx="41">
                  <c:v>46813</c:v>
                </c:pt>
              </c:numCache>
            </c:numRef>
          </c:cat>
          <c:val>
            <c:numRef>
              <c:f>Chart15_Central_capex_vintages!$W$6:$W$47</c:f>
              <c:numCache>
                <c:formatCode>General</c:formatCode>
                <c:ptCount val="42"/>
                <c:pt idx="34">
                  <c:v>8302</c:v>
                </c:pt>
                <c:pt idx="35">
                  <c:v>11771.19678217822</c:v>
                </c:pt>
                <c:pt idx="36">
                  <c:v>9695.6967821782182</c:v>
                </c:pt>
                <c:pt idx="37">
                  <c:v>8627.8564356435636</c:v>
                </c:pt>
              </c:numCache>
            </c:numRef>
          </c:val>
          <c:smooth val="1"/>
          <c:extLst>
            <c:ext xmlns:c16="http://schemas.microsoft.com/office/drawing/2014/chart" uri="{C3380CC4-5D6E-409C-BE32-E72D297353CC}">
              <c16:uniqueId val="{00000007-2044-4E64-A78C-D792543007C4}"/>
            </c:ext>
          </c:extLst>
        </c:ser>
        <c:ser>
          <c:idx val="8"/>
          <c:order val="8"/>
          <c:tx>
            <c:strRef>
              <c:f>Chart15_Central_capex_vintages!$X$5</c:f>
              <c:strCache>
                <c:ptCount val="1"/>
                <c:pt idx="0">
                  <c:v>BEFU22</c:v>
                </c:pt>
              </c:strCache>
            </c:strRef>
          </c:tx>
          <c:spPr>
            <a:ln w="28575" cap="rnd">
              <a:solidFill>
                <a:srgbClr val="6E998B"/>
              </a:solidFill>
              <a:prstDash val="sysDash"/>
              <a:round/>
            </a:ln>
            <a:effectLst/>
          </c:spPr>
          <c:marker>
            <c:symbol val="none"/>
          </c:marker>
          <c:cat>
            <c:numRef>
              <c:f>Chart15_Central_capex_vintages!$O$6:$O$47</c:f>
              <c:numCache>
                <c:formatCode>mmm\-yy</c:formatCode>
                <c:ptCount val="42"/>
                <c:pt idx="0">
                  <c:v>31837</c:v>
                </c:pt>
                <c:pt idx="1">
                  <c:v>32203</c:v>
                </c:pt>
                <c:pt idx="2">
                  <c:v>32568</c:v>
                </c:pt>
                <c:pt idx="3">
                  <c:v>32933</c:v>
                </c:pt>
                <c:pt idx="4">
                  <c:v>33298</c:v>
                </c:pt>
                <c:pt idx="5">
                  <c:v>33664</c:v>
                </c:pt>
                <c:pt idx="6">
                  <c:v>34029</c:v>
                </c:pt>
                <c:pt idx="7">
                  <c:v>34394</c:v>
                </c:pt>
                <c:pt idx="8">
                  <c:v>34759</c:v>
                </c:pt>
                <c:pt idx="9">
                  <c:v>35125</c:v>
                </c:pt>
                <c:pt idx="10">
                  <c:v>35490</c:v>
                </c:pt>
                <c:pt idx="11">
                  <c:v>35855</c:v>
                </c:pt>
                <c:pt idx="12">
                  <c:v>36220</c:v>
                </c:pt>
                <c:pt idx="13">
                  <c:v>36586</c:v>
                </c:pt>
                <c:pt idx="14">
                  <c:v>36951</c:v>
                </c:pt>
                <c:pt idx="15">
                  <c:v>37316</c:v>
                </c:pt>
                <c:pt idx="16">
                  <c:v>37681</c:v>
                </c:pt>
                <c:pt idx="17">
                  <c:v>38047</c:v>
                </c:pt>
                <c:pt idx="18">
                  <c:v>38412</c:v>
                </c:pt>
                <c:pt idx="19">
                  <c:v>38777</c:v>
                </c:pt>
                <c:pt idx="20">
                  <c:v>39142</c:v>
                </c:pt>
                <c:pt idx="21">
                  <c:v>39508</c:v>
                </c:pt>
                <c:pt idx="22">
                  <c:v>39873</c:v>
                </c:pt>
                <c:pt idx="23">
                  <c:v>40238</c:v>
                </c:pt>
                <c:pt idx="24">
                  <c:v>40603</c:v>
                </c:pt>
                <c:pt idx="25">
                  <c:v>40969</c:v>
                </c:pt>
                <c:pt idx="26">
                  <c:v>41334</c:v>
                </c:pt>
                <c:pt idx="27">
                  <c:v>41699</c:v>
                </c:pt>
                <c:pt idx="28">
                  <c:v>42064</c:v>
                </c:pt>
                <c:pt idx="29">
                  <c:v>42430</c:v>
                </c:pt>
                <c:pt idx="30">
                  <c:v>42795</c:v>
                </c:pt>
                <c:pt idx="31">
                  <c:v>43160</c:v>
                </c:pt>
                <c:pt idx="32">
                  <c:v>43525</c:v>
                </c:pt>
                <c:pt idx="33">
                  <c:v>43891</c:v>
                </c:pt>
                <c:pt idx="34">
                  <c:v>44256</c:v>
                </c:pt>
                <c:pt idx="35">
                  <c:v>44621</c:v>
                </c:pt>
                <c:pt idx="36">
                  <c:v>44986</c:v>
                </c:pt>
                <c:pt idx="37">
                  <c:v>45352</c:v>
                </c:pt>
                <c:pt idx="38">
                  <c:v>45717</c:v>
                </c:pt>
                <c:pt idx="39">
                  <c:v>46082</c:v>
                </c:pt>
                <c:pt idx="40">
                  <c:v>46447</c:v>
                </c:pt>
                <c:pt idx="41">
                  <c:v>46813</c:v>
                </c:pt>
              </c:numCache>
            </c:numRef>
          </c:cat>
          <c:val>
            <c:numRef>
              <c:f>Chart15_Central_capex_vintages!$X$6:$X$47</c:f>
              <c:numCache>
                <c:formatCode>General</c:formatCode>
                <c:ptCount val="42"/>
                <c:pt idx="35">
                  <c:v>9709</c:v>
                </c:pt>
                <c:pt idx="36">
                  <c:v>12081.328170083523</c:v>
                </c:pt>
                <c:pt idx="37">
                  <c:v>10806.699392558845</c:v>
                </c:pt>
                <c:pt idx="38">
                  <c:v>8133.5912680334077</c:v>
                </c:pt>
              </c:numCache>
            </c:numRef>
          </c:val>
          <c:smooth val="1"/>
          <c:extLst>
            <c:ext xmlns:c16="http://schemas.microsoft.com/office/drawing/2014/chart" uri="{C3380CC4-5D6E-409C-BE32-E72D297353CC}">
              <c16:uniqueId val="{00000008-2044-4E64-A78C-D792543007C4}"/>
            </c:ext>
          </c:extLst>
        </c:ser>
        <c:ser>
          <c:idx val="9"/>
          <c:order val="9"/>
          <c:tx>
            <c:strRef>
              <c:f>Chart15_Central_capex_vintages!$Y$5</c:f>
              <c:strCache>
                <c:ptCount val="1"/>
                <c:pt idx="0">
                  <c:v>BEFU23</c:v>
                </c:pt>
              </c:strCache>
            </c:strRef>
          </c:tx>
          <c:spPr>
            <a:ln w="28575" cap="rnd">
              <a:solidFill>
                <a:srgbClr val="9EBBB1"/>
              </a:solidFill>
              <a:prstDash val="sysDash"/>
              <a:round/>
            </a:ln>
            <a:effectLst/>
          </c:spPr>
          <c:marker>
            <c:symbol val="none"/>
          </c:marker>
          <c:cat>
            <c:numRef>
              <c:f>Chart15_Central_capex_vintages!$O$6:$O$47</c:f>
              <c:numCache>
                <c:formatCode>mmm\-yy</c:formatCode>
                <c:ptCount val="42"/>
                <c:pt idx="0">
                  <c:v>31837</c:v>
                </c:pt>
                <c:pt idx="1">
                  <c:v>32203</c:v>
                </c:pt>
                <c:pt idx="2">
                  <c:v>32568</c:v>
                </c:pt>
                <c:pt idx="3">
                  <c:v>32933</c:v>
                </c:pt>
                <c:pt idx="4">
                  <c:v>33298</c:v>
                </c:pt>
                <c:pt idx="5">
                  <c:v>33664</c:v>
                </c:pt>
                <c:pt idx="6">
                  <c:v>34029</c:v>
                </c:pt>
                <c:pt idx="7">
                  <c:v>34394</c:v>
                </c:pt>
                <c:pt idx="8">
                  <c:v>34759</c:v>
                </c:pt>
                <c:pt idx="9">
                  <c:v>35125</c:v>
                </c:pt>
                <c:pt idx="10">
                  <c:v>35490</c:v>
                </c:pt>
                <c:pt idx="11">
                  <c:v>35855</c:v>
                </c:pt>
                <c:pt idx="12">
                  <c:v>36220</c:v>
                </c:pt>
                <c:pt idx="13">
                  <c:v>36586</c:v>
                </c:pt>
                <c:pt idx="14">
                  <c:v>36951</c:v>
                </c:pt>
                <c:pt idx="15">
                  <c:v>37316</c:v>
                </c:pt>
                <c:pt idx="16">
                  <c:v>37681</c:v>
                </c:pt>
                <c:pt idx="17">
                  <c:v>38047</c:v>
                </c:pt>
                <c:pt idx="18">
                  <c:v>38412</c:v>
                </c:pt>
                <c:pt idx="19">
                  <c:v>38777</c:v>
                </c:pt>
                <c:pt idx="20">
                  <c:v>39142</c:v>
                </c:pt>
                <c:pt idx="21">
                  <c:v>39508</c:v>
                </c:pt>
                <c:pt idx="22">
                  <c:v>39873</c:v>
                </c:pt>
                <c:pt idx="23">
                  <c:v>40238</c:v>
                </c:pt>
                <c:pt idx="24">
                  <c:v>40603</c:v>
                </c:pt>
                <c:pt idx="25">
                  <c:v>40969</c:v>
                </c:pt>
                <c:pt idx="26">
                  <c:v>41334</c:v>
                </c:pt>
                <c:pt idx="27">
                  <c:v>41699</c:v>
                </c:pt>
                <c:pt idx="28">
                  <c:v>42064</c:v>
                </c:pt>
                <c:pt idx="29">
                  <c:v>42430</c:v>
                </c:pt>
                <c:pt idx="30">
                  <c:v>42795</c:v>
                </c:pt>
                <c:pt idx="31">
                  <c:v>43160</c:v>
                </c:pt>
                <c:pt idx="32">
                  <c:v>43525</c:v>
                </c:pt>
                <c:pt idx="33">
                  <c:v>43891</c:v>
                </c:pt>
                <c:pt idx="34">
                  <c:v>44256</c:v>
                </c:pt>
                <c:pt idx="35">
                  <c:v>44621</c:v>
                </c:pt>
                <c:pt idx="36">
                  <c:v>44986</c:v>
                </c:pt>
                <c:pt idx="37">
                  <c:v>45352</c:v>
                </c:pt>
                <c:pt idx="38">
                  <c:v>45717</c:v>
                </c:pt>
                <c:pt idx="39">
                  <c:v>46082</c:v>
                </c:pt>
                <c:pt idx="40">
                  <c:v>46447</c:v>
                </c:pt>
                <c:pt idx="41">
                  <c:v>46813</c:v>
                </c:pt>
              </c:numCache>
            </c:numRef>
          </c:cat>
          <c:val>
            <c:numRef>
              <c:f>Chart15_Central_capex_vintages!$Y$6:$Y$47</c:f>
              <c:numCache>
                <c:formatCode>General</c:formatCode>
                <c:ptCount val="42"/>
                <c:pt idx="36">
                  <c:v>10709</c:v>
                </c:pt>
                <c:pt idx="37">
                  <c:v>12718.29955229955</c:v>
                </c:pt>
                <c:pt idx="38">
                  <c:v>11166.649572649572</c:v>
                </c:pt>
                <c:pt idx="39">
                  <c:v>8403.9405197976612</c:v>
                </c:pt>
              </c:numCache>
            </c:numRef>
          </c:val>
          <c:smooth val="1"/>
          <c:extLst>
            <c:ext xmlns:c16="http://schemas.microsoft.com/office/drawing/2014/chart" uri="{C3380CC4-5D6E-409C-BE32-E72D297353CC}">
              <c16:uniqueId val="{00000009-2044-4E64-A78C-D792543007C4}"/>
            </c:ext>
          </c:extLst>
        </c:ser>
        <c:ser>
          <c:idx val="10"/>
          <c:order val="10"/>
          <c:tx>
            <c:strRef>
              <c:f>Chart15_Central_capex_vintages!$Z$5</c:f>
              <c:strCache>
                <c:ptCount val="1"/>
                <c:pt idx="0">
                  <c:v>BEFU24</c:v>
                </c:pt>
              </c:strCache>
            </c:strRef>
          </c:tx>
          <c:spPr>
            <a:ln w="28575" cap="rnd">
              <a:solidFill>
                <a:srgbClr val="6E998B"/>
              </a:solidFill>
              <a:prstDash val="sysDash"/>
              <a:round/>
            </a:ln>
            <a:effectLst/>
          </c:spPr>
          <c:marker>
            <c:symbol val="none"/>
          </c:marker>
          <c:cat>
            <c:numRef>
              <c:f>Chart15_Central_capex_vintages!$O$6:$O$47</c:f>
              <c:numCache>
                <c:formatCode>mmm\-yy</c:formatCode>
                <c:ptCount val="42"/>
                <c:pt idx="0">
                  <c:v>31837</c:v>
                </c:pt>
                <c:pt idx="1">
                  <c:v>32203</c:v>
                </c:pt>
                <c:pt idx="2">
                  <c:v>32568</c:v>
                </c:pt>
                <c:pt idx="3">
                  <c:v>32933</c:v>
                </c:pt>
                <c:pt idx="4">
                  <c:v>33298</c:v>
                </c:pt>
                <c:pt idx="5">
                  <c:v>33664</c:v>
                </c:pt>
                <c:pt idx="6">
                  <c:v>34029</c:v>
                </c:pt>
                <c:pt idx="7">
                  <c:v>34394</c:v>
                </c:pt>
                <c:pt idx="8">
                  <c:v>34759</c:v>
                </c:pt>
                <c:pt idx="9">
                  <c:v>35125</c:v>
                </c:pt>
                <c:pt idx="10">
                  <c:v>35490</c:v>
                </c:pt>
                <c:pt idx="11">
                  <c:v>35855</c:v>
                </c:pt>
                <c:pt idx="12">
                  <c:v>36220</c:v>
                </c:pt>
                <c:pt idx="13">
                  <c:v>36586</c:v>
                </c:pt>
                <c:pt idx="14">
                  <c:v>36951</c:v>
                </c:pt>
                <c:pt idx="15">
                  <c:v>37316</c:v>
                </c:pt>
                <c:pt idx="16">
                  <c:v>37681</c:v>
                </c:pt>
                <c:pt idx="17">
                  <c:v>38047</c:v>
                </c:pt>
                <c:pt idx="18">
                  <c:v>38412</c:v>
                </c:pt>
                <c:pt idx="19">
                  <c:v>38777</c:v>
                </c:pt>
                <c:pt idx="20">
                  <c:v>39142</c:v>
                </c:pt>
                <c:pt idx="21">
                  <c:v>39508</c:v>
                </c:pt>
                <c:pt idx="22">
                  <c:v>39873</c:v>
                </c:pt>
                <c:pt idx="23">
                  <c:v>40238</c:v>
                </c:pt>
                <c:pt idx="24">
                  <c:v>40603</c:v>
                </c:pt>
                <c:pt idx="25">
                  <c:v>40969</c:v>
                </c:pt>
                <c:pt idx="26">
                  <c:v>41334</c:v>
                </c:pt>
                <c:pt idx="27">
                  <c:v>41699</c:v>
                </c:pt>
                <c:pt idx="28">
                  <c:v>42064</c:v>
                </c:pt>
                <c:pt idx="29">
                  <c:v>42430</c:v>
                </c:pt>
                <c:pt idx="30">
                  <c:v>42795</c:v>
                </c:pt>
                <c:pt idx="31">
                  <c:v>43160</c:v>
                </c:pt>
                <c:pt idx="32">
                  <c:v>43525</c:v>
                </c:pt>
                <c:pt idx="33">
                  <c:v>43891</c:v>
                </c:pt>
                <c:pt idx="34">
                  <c:v>44256</c:v>
                </c:pt>
                <c:pt idx="35">
                  <c:v>44621</c:v>
                </c:pt>
                <c:pt idx="36">
                  <c:v>44986</c:v>
                </c:pt>
                <c:pt idx="37">
                  <c:v>45352</c:v>
                </c:pt>
                <c:pt idx="38">
                  <c:v>45717</c:v>
                </c:pt>
                <c:pt idx="39">
                  <c:v>46082</c:v>
                </c:pt>
                <c:pt idx="40">
                  <c:v>46447</c:v>
                </c:pt>
                <c:pt idx="41">
                  <c:v>46813</c:v>
                </c:pt>
              </c:numCache>
            </c:numRef>
          </c:cat>
          <c:val>
            <c:numRef>
              <c:f>Chart15_Central_capex_vintages!$Z$6:$Z$47</c:f>
              <c:numCache>
                <c:formatCode>General</c:formatCode>
                <c:ptCount val="42"/>
                <c:pt idx="37">
                  <c:v>12728</c:v>
                </c:pt>
                <c:pt idx="38">
                  <c:v>11908.764132955423</c:v>
                </c:pt>
                <c:pt idx="39">
                  <c:v>10128.615099201237</c:v>
                </c:pt>
                <c:pt idx="40">
                  <c:v>9531.7338830198405</c:v>
                </c:pt>
              </c:numCache>
            </c:numRef>
          </c:val>
          <c:smooth val="1"/>
          <c:extLst>
            <c:ext xmlns:c16="http://schemas.microsoft.com/office/drawing/2014/chart" uri="{C3380CC4-5D6E-409C-BE32-E72D297353CC}">
              <c16:uniqueId val="{0000000A-2044-4E64-A78C-D792543007C4}"/>
            </c:ext>
          </c:extLst>
        </c:ser>
        <c:ser>
          <c:idx val="11"/>
          <c:order val="11"/>
          <c:tx>
            <c:strRef>
              <c:f>Chart15_Central_capex_vintages!$AA$5</c:f>
              <c:strCache>
                <c:ptCount val="1"/>
                <c:pt idx="0">
                  <c:v>BEFU25</c:v>
                </c:pt>
              </c:strCache>
            </c:strRef>
          </c:tx>
          <c:spPr>
            <a:ln w="28575" cap="rnd">
              <a:solidFill>
                <a:srgbClr val="0E563E"/>
              </a:solidFill>
              <a:prstDash val="sysDash"/>
              <a:round/>
            </a:ln>
            <a:effectLst/>
          </c:spPr>
          <c:marker>
            <c:symbol val="none"/>
          </c:marker>
          <c:cat>
            <c:numRef>
              <c:f>Chart15_Central_capex_vintages!$O$6:$O$47</c:f>
              <c:numCache>
                <c:formatCode>mmm\-yy</c:formatCode>
                <c:ptCount val="42"/>
                <c:pt idx="0">
                  <c:v>31837</c:v>
                </c:pt>
                <c:pt idx="1">
                  <c:v>32203</c:v>
                </c:pt>
                <c:pt idx="2">
                  <c:v>32568</c:v>
                </c:pt>
                <c:pt idx="3">
                  <c:v>32933</c:v>
                </c:pt>
                <c:pt idx="4">
                  <c:v>33298</c:v>
                </c:pt>
                <c:pt idx="5">
                  <c:v>33664</c:v>
                </c:pt>
                <c:pt idx="6">
                  <c:v>34029</c:v>
                </c:pt>
                <c:pt idx="7">
                  <c:v>34394</c:v>
                </c:pt>
                <c:pt idx="8">
                  <c:v>34759</c:v>
                </c:pt>
                <c:pt idx="9">
                  <c:v>35125</c:v>
                </c:pt>
                <c:pt idx="10">
                  <c:v>35490</c:v>
                </c:pt>
                <c:pt idx="11">
                  <c:v>35855</c:v>
                </c:pt>
                <c:pt idx="12">
                  <c:v>36220</c:v>
                </c:pt>
                <c:pt idx="13">
                  <c:v>36586</c:v>
                </c:pt>
                <c:pt idx="14">
                  <c:v>36951</c:v>
                </c:pt>
                <c:pt idx="15">
                  <c:v>37316</c:v>
                </c:pt>
                <c:pt idx="16">
                  <c:v>37681</c:v>
                </c:pt>
                <c:pt idx="17">
                  <c:v>38047</c:v>
                </c:pt>
                <c:pt idx="18">
                  <c:v>38412</c:v>
                </c:pt>
                <c:pt idx="19">
                  <c:v>38777</c:v>
                </c:pt>
                <c:pt idx="20">
                  <c:v>39142</c:v>
                </c:pt>
                <c:pt idx="21">
                  <c:v>39508</c:v>
                </c:pt>
                <c:pt idx="22">
                  <c:v>39873</c:v>
                </c:pt>
                <c:pt idx="23">
                  <c:v>40238</c:v>
                </c:pt>
                <c:pt idx="24">
                  <c:v>40603</c:v>
                </c:pt>
                <c:pt idx="25">
                  <c:v>40969</c:v>
                </c:pt>
                <c:pt idx="26">
                  <c:v>41334</c:v>
                </c:pt>
                <c:pt idx="27">
                  <c:v>41699</c:v>
                </c:pt>
                <c:pt idx="28">
                  <c:v>42064</c:v>
                </c:pt>
                <c:pt idx="29">
                  <c:v>42430</c:v>
                </c:pt>
                <c:pt idx="30">
                  <c:v>42795</c:v>
                </c:pt>
                <c:pt idx="31">
                  <c:v>43160</c:v>
                </c:pt>
                <c:pt idx="32">
                  <c:v>43525</c:v>
                </c:pt>
                <c:pt idx="33">
                  <c:v>43891</c:v>
                </c:pt>
                <c:pt idx="34">
                  <c:v>44256</c:v>
                </c:pt>
                <c:pt idx="35">
                  <c:v>44621</c:v>
                </c:pt>
                <c:pt idx="36">
                  <c:v>44986</c:v>
                </c:pt>
                <c:pt idx="37">
                  <c:v>45352</c:v>
                </c:pt>
                <c:pt idx="38">
                  <c:v>45717</c:v>
                </c:pt>
                <c:pt idx="39">
                  <c:v>46082</c:v>
                </c:pt>
                <c:pt idx="40">
                  <c:v>46447</c:v>
                </c:pt>
                <c:pt idx="41">
                  <c:v>46813</c:v>
                </c:pt>
              </c:numCache>
            </c:numRef>
          </c:cat>
          <c:val>
            <c:numRef>
              <c:f>Chart15_Central_capex_vintages!$AA$6:$AA$47</c:f>
              <c:numCache>
                <c:formatCode>General</c:formatCode>
                <c:ptCount val="42"/>
                <c:pt idx="38">
                  <c:v>12350</c:v>
                </c:pt>
                <c:pt idx="39">
                  <c:v>13982.33144817945</c:v>
                </c:pt>
                <c:pt idx="40">
                  <c:v>11989.003622037237</c:v>
                </c:pt>
                <c:pt idx="41">
                  <c:v>11162.63582639639</c:v>
                </c:pt>
              </c:numCache>
            </c:numRef>
          </c:val>
          <c:smooth val="1"/>
          <c:extLst>
            <c:ext xmlns:c16="http://schemas.microsoft.com/office/drawing/2014/chart" uri="{C3380CC4-5D6E-409C-BE32-E72D297353CC}">
              <c16:uniqueId val="{0000000B-2044-4E64-A78C-D792543007C4}"/>
            </c:ext>
          </c:extLst>
        </c:ser>
        <c:dLbls>
          <c:showLegendKey val="0"/>
          <c:showVal val="0"/>
          <c:showCatName val="0"/>
          <c:showSerName val="0"/>
          <c:showPercent val="0"/>
          <c:showBubbleSize val="0"/>
        </c:dLbls>
        <c:smooth val="0"/>
        <c:axId val="337215615"/>
        <c:axId val="1138226304"/>
      </c:lineChart>
      <c:dateAx>
        <c:axId val="337215615"/>
        <c:scaling>
          <c:orientation val="minMax"/>
          <c:min val="36586"/>
        </c:scaling>
        <c:delete val="0"/>
        <c:axPos val="b"/>
        <c:numFmt formatCode="yyyy" sourceLinked="0"/>
        <c:majorTickMark val="cross"/>
        <c:minorTickMark val="in"/>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n-US"/>
          </a:p>
        </c:txPr>
        <c:crossAx val="1138226304"/>
        <c:crosses val="autoZero"/>
        <c:auto val="1"/>
        <c:lblOffset val="100"/>
        <c:baseTimeUnit val="months"/>
        <c:majorUnit val="5"/>
        <c:majorTimeUnit val="years"/>
      </c:dateAx>
      <c:valAx>
        <c:axId val="1138226304"/>
        <c:scaling>
          <c:orientation val="minMax"/>
        </c:scaling>
        <c:delete val="0"/>
        <c:axPos val="l"/>
        <c:title>
          <c:tx>
            <c:rich>
              <a:bodyPr rot="-540000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r>
                  <a:rPr lang="en-NZ" dirty="0"/>
                  <a:t>$b pa</a:t>
                </a:r>
              </a:p>
            </c:rich>
          </c:tx>
          <c:overlay val="0"/>
          <c:spPr>
            <a:noFill/>
            <a:ln>
              <a:noFill/>
            </a:ln>
            <a:effectLst/>
          </c:spPr>
          <c:txPr>
            <a:bodyPr rot="-540000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n-US"/>
            </a:p>
          </c:txPr>
        </c:title>
        <c:numFmt formatCode="#,##0" sourceLinked="0"/>
        <c:majorTickMark val="in"/>
        <c:minorTickMark val="none"/>
        <c:tickLblPos val="nextTo"/>
        <c:spPr>
          <a:noFill/>
          <a:ln>
            <a:solidFill>
              <a:schemeClr val="tx1"/>
            </a:solidFill>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n-US"/>
          </a:p>
        </c:txPr>
        <c:crossAx val="337215615"/>
        <c:crosses val="autoZero"/>
        <c:crossBetween val="between"/>
        <c:majorUnit val="5000"/>
        <c:dispUnits>
          <c:builtInUnit val="thousands"/>
        </c:dispUnits>
      </c:valAx>
      <c:spPr>
        <a:noFill/>
        <a:ln>
          <a:noFill/>
        </a:ln>
        <a:effectLst/>
      </c:spPr>
    </c:plotArea>
    <c:plotVisOnly val="1"/>
    <c:dispBlanksAs val="gap"/>
    <c:showDLblsOverMax val="0"/>
    <c:extLst/>
  </c:chart>
  <c:spPr>
    <a:noFill/>
    <a:ln>
      <a:noFill/>
    </a:ln>
    <a:effectLst/>
  </c:spPr>
  <c:txPr>
    <a:bodyPr/>
    <a:lstStyle/>
    <a:p>
      <a:pPr>
        <a:defRPr sz="1200">
          <a:solidFill>
            <a:sysClr val="windowText" lastClr="000000"/>
          </a:solidFill>
        </a:defRPr>
      </a:pPr>
      <a:endParaRPr lang="en-US"/>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40" b="0" i="0" u="none" strike="noStrike" kern="1200" spc="0" baseline="0">
                <a:solidFill>
                  <a:sysClr val="windowText" lastClr="000000"/>
                </a:solidFill>
                <a:latin typeface="+mn-lt"/>
                <a:ea typeface="+mn-ea"/>
                <a:cs typeface="+mn-cs"/>
              </a:defRPr>
            </a:pPr>
            <a:r>
              <a:rPr lang="en-NZ" b="1" dirty="0"/>
              <a:t>Planned LG capex by purpose (2025-34)</a:t>
            </a:r>
          </a:p>
        </c:rich>
      </c:tx>
      <c:overlay val="0"/>
      <c:spPr>
        <a:noFill/>
        <a:ln>
          <a:noFill/>
        </a:ln>
        <a:effectLst/>
      </c:spPr>
      <c:txPr>
        <a:bodyPr rot="0" spcFirstLastPara="1" vertOverflow="ellipsis" vert="horz" wrap="square" anchor="ctr" anchorCtr="1"/>
        <a:lstStyle/>
        <a:p>
          <a:pPr>
            <a:defRPr sz="1440" b="0" i="0" u="none" strike="noStrike" kern="1200" spc="0" baseline="0">
              <a:solidFill>
                <a:sysClr val="windowText" lastClr="000000"/>
              </a:solidFill>
              <a:latin typeface="+mn-lt"/>
              <a:ea typeface="+mn-ea"/>
              <a:cs typeface="+mn-cs"/>
            </a:defRPr>
          </a:pPr>
          <a:endParaRPr lang="en-US"/>
        </a:p>
      </c:txPr>
    </c:title>
    <c:autoTitleDeleted val="0"/>
    <c:plotArea>
      <c:layout/>
      <c:barChart>
        <c:barDir val="bar"/>
        <c:grouping val="stacked"/>
        <c:varyColors val="0"/>
        <c:ser>
          <c:idx val="0"/>
          <c:order val="0"/>
          <c:tx>
            <c:strRef>
              <c:f>Chart4_LTP_by_sector!$B$1</c:f>
              <c:strCache>
                <c:ptCount val="1"/>
                <c:pt idx="0">
                  <c:v>Growth</c:v>
                </c:pt>
              </c:strCache>
            </c:strRef>
          </c:tx>
          <c:spPr>
            <a:solidFill>
              <a:schemeClr val="accent1"/>
            </a:solidFill>
            <a:ln>
              <a:noFill/>
            </a:ln>
            <a:effectLst/>
          </c:spPr>
          <c:invertIfNegative val="0"/>
          <c:cat>
            <c:strRef>
              <c:f>Chart4_LTP_by_sector!$A$2:$A$7</c:f>
              <c:strCache>
                <c:ptCount val="6"/>
                <c:pt idx="0">
                  <c:v>Three Waters</c:v>
                </c:pt>
                <c:pt idx="1">
                  <c:v>Transport</c:v>
                </c:pt>
                <c:pt idx="2">
                  <c:v>Other / council-wide</c:v>
                </c:pt>
                <c:pt idx="3">
                  <c:v>Community &amp; recreation</c:v>
                </c:pt>
                <c:pt idx="4">
                  <c:v>Waste</c:v>
                </c:pt>
                <c:pt idx="5">
                  <c:v>Property/buildings</c:v>
                </c:pt>
              </c:strCache>
            </c:strRef>
          </c:cat>
          <c:val>
            <c:numRef>
              <c:f>Chart4_LTP_by_sector!$B$2:$B$7</c:f>
              <c:numCache>
                <c:formatCode>General</c:formatCode>
                <c:ptCount val="6"/>
                <c:pt idx="0">
                  <c:v>9948122</c:v>
                </c:pt>
                <c:pt idx="1">
                  <c:v>4488590</c:v>
                </c:pt>
                <c:pt idx="2">
                  <c:v>3562508</c:v>
                </c:pt>
                <c:pt idx="3">
                  <c:v>328272</c:v>
                </c:pt>
                <c:pt idx="4">
                  <c:v>64865</c:v>
                </c:pt>
                <c:pt idx="5">
                  <c:v>0</c:v>
                </c:pt>
              </c:numCache>
            </c:numRef>
          </c:val>
          <c:extLst>
            <c:ext xmlns:c16="http://schemas.microsoft.com/office/drawing/2014/chart" uri="{C3380CC4-5D6E-409C-BE32-E72D297353CC}">
              <c16:uniqueId val="{00000000-ECDA-44B3-ABC0-6DD642247342}"/>
            </c:ext>
          </c:extLst>
        </c:ser>
        <c:ser>
          <c:idx val="1"/>
          <c:order val="1"/>
          <c:tx>
            <c:strRef>
              <c:f>Chart4_LTP_by_sector!$C$1</c:f>
              <c:strCache>
                <c:ptCount val="1"/>
                <c:pt idx="0">
                  <c:v>Level of service</c:v>
                </c:pt>
              </c:strCache>
            </c:strRef>
          </c:tx>
          <c:spPr>
            <a:solidFill>
              <a:srgbClr val="FF5B00">
                <a:lumMod val="60000"/>
                <a:lumOff val="40000"/>
              </a:srgbClr>
            </a:solidFill>
            <a:ln>
              <a:noFill/>
            </a:ln>
            <a:effectLst/>
          </c:spPr>
          <c:invertIfNegative val="0"/>
          <c:cat>
            <c:strRef>
              <c:f>Chart4_LTP_by_sector!$A$2:$A$7</c:f>
              <c:strCache>
                <c:ptCount val="6"/>
                <c:pt idx="0">
                  <c:v>Three Waters</c:v>
                </c:pt>
                <c:pt idx="1">
                  <c:v>Transport</c:v>
                </c:pt>
                <c:pt idx="2">
                  <c:v>Other / council-wide</c:v>
                </c:pt>
                <c:pt idx="3">
                  <c:v>Community &amp; recreation</c:v>
                </c:pt>
                <c:pt idx="4">
                  <c:v>Waste</c:v>
                </c:pt>
                <c:pt idx="5">
                  <c:v>Property/buildings</c:v>
                </c:pt>
              </c:strCache>
            </c:strRef>
          </c:cat>
          <c:val>
            <c:numRef>
              <c:f>Chart4_LTP_by_sector!$C$2:$C$7</c:f>
              <c:numCache>
                <c:formatCode>General</c:formatCode>
                <c:ptCount val="6"/>
                <c:pt idx="0">
                  <c:v>7183786</c:v>
                </c:pt>
                <c:pt idx="1">
                  <c:v>5928309</c:v>
                </c:pt>
                <c:pt idx="2">
                  <c:v>6401715</c:v>
                </c:pt>
                <c:pt idx="3">
                  <c:v>881305</c:v>
                </c:pt>
                <c:pt idx="4">
                  <c:v>339811</c:v>
                </c:pt>
                <c:pt idx="5">
                  <c:v>201157</c:v>
                </c:pt>
              </c:numCache>
            </c:numRef>
          </c:val>
          <c:extLst>
            <c:ext xmlns:c16="http://schemas.microsoft.com/office/drawing/2014/chart" uri="{C3380CC4-5D6E-409C-BE32-E72D297353CC}">
              <c16:uniqueId val="{00000001-ECDA-44B3-ABC0-6DD642247342}"/>
            </c:ext>
          </c:extLst>
        </c:ser>
        <c:ser>
          <c:idx val="2"/>
          <c:order val="2"/>
          <c:tx>
            <c:strRef>
              <c:f>Chart4_LTP_by_sector!$D$1</c:f>
              <c:strCache>
                <c:ptCount val="1"/>
                <c:pt idx="0">
                  <c:v>Renewal</c:v>
                </c:pt>
              </c:strCache>
            </c:strRef>
          </c:tx>
          <c:spPr>
            <a:solidFill>
              <a:srgbClr val="FF5B00"/>
            </a:solidFill>
            <a:ln>
              <a:noFill/>
            </a:ln>
            <a:effectLst/>
          </c:spPr>
          <c:invertIfNegative val="0"/>
          <c:cat>
            <c:strRef>
              <c:f>Chart4_LTP_by_sector!$A$2:$A$7</c:f>
              <c:strCache>
                <c:ptCount val="6"/>
                <c:pt idx="0">
                  <c:v>Three Waters</c:v>
                </c:pt>
                <c:pt idx="1">
                  <c:v>Transport</c:v>
                </c:pt>
                <c:pt idx="2">
                  <c:v>Other / council-wide</c:v>
                </c:pt>
                <c:pt idx="3">
                  <c:v>Community &amp; recreation</c:v>
                </c:pt>
                <c:pt idx="4">
                  <c:v>Waste</c:v>
                </c:pt>
                <c:pt idx="5">
                  <c:v>Property/buildings</c:v>
                </c:pt>
              </c:strCache>
            </c:strRef>
          </c:cat>
          <c:val>
            <c:numRef>
              <c:f>Chart4_LTP_by_sector!$D$2:$D$7</c:f>
              <c:numCache>
                <c:formatCode>General</c:formatCode>
                <c:ptCount val="6"/>
                <c:pt idx="0">
                  <c:v>10985663</c:v>
                </c:pt>
                <c:pt idx="1">
                  <c:v>10283257</c:v>
                </c:pt>
                <c:pt idx="2">
                  <c:v>8644850</c:v>
                </c:pt>
                <c:pt idx="3">
                  <c:v>1724055</c:v>
                </c:pt>
                <c:pt idx="4">
                  <c:v>93446</c:v>
                </c:pt>
                <c:pt idx="5">
                  <c:v>4906</c:v>
                </c:pt>
              </c:numCache>
            </c:numRef>
          </c:val>
          <c:extLst>
            <c:ext xmlns:c16="http://schemas.microsoft.com/office/drawing/2014/chart" uri="{C3380CC4-5D6E-409C-BE32-E72D297353CC}">
              <c16:uniqueId val="{00000002-ECDA-44B3-ABC0-6DD642247342}"/>
            </c:ext>
          </c:extLst>
        </c:ser>
        <c:dLbls>
          <c:showLegendKey val="0"/>
          <c:showVal val="0"/>
          <c:showCatName val="0"/>
          <c:showSerName val="0"/>
          <c:showPercent val="0"/>
          <c:showBubbleSize val="0"/>
        </c:dLbls>
        <c:gapWidth val="25"/>
        <c:overlap val="100"/>
        <c:axId val="337215615"/>
        <c:axId val="1138226304"/>
      </c:barChart>
      <c:catAx>
        <c:axId val="337215615"/>
        <c:scaling>
          <c:orientation val="maxMin"/>
        </c:scaling>
        <c:delete val="0"/>
        <c:axPos val="l"/>
        <c:numFmt formatCode="yyyy" sourceLinked="0"/>
        <c:majorTickMark val="cross"/>
        <c:minorTickMark val="none"/>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n-US"/>
          </a:p>
        </c:txPr>
        <c:crossAx val="1138226304"/>
        <c:crosses val="autoZero"/>
        <c:auto val="1"/>
        <c:lblAlgn val="ctr"/>
        <c:lblOffset val="100"/>
        <c:noMultiLvlLbl val="0"/>
      </c:catAx>
      <c:valAx>
        <c:axId val="1138226304"/>
        <c:scaling>
          <c:orientation val="minMax"/>
        </c:scaling>
        <c:delete val="0"/>
        <c:axPos val="b"/>
        <c:title>
          <c:tx>
            <c:rich>
              <a:bodyPr rot="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r>
                  <a:rPr lang="en-NZ" dirty="0"/>
                  <a:t>$b</a:t>
                </a:r>
              </a:p>
            </c:rich>
          </c:tx>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n-US"/>
            </a:p>
          </c:txPr>
        </c:title>
        <c:numFmt formatCode="#,##0" sourceLinked="0"/>
        <c:majorTickMark val="in"/>
        <c:minorTickMark val="none"/>
        <c:tickLblPos val="nextTo"/>
        <c:spPr>
          <a:noFill/>
          <a:ln>
            <a:solidFill>
              <a:schemeClr val="tx1"/>
            </a:solidFill>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n-US"/>
          </a:p>
        </c:txPr>
        <c:crossAx val="337215615"/>
        <c:crosses val="max"/>
        <c:crossBetween val="between"/>
        <c:dispUnits>
          <c:builtInUnit val="millions"/>
        </c:dispUnits>
      </c:valAx>
      <c:spPr>
        <a:noFill/>
        <a:ln>
          <a:noFill/>
        </a:ln>
        <a:effectLst/>
      </c:spPr>
    </c:plotArea>
    <c:legend>
      <c:legendPos val="t"/>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n-US"/>
        </a:p>
      </c:txPr>
    </c:legend>
    <c:plotVisOnly val="1"/>
    <c:dispBlanksAs val="gap"/>
    <c:showDLblsOverMax val="0"/>
    <c:extLst/>
  </c:chart>
  <c:spPr>
    <a:noFill/>
    <a:ln>
      <a:noFill/>
    </a:ln>
    <a:effectLst/>
  </c:spPr>
  <c:txPr>
    <a:bodyPr/>
    <a:lstStyle/>
    <a:p>
      <a:pPr>
        <a:defRPr sz="1200">
          <a:solidFill>
            <a:sysClr val="windowText" lastClr="000000"/>
          </a:solidFill>
        </a:defRPr>
      </a:pPr>
      <a:endParaRPr lang="en-US"/>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40" b="0" i="0" u="none" strike="noStrike" kern="1200" spc="0" baseline="0">
                <a:solidFill>
                  <a:sysClr val="windowText" lastClr="000000"/>
                </a:solidFill>
                <a:latin typeface="+mn-lt"/>
                <a:ea typeface="+mn-ea"/>
                <a:cs typeface="+mn-cs"/>
              </a:defRPr>
            </a:pPr>
            <a:r>
              <a:rPr lang="en-NZ" b="1" dirty="0"/>
              <a:t>Heavy &amp; Civil Employment</a:t>
            </a:r>
          </a:p>
        </c:rich>
      </c:tx>
      <c:overlay val="0"/>
      <c:spPr>
        <a:noFill/>
        <a:ln>
          <a:noFill/>
        </a:ln>
        <a:effectLst/>
      </c:spPr>
      <c:txPr>
        <a:bodyPr rot="0" spcFirstLastPara="1" vertOverflow="ellipsis" vert="horz" wrap="square" anchor="ctr" anchorCtr="1"/>
        <a:lstStyle/>
        <a:p>
          <a:pPr>
            <a:defRPr sz="1440" b="0" i="0" u="none" strike="noStrike" kern="1200" spc="0" baseline="0">
              <a:solidFill>
                <a:sysClr val="windowText" lastClr="000000"/>
              </a:solidFill>
              <a:latin typeface="+mn-lt"/>
              <a:ea typeface="+mn-ea"/>
              <a:cs typeface="+mn-cs"/>
            </a:defRPr>
          </a:pPr>
          <a:endParaRPr lang="en-US"/>
        </a:p>
      </c:txPr>
    </c:title>
    <c:autoTitleDeleted val="0"/>
    <c:plotArea>
      <c:layout/>
      <c:lineChart>
        <c:grouping val="standard"/>
        <c:varyColors val="0"/>
        <c:ser>
          <c:idx val="0"/>
          <c:order val="0"/>
          <c:spPr>
            <a:ln w="28575" cap="rnd">
              <a:solidFill>
                <a:schemeClr val="accent1"/>
              </a:solidFill>
              <a:round/>
            </a:ln>
            <a:effectLst/>
          </c:spPr>
          <c:marker>
            <c:symbol val="none"/>
          </c:marker>
          <c:cat>
            <c:numRef>
              <c:f>LED327201_20260706_090745_60!$A$7:$A$114</c:f>
              <c:numCache>
                <c:formatCode>mmm\-yy</c:formatCode>
                <c:ptCount val="108"/>
                <c:pt idx="0">
                  <c:v>36586</c:v>
                </c:pt>
                <c:pt idx="1">
                  <c:v>36678</c:v>
                </c:pt>
                <c:pt idx="2">
                  <c:v>36770</c:v>
                </c:pt>
                <c:pt idx="3">
                  <c:v>36861</c:v>
                </c:pt>
                <c:pt idx="4">
                  <c:v>36951</c:v>
                </c:pt>
                <c:pt idx="5">
                  <c:v>37043</c:v>
                </c:pt>
                <c:pt idx="6">
                  <c:v>37135</c:v>
                </c:pt>
                <c:pt idx="7">
                  <c:v>37226</c:v>
                </c:pt>
                <c:pt idx="8">
                  <c:v>37316</c:v>
                </c:pt>
                <c:pt idx="9">
                  <c:v>37408</c:v>
                </c:pt>
                <c:pt idx="10">
                  <c:v>37500</c:v>
                </c:pt>
                <c:pt idx="11">
                  <c:v>37591</c:v>
                </c:pt>
                <c:pt idx="12">
                  <c:v>37681</c:v>
                </c:pt>
                <c:pt idx="13">
                  <c:v>37773</c:v>
                </c:pt>
                <c:pt idx="14">
                  <c:v>37865</c:v>
                </c:pt>
                <c:pt idx="15">
                  <c:v>37956</c:v>
                </c:pt>
                <c:pt idx="16">
                  <c:v>38047</c:v>
                </c:pt>
                <c:pt idx="17">
                  <c:v>38139</c:v>
                </c:pt>
                <c:pt idx="18">
                  <c:v>38231</c:v>
                </c:pt>
                <c:pt idx="19">
                  <c:v>38322</c:v>
                </c:pt>
                <c:pt idx="20">
                  <c:v>38412</c:v>
                </c:pt>
                <c:pt idx="21">
                  <c:v>38504</c:v>
                </c:pt>
                <c:pt idx="22">
                  <c:v>38596</c:v>
                </c:pt>
                <c:pt idx="23">
                  <c:v>38687</c:v>
                </c:pt>
                <c:pt idx="24">
                  <c:v>38777</c:v>
                </c:pt>
                <c:pt idx="25">
                  <c:v>38869</c:v>
                </c:pt>
                <c:pt idx="26">
                  <c:v>38961</c:v>
                </c:pt>
                <c:pt idx="27">
                  <c:v>39052</c:v>
                </c:pt>
                <c:pt idx="28">
                  <c:v>39142</c:v>
                </c:pt>
                <c:pt idx="29">
                  <c:v>39234</c:v>
                </c:pt>
                <c:pt idx="30">
                  <c:v>39326</c:v>
                </c:pt>
                <c:pt idx="31">
                  <c:v>39417</c:v>
                </c:pt>
                <c:pt idx="32">
                  <c:v>39508</c:v>
                </c:pt>
                <c:pt idx="33">
                  <c:v>39600</c:v>
                </c:pt>
                <c:pt idx="34">
                  <c:v>39692</c:v>
                </c:pt>
                <c:pt idx="35">
                  <c:v>39783</c:v>
                </c:pt>
                <c:pt idx="36">
                  <c:v>39873</c:v>
                </c:pt>
                <c:pt idx="37">
                  <c:v>39965</c:v>
                </c:pt>
                <c:pt idx="38">
                  <c:v>40057</c:v>
                </c:pt>
                <c:pt idx="39">
                  <c:v>40148</c:v>
                </c:pt>
                <c:pt idx="40">
                  <c:v>40238</c:v>
                </c:pt>
                <c:pt idx="41">
                  <c:v>40330</c:v>
                </c:pt>
                <c:pt idx="42">
                  <c:v>40422</c:v>
                </c:pt>
                <c:pt idx="43">
                  <c:v>40513</c:v>
                </c:pt>
                <c:pt idx="44">
                  <c:v>40603</c:v>
                </c:pt>
                <c:pt idx="45">
                  <c:v>40695</c:v>
                </c:pt>
                <c:pt idx="46">
                  <c:v>40787</c:v>
                </c:pt>
                <c:pt idx="47">
                  <c:v>40878</c:v>
                </c:pt>
                <c:pt idx="48">
                  <c:v>40969</c:v>
                </c:pt>
                <c:pt idx="49">
                  <c:v>41061</c:v>
                </c:pt>
                <c:pt idx="50">
                  <c:v>41153</c:v>
                </c:pt>
                <c:pt idx="51">
                  <c:v>41244</c:v>
                </c:pt>
                <c:pt idx="52">
                  <c:v>41334</c:v>
                </c:pt>
                <c:pt idx="53">
                  <c:v>41426</c:v>
                </c:pt>
                <c:pt idx="54">
                  <c:v>41518</c:v>
                </c:pt>
                <c:pt idx="55">
                  <c:v>41609</c:v>
                </c:pt>
                <c:pt idx="56">
                  <c:v>41699</c:v>
                </c:pt>
                <c:pt idx="57">
                  <c:v>41791</c:v>
                </c:pt>
                <c:pt idx="58">
                  <c:v>41883</c:v>
                </c:pt>
                <c:pt idx="59">
                  <c:v>41974</c:v>
                </c:pt>
                <c:pt idx="60">
                  <c:v>42064</c:v>
                </c:pt>
                <c:pt idx="61">
                  <c:v>42156</c:v>
                </c:pt>
                <c:pt idx="62">
                  <c:v>42248</c:v>
                </c:pt>
                <c:pt idx="63">
                  <c:v>42339</c:v>
                </c:pt>
                <c:pt idx="64">
                  <c:v>42430</c:v>
                </c:pt>
                <c:pt idx="65">
                  <c:v>42522</c:v>
                </c:pt>
                <c:pt idx="66">
                  <c:v>42614</c:v>
                </c:pt>
                <c:pt idx="67">
                  <c:v>42705</c:v>
                </c:pt>
                <c:pt idx="68">
                  <c:v>42795</c:v>
                </c:pt>
                <c:pt idx="69">
                  <c:v>42887</c:v>
                </c:pt>
                <c:pt idx="70">
                  <c:v>42979</c:v>
                </c:pt>
                <c:pt idx="71">
                  <c:v>43070</c:v>
                </c:pt>
                <c:pt idx="72">
                  <c:v>43160</c:v>
                </c:pt>
                <c:pt idx="73">
                  <c:v>43252</c:v>
                </c:pt>
                <c:pt idx="74">
                  <c:v>43344</c:v>
                </c:pt>
                <c:pt idx="75">
                  <c:v>43435</c:v>
                </c:pt>
                <c:pt idx="76">
                  <c:v>43525</c:v>
                </c:pt>
                <c:pt idx="77">
                  <c:v>43617</c:v>
                </c:pt>
                <c:pt idx="78">
                  <c:v>43709</c:v>
                </c:pt>
                <c:pt idx="79">
                  <c:v>43800</c:v>
                </c:pt>
                <c:pt idx="80">
                  <c:v>43891</c:v>
                </c:pt>
                <c:pt idx="81">
                  <c:v>43983</c:v>
                </c:pt>
                <c:pt idx="82">
                  <c:v>44075</c:v>
                </c:pt>
                <c:pt idx="83">
                  <c:v>44166</c:v>
                </c:pt>
                <c:pt idx="84">
                  <c:v>44256</c:v>
                </c:pt>
                <c:pt idx="85">
                  <c:v>44348</c:v>
                </c:pt>
                <c:pt idx="86">
                  <c:v>44440</c:v>
                </c:pt>
                <c:pt idx="87">
                  <c:v>44531</c:v>
                </c:pt>
                <c:pt idx="88">
                  <c:v>44621</c:v>
                </c:pt>
                <c:pt idx="89">
                  <c:v>44713</c:v>
                </c:pt>
                <c:pt idx="90">
                  <c:v>44805</c:v>
                </c:pt>
                <c:pt idx="91">
                  <c:v>44896</c:v>
                </c:pt>
                <c:pt idx="92">
                  <c:v>44986</c:v>
                </c:pt>
                <c:pt idx="93">
                  <c:v>45078</c:v>
                </c:pt>
                <c:pt idx="94">
                  <c:v>45170</c:v>
                </c:pt>
                <c:pt idx="95">
                  <c:v>45261</c:v>
                </c:pt>
                <c:pt idx="96">
                  <c:v>45352</c:v>
                </c:pt>
                <c:pt idx="97">
                  <c:v>45444</c:v>
                </c:pt>
                <c:pt idx="98">
                  <c:v>45536</c:v>
                </c:pt>
                <c:pt idx="99">
                  <c:v>45627</c:v>
                </c:pt>
                <c:pt idx="100">
                  <c:v>45717</c:v>
                </c:pt>
                <c:pt idx="101">
                  <c:v>45809</c:v>
                </c:pt>
                <c:pt idx="102">
                  <c:v>45901</c:v>
                </c:pt>
                <c:pt idx="103">
                  <c:v>45992</c:v>
                </c:pt>
                <c:pt idx="104">
                  <c:v>46082</c:v>
                </c:pt>
                <c:pt idx="105">
                  <c:v>46174</c:v>
                </c:pt>
                <c:pt idx="106">
                  <c:v>46266</c:v>
                </c:pt>
                <c:pt idx="107">
                  <c:v>46357</c:v>
                </c:pt>
              </c:numCache>
            </c:numRef>
          </c:cat>
          <c:val>
            <c:numRef>
              <c:f>LED327201_20260706_090745_60!$B$7:$B$114</c:f>
              <c:numCache>
                <c:formatCode>0</c:formatCode>
                <c:ptCount val="108"/>
                <c:pt idx="0">
                  <c:v>4.2316776956014017</c:v>
                </c:pt>
                <c:pt idx="1">
                  <c:v>4.2341604438913087</c:v>
                </c:pt>
                <c:pt idx="2">
                  <c:v>4.1705953953331774</c:v>
                </c:pt>
                <c:pt idx="3">
                  <c:v>4.2173300594468861</c:v>
                </c:pt>
                <c:pt idx="4">
                  <c:v>4.2148734095542881</c:v>
                </c:pt>
                <c:pt idx="5">
                  <c:v>4.3106822400990099</c:v>
                </c:pt>
                <c:pt idx="6">
                  <c:v>4.4177756629542939</c:v>
                </c:pt>
                <c:pt idx="7">
                  <c:v>4.3590813661733829</c:v>
                </c:pt>
                <c:pt idx="8">
                  <c:v>4.510030820958252</c:v>
                </c:pt>
                <c:pt idx="9">
                  <c:v>4.4221303366226126</c:v>
                </c:pt>
                <c:pt idx="10">
                  <c:v>4.4155002526528548</c:v>
                </c:pt>
                <c:pt idx="11">
                  <c:v>4.4388025938772442</c:v>
                </c:pt>
                <c:pt idx="12">
                  <c:v>4.4476083370820216</c:v>
                </c:pt>
                <c:pt idx="13">
                  <c:v>4.4751411586200032</c:v>
                </c:pt>
                <c:pt idx="14">
                  <c:v>4.5933918085185459</c:v>
                </c:pt>
                <c:pt idx="15">
                  <c:v>4.5932520786558442</c:v>
                </c:pt>
                <c:pt idx="16">
                  <c:v>4.6924450886934306</c:v>
                </c:pt>
                <c:pt idx="17">
                  <c:v>4.8804805172540471</c:v>
                </c:pt>
                <c:pt idx="18">
                  <c:v>4.9389487311008518</c:v>
                </c:pt>
                <c:pt idx="19">
                  <c:v>5.1331418137553264</c:v>
                </c:pt>
                <c:pt idx="20">
                  <c:v>5.4077175100109205</c:v>
                </c:pt>
                <c:pt idx="21">
                  <c:v>5.5129533678756477</c:v>
                </c:pt>
                <c:pt idx="22">
                  <c:v>5.5791951496412961</c:v>
                </c:pt>
                <c:pt idx="23">
                  <c:v>5.6717707957144574</c:v>
                </c:pt>
                <c:pt idx="24">
                  <c:v>5.6851217464315695</c:v>
                </c:pt>
                <c:pt idx="25">
                  <c:v>5.7906131138913475</c:v>
                </c:pt>
                <c:pt idx="26">
                  <c:v>5.9307875894988067</c:v>
                </c:pt>
                <c:pt idx="27">
                  <c:v>5.9634057539918617</c:v>
                </c:pt>
                <c:pt idx="28">
                  <c:v>6.036262249958475</c:v>
                </c:pt>
                <c:pt idx="29">
                  <c:v>6.0498223422399091</c:v>
                </c:pt>
                <c:pt idx="30">
                  <c:v>6.113518562307874</c:v>
                </c:pt>
                <c:pt idx="31">
                  <c:v>6.2617830188679244</c:v>
                </c:pt>
                <c:pt idx="32">
                  <c:v>6.4064836379890373</c:v>
                </c:pt>
                <c:pt idx="33">
                  <c:v>6.4924912511449842</c:v>
                </c:pt>
                <c:pt idx="34">
                  <c:v>6.5362206016835893</c:v>
                </c:pt>
                <c:pt idx="35">
                  <c:v>6.4968139605604804</c:v>
                </c:pt>
                <c:pt idx="36">
                  <c:v>6.3003265763138865</c:v>
                </c:pt>
                <c:pt idx="37">
                  <c:v>6.2228873894834811</c:v>
                </c:pt>
                <c:pt idx="38">
                  <c:v>6.080266363488712</c:v>
                </c:pt>
                <c:pt idx="39">
                  <c:v>5.8663976692024882</c:v>
                </c:pt>
                <c:pt idx="40">
                  <c:v>5.7757818802000509</c:v>
                </c:pt>
                <c:pt idx="41">
                  <c:v>5.8186490961777295</c:v>
                </c:pt>
                <c:pt idx="42">
                  <c:v>5.7467877062914594</c:v>
                </c:pt>
                <c:pt idx="43">
                  <c:v>5.8531373760959635</c:v>
                </c:pt>
                <c:pt idx="44">
                  <c:v>5.9420172673701517</c:v>
                </c:pt>
                <c:pt idx="45">
                  <c:v>5.9858140171564163</c:v>
                </c:pt>
                <c:pt idx="46">
                  <c:v>6.0828463992707382</c:v>
                </c:pt>
                <c:pt idx="47">
                  <c:v>6.1324521691653207</c:v>
                </c:pt>
                <c:pt idx="48">
                  <c:v>6.1803402303027548</c:v>
                </c:pt>
                <c:pt idx="49">
                  <c:v>6.3169446146166583</c:v>
                </c:pt>
                <c:pt idx="50">
                  <c:v>6.4236819438777824</c:v>
                </c:pt>
                <c:pt idx="51">
                  <c:v>6.4460175990227793</c:v>
                </c:pt>
                <c:pt idx="52">
                  <c:v>6.4218714031009494</c:v>
                </c:pt>
                <c:pt idx="53">
                  <c:v>6.3947758504167602</c:v>
                </c:pt>
                <c:pt idx="54">
                  <c:v>6.428492134831461</c:v>
                </c:pt>
                <c:pt idx="55">
                  <c:v>6.6146208254991485</c:v>
                </c:pt>
                <c:pt idx="56">
                  <c:v>6.6692751492470812</c:v>
                </c:pt>
                <c:pt idx="57">
                  <c:v>6.8439318665720368</c:v>
                </c:pt>
                <c:pt idx="58">
                  <c:v>6.8193556222948501</c:v>
                </c:pt>
                <c:pt idx="59">
                  <c:v>6.8271225534345277</c:v>
                </c:pt>
                <c:pt idx="60">
                  <c:v>6.8581682357309806</c:v>
                </c:pt>
                <c:pt idx="61">
                  <c:v>6.8206081815415374</c:v>
                </c:pt>
                <c:pt idx="62">
                  <c:v>6.7951977156701568</c:v>
                </c:pt>
                <c:pt idx="63">
                  <c:v>6.6862795698924735</c:v>
                </c:pt>
                <c:pt idx="64">
                  <c:v>6.6521413001666883</c:v>
                </c:pt>
                <c:pt idx="65">
                  <c:v>6.5764103218126939</c:v>
                </c:pt>
                <c:pt idx="66">
                  <c:v>6.7227150622924459</c:v>
                </c:pt>
                <c:pt idx="67">
                  <c:v>6.7364525492175664</c:v>
                </c:pt>
                <c:pt idx="68">
                  <c:v>6.7665781439504835</c:v>
                </c:pt>
                <c:pt idx="69">
                  <c:v>6.8308665612253394</c:v>
                </c:pt>
                <c:pt idx="70">
                  <c:v>6.8860846856929676</c:v>
                </c:pt>
                <c:pt idx="71">
                  <c:v>6.9463747189504739</c:v>
                </c:pt>
                <c:pt idx="72">
                  <c:v>7.043535544245608</c:v>
                </c:pt>
                <c:pt idx="73">
                  <c:v>7.1040646585196381</c:v>
                </c:pt>
                <c:pt idx="74">
                  <c:v>7.1687834782785806</c:v>
                </c:pt>
                <c:pt idx="75">
                  <c:v>7.3511576939467105</c:v>
                </c:pt>
                <c:pt idx="76">
                  <c:v>7.4009277037815542</c:v>
                </c:pt>
                <c:pt idx="77">
                  <c:v>7.3719065364085008</c:v>
                </c:pt>
                <c:pt idx="78">
                  <c:v>7.3155967169031317</c:v>
                </c:pt>
                <c:pt idx="79">
                  <c:v>7.2543190661478594</c:v>
                </c:pt>
                <c:pt idx="80">
                  <c:v>7.2362319702012998</c:v>
                </c:pt>
                <c:pt idx="81">
                  <c:v>7.2304621392926887</c:v>
                </c:pt>
                <c:pt idx="82">
                  <c:v>7.2515929465077331</c:v>
                </c:pt>
                <c:pt idx="83">
                  <c:v>7.2497263779527552</c:v>
                </c:pt>
                <c:pt idx="84">
                  <c:v>7.2128089091767666</c:v>
                </c:pt>
                <c:pt idx="85">
                  <c:v>7.2187863886703374</c:v>
                </c:pt>
                <c:pt idx="86">
                  <c:v>7.12744970798183</c:v>
                </c:pt>
                <c:pt idx="87">
                  <c:v>7.224279843482706</c:v>
                </c:pt>
                <c:pt idx="88">
                  <c:v>7.3028011645290727</c:v>
                </c:pt>
                <c:pt idx="89">
                  <c:v>7.5296804281947347</c:v>
                </c:pt>
                <c:pt idx="90">
                  <c:v>7.7289639719323073</c:v>
                </c:pt>
                <c:pt idx="91">
                  <c:v>7.6960369674185465</c:v>
                </c:pt>
                <c:pt idx="92">
                  <c:v>7.6927847879765912</c:v>
                </c:pt>
                <c:pt idx="93">
                  <c:v>7.6330715801659261</c:v>
                </c:pt>
                <c:pt idx="94">
                  <c:v>7.6279399931026548</c:v>
                </c:pt>
                <c:pt idx="95">
                  <c:v>7.6034679769182434</c:v>
                </c:pt>
                <c:pt idx="96">
                  <c:v>7.536991523013028</c:v>
                </c:pt>
                <c:pt idx="97">
                  <c:v>7.615579305778871</c:v>
                </c:pt>
                <c:pt idx="98">
                  <c:v>7.5082486686558143</c:v>
                </c:pt>
                <c:pt idx="99">
                  <c:v>7.4145165243293176</c:v>
                </c:pt>
                <c:pt idx="100">
                  <c:v>7.3105255232645687</c:v>
                </c:pt>
                <c:pt idx="101">
                  <c:v>7.134252523543676</c:v>
                </c:pt>
                <c:pt idx="102">
                  <c:v>7.1441729076336884</c:v>
                </c:pt>
                <c:pt idx="103">
                  <c:v>7.1544952238246857</c:v>
                </c:pt>
                <c:pt idx="104">
                  <c:v>7.1585234172131003</c:v>
                </c:pt>
                <c:pt idx="105">
                  <c:v>7.0976621351247626</c:v>
                </c:pt>
              </c:numCache>
            </c:numRef>
          </c:val>
          <c:smooth val="0"/>
          <c:extLst>
            <c:ext xmlns:c16="http://schemas.microsoft.com/office/drawing/2014/chart" uri="{C3380CC4-5D6E-409C-BE32-E72D297353CC}">
              <c16:uniqueId val="{00000000-F635-479F-9585-68497F4BDF4A}"/>
            </c:ext>
          </c:extLst>
        </c:ser>
        <c:dLbls>
          <c:showLegendKey val="0"/>
          <c:showVal val="0"/>
          <c:showCatName val="0"/>
          <c:showSerName val="0"/>
          <c:showPercent val="0"/>
          <c:showBubbleSize val="0"/>
        </c:dLbls>
        <c:smooth val="0"/>
        <c:axId val="337215615"/>
        <c:axId val="1138226304"/>
      </c:lineChart>
      <c:dateAx>
        <c:axId val="337215615"/>
        <c:scaling>
          <c:orientation val="minMax"/>
        </c:scaling>
        <c:delete val="0"/>
        <c:axPos val="b"/>
        <c:numFmt formatCode="yyyy" sourceLinked="0"/>
        <c:majorTickMark val="cross"/>
        <c:minorTickMark val="in"/>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n-US"/>
          </a:p>
        </c:txPr>
        <c:crossAx val="1138226304"/>
        <c:crosses val="autoZero"/>
        <c:auto val="1"/>
        <c:lblOffset val="100"/>
        <c:baseTimeUnit val="months"/>
        <c:majorUnit val="5"/>
        <c:majorTimeUnit val="years"/>
      </c:dateAx>
      <c:valAx>
        <c:axId val="1138226304"/>
        <c:scaling>
          <c:orientation val="minMax"/>
          <c:min val="4"/>
        </c:scaling>
        <c:delete val="0"/>
        <c:axPos val="l"/>
        <c:title>
          <c:tx>
            <c:rich>
              <a:bodyPr rot="-540000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r>
                  <a:rPr lang="en-NZ" dirty="0"/>
                  <a:t>Employees per 1000 head</a:t>
                </a:r>
              </a:p>
            </c:rich>
          </c:tx>
          <c:overlay val="0"/>
          <c:spPr>
            <a:noFill/>
            <a:ln>
              <a:noFill/>
            </a:ln>
            <a:effectLst/>
          </c:spPr>
          <c:txPr>
            <a:bodyPr rot="-540000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n-US"/>
            </a:p>
          </c:txPr>
        </c:title>
        <c:numFmt formatCode="#,##0" sourceLinked="0"/>
        <c:majorTickMark val="in"/>
        <c:minorTickMark val="none"/>
        <c:tickLblPos val="nextTo"/>
        <c:spPr>
          <a:noFill/>
          <a:ln>
            <a:solidFill>
              <a:schemeClr val="tx1"/>
            </a:solidFill>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n-US"/>
          </a:p>
        </c:txPr>
        <c:crossAx val="337215615"/>
        <c:crosses val="autoZero"/>
        <c:crossBetween val="between"/>
      </c:valAx>
      <c:spPr>
        <a:noFill/>
        <a:ln>
          <a:noFill/>
        </a:ln>
        <a:effectLst/>
      </c:spPr>
    </c:plotArea>
    <c:plotVisOnly val="1"/>
    <c:dispBlanksAs val="gap"/>
    <c:showDLblsOverMax val="0"/>
    <c:extLst/>
  </c:chart>
  <c:spPr>
    <a:noFill/>
    <a:ln>
      <a:noFill/>
    </a:ln>
    <a:effectLst/>
  </c:spPr>
  <c:txPr>
    <a:bodyPr/>
    <a:lstStyle/>
    <a:p>
      <a:pPr>
        <a:defRPr sz="1200">
          <a:solidFill>
            <a:sysClr val="windowText" lastClr="000000"/>
          </a:solidFill>
        </a:defRPr>
      </a:pPr>
      <a:endParaRPr lang="en-US"/>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1" i="0" u="none" strike="noStrike" kern="1200" spc="0" baseline="0">
                <a:solidFill>
                  <a:sysClr val="windowText" lastClr="000000"/>
                </a:solidFill>
                <a:latin typeface="+mn-lt"/>
                <a:ea typeface="+mn-ea"/>
                <a:cs typeface="Arial" panose="020B0604020202020204" pitchFamily="34" charset="0"/>
              </a:defRPr>
            </a:pPr>
            <a:r>
              <a:rPr lang="en-NZ" b="1" dirty="0"/>
              <a:t>Cost of stop-start: 2000-2024</a:t>
            </a:r>
          </a:p>
        </c:rich>
      </c:tx>
      <c:overlay val="0"/>
      <c:spPr>
        <a:noFill/>
        <a:ln>
          <a:noFill/>
        </a:ln>
        <a:effectLst/>
      </c:spPr>
      <c:txPr>
        <a:bodyPr rot="0" spcFirstLastPara="1" vertOverflow="ellipsis" vert="horz" wrap="square" anchor="ctr" anchorCtr="1"/>
        <a:lstStyle/>
        <a:p>
          <a:pPr>
            <a:defRPr sz="1440" b="1" i="0" u="none" strike="noStrike" kern="1200" spc="0" baseline="0">
              <a:solidFill>
                <a:sysClr val="windowText" lastClr="000000"/>
              </a:solidFill>
              <a:latin typeface="+mn-lt"/>
              <a:ea typeface="+mn-ea"/>
              <a:cs typeface="Arial" panose="020B0604020202020204" pitchFamily="34" charset="0"/>
            </a:defRPr>
          </a:pPr>
          <a:endParaRPr lang="en-US"/>
        </a:p>
      </c:txPr>
    </c:title>
    <c:autoTitleDeleted val="0"/>
    <c:plotArea>
      <c:layout/>
      <c:barChart>
        <c:barDir val="col"/>
        <c:grouping val="stacked"/>
        <c:varyColors val="0"/>
        <c:ser>
          <c:idx val="0"/>
          <c:order val="0"/>
          <c:tx>
            <c:strRef>
              <c:f>'1. Summary'!$G$6</c:f>
              <c:strCache>
                <c:ptCount val="1"/>
                <c:pt idx="0">
                  <c:v>Inflation cost of deferral</c:v>
                </c:pt>
              </c:strCache>
            </c:strRef>
          </c:tx>
          <c:spPr>
            <a:solidFill>
              <a:schemeClr val="accent1"/>
            </a:solidFill>
            <a:ln>
              <a:noFill/>
            </a:ln>
            <a:effectLst/>
          </c:spPr>
          <c:invertIfNegative val="0"/>
          <c:cat>
            <c:strRef>
              <c:f>'1. Summary'!$H$5:$J$5</c:f>
              <c:strCache>
                <c:ptCount val="3"/>
                <c:pt idx="0">
                  <c:v>Low</c:v>
                </c:pt>
                <c:pt idx="1">
                  <c:v>Central</c:v>
                </c:pt>
                <c:pt idx="2">
                  <c:v>High</c:v>
                </c:pt>
              </c:strCache>
            </c:strRef>
          </c:cat>
          <c:val>
            <c:numRef>
              <c:f>'1. Summary'!$H$6:$J$6</c:f>
              <c:numCache>
                <c:formatCode>#,##0</c:formatCode>
                <c:ptCount val="3"/>
                <c:pt idx="0">
                  <c:v>17</c:v>
                </c:pt>
                <c:pt idx="1">
                  <c:v>1073.5</c:v>
                </c:pt>
                <c:pt idx="2">
                  <c:v>2130</c:v>
                </c:pt>
              </c:numCache>
            </c:numRef>
          </c:val>
          <c:extLst>
            <c:ext xmlns:c16="http://schemas.microsoft.com/office/drawing/2014/chart" uri="{C3380CC4-5D6E-409C-BE32-E72D297353CC}">
              <c16:uniqueId val="{00000000-EE3A-4ED8-A6CE-A7E0E15BC082}"/>
            </c:ext>
          </c:extLst>
        </c:ser>
        <c:ser>
          <c:idx val="1"/>
          <c:order val="1"/>
          <c:tx>
            <c:strRef>
              <c:f>'1. Summary'!$G$7</c:f>
              <c:strCache>
                <c:ptCount val="1"/>
                <c:pt idx="0">
                  <c:v>Productivity penalty</c:v>
                </c:pt>
              </c:strCache>
            </c:strRef>
          </c:tx>
          <c:spPr>
            <a:solidFill>
              <a:schemeClr val="accent2"/>
            </a:solidFill>
            <a:ln>
              <a:noFill/>
            </a:ln>
            <a:effectLst/>
          </c:spPr>
          <c:invertIfNegative val="0"/>
          <c:cat>
            <c:strRef>
              <c:f>'1. Summary'!$H$5:$J$5</c:f>
              <c:strCache>
                <c:ptCount val="3"/>
                <c:pt idx="0">
                  <c:v>Low</c:v>
                </c:pt>
                <c:pt idx="1">
                  <c:v>Central</c:v>
                </c:pt>
                <c:pt idx="2">
                  <c:v>High</c:v>
                </c:pt>
              </c:strCache>
            </c:strRef>
          </c:cat>
          <c:val>
            <c:numRef>
              <c:f>'1. Summary'!$H$7:$J$7</c:f>
              <c:numCache>
                <c:formatCode>#,##0</c:formatCode>
                <c:ptCount val="3"/>
                <c:pt idx="0">
                  <c:v>5021</c:v>
                </c:pt>
                <c:pt idx="1">
                  <c:v>8646.5</c:v>
                </c:pt>
                <c:pt idx="2">
                  <c:v>12272</c:v>
                </c:pt>
              </c:numCache>
            </c:numRef>
          </c:val>
          <c:extLst>
            <c:ext xmlns:c16="http://schemas.microsoft.com/office/drawing/2014/chart" uri="{C3380CC4-5D6E-409C-BE32-E72D297353CC}">
              <c16:uniqueId val="{00000001-EE3A-4ED8-A6CE-A7E0E15BC082}"/>
            </c:ext>
          </c:extLst>
        </c:ser>
        <c:ser>
          <c:idx val="2"/>
          <c:order val="2"/>
          <c:tx>
            <c:strRef>
              <c:f>'1. Summary'!$G$8</c:f>
              <c:strCache>
                <c:ptCount val="1"/>
                <c:pt idx="0">
                  <c:v>Deferred benefits (NPV loss)</c:v>
                </c:pt>
              </c:strCache>
            </c:strRef>
          </c:tx>
          <c:spPr>
            <a:solidFill>
              <a:schemeClr val="accent5"/>
            </a:solidFill>
            <a:ln>
              <a:noFill/>
            </a:ln>
            <a:effectLst/>
          </c:spPr>
          <c:invertIfNegative val="0"/>
          <c:cat>
            <c:strRef>
              <c:f>'1. Summary'!$H$5:$J$5</c:f>
              <c:strCache>
                <c:ptCount val="3"/>
                <c:pt idx="0">
                  <c:v>Low</c:v>
                </c:pt>
                <c:pt idx="1">
                  <c:v>Central</c:v>
                </c:pt>
                <c:pt idx="2">
                  <c:v>High</c:v>
                </c:pt>
              </c:strCache>
            </c:strRef>
          </c:cat>
          <c:val>
            <c:numRef>
              <c:f>'1. Summary'!$H$8:$J$8</c:f>
              <c:numCache>
                <c:formatCode>#,##0</c:formatCode>
                <c:ptCount val="3"/>
                <c:pt idx="0">
                  <c:v>1015</c:v>
                </c:pt>
                <c:pt idx="1">
                  <c:v>2115</c:v>
                </c:pt>
                <c:pt idx="2">
                  <c:v>3215</c:v>
                </c:pt>
              </c:numCache>
            </c:numRef>
          </c:val>
          <c:extLst>
            <c:ext xmlns:c16="http://schemas.microsoft.com/office/drawing/2014/chart" uri="{C3380CC4-5D6E-409C-BE32-E72D297353CC}">
              <c16:uniqueId val="{00000002-EE3A-4ED8-A6CE-A7E0E15BC082}"/>
            </c:ext>
          </c:extLst>
        </c:ser>
        <c:dLbls>
          <c:showLegendKey val="0"/>
          <c:showVal val="0"/>
          <c:showCatName val="0"/>
          <c:showSerName val="0"/>
          <c:showPercent val="0"/>
          <c:showBubbleSize val="0"/>
        </c:dLbls>
        <c:gapWidth val="50"/>
        <c:overlap val="100"/>
        <c:axId val="337215615"/>
        <c:axId val="1138226304"/>
      </c:barChart>
      <c:lineChart>
        <c:grouping val="stacked"/>
        <c:varyColors val="0"/>
        <c:ser>
          <c:idx val="3"/>
          <c:order val="3"/>
          <c:tx>
            <c:strRef>
              <c:f>'1. Summary'!$G$9</c:f>
              <c:strCache>
                <c:ptCount val="1"/>
                <c:pt idx="0">
                  <c:v>Total</c:v>
                </c:pt>
              </c:strCache>
            </c:strRef>
          </c:tx>
          <c:spPr>
            <a:ln w="28575" cap="rnd">
              <a:noFill/>
              <a:round/>
            </a:ln>
            <a:effectLst/>
          </c:spPr>
          <c:marker>
            <c:symbol val="circle"/>
            <c:size val="7"/>
            <c:spPr>
              <a:solidFill>
                <a:schemeClr val="tx1"/>
              </a:solidFill>
              <a:ln w="9525">
                <a:solidFill>
                  <a:schemeClr val="accent4"/>
                </a:solidFill>
              </a:ln>
              <a:effectLst/>
            </c:spPr>
          </c:marker>
          <c:dLbls>
            <c:numFmt formatCode="&quot;$&quot;0,&quot;b&quot;" sourceLinked="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mn-lt"/>
                    <a:ea typeface="+mn-ea"/>
                    <a:cs typeface="Arial" panose="020B060402020202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'1. Summary'!$H$5:$J$5</c:f>
              <c:strCache>
                <c:ptCount val="3"/>
                <c:pt idx="0">
                  <c:v>Low</c:v>
                </c:pt>
                <c:pt idx="1">
                  <c:v>Central</c:v>
                </c:pt>
                <c:pt idx="2">
                  <c:v>High</c:v>
                </c:pt>
              </c:strCache>
            </c:strRef>
          </c:cat>
          <c:val>
            <c:numRef>
              <c:f>'1. Summary'!$H$9:$J$9</c:f>
              <c:numCache>
                <c:formatCode>#,##0</c:formatCode>
                <c:ptCount val="3"/>
                <c:pt idx="0">
                  <c:v>6053</c:v>
                </c:pt>
                <c:pt idx="1">
                  <c:v>11835</c:v>
                </c:pt>
                <c:pt idx="2">
                  <c:v>17617</c:v>
                </c:pt>
              </c:numCache>
            </c:numRef>
          </c:val>
          <c:smooth val="0"/>
          <c:extLst>
            <c:ext xmlns:c16="http://schemas.microsoft.com/office/drawing/2014/chart" uri="{C3380CC4-5D6E-409C-BE32-E72D297353CC}">
              <c16:uniqueId val="{00000003-EE3A-4ED8-A6CE-A7E0E15BC082}"/>
            </c:ext>
          </c:extLst>
        </c:ser>
        <c:dLbls>
          <c:showLegendKey val="0"/>
          <c:showVal val="0"/>
          <c:showCatName val="0"/>
          <c:showSerName val="0"/>
          <c:showPercent val="0"/>
          <c:showBubbleSize val="0"/>
        </c:dLbls>
        <c:marker val="1"/>
        <c:smooth val="0"/>
        <c:axId val="337215615"/>
        <c:axId val="1138226304"/>
      </c:lineChart>
      <c:catAx>
        <c:axId val="337215615"/>
        <c:scaling>
          <c:orientation val="minMax"/>
        </c:scaling>
        <c:delete val="0"/>
        <c:axPos val="b"/>
        <c:title>
          <c:tx>
            <c:rich>
              <a:bodyPr rot="0" spcFirstLastPara="1" vertOverflow="ellipsis" vert="horz" wrap="square" anchor="ctr" anchorCtr="1"/>
              <a:lstStyle/>
              <a:p>
                <a:pPr>
                  <a:defRPr sz="1200" b="0" i="0" u="none" strike="noStrike" kern="1200" baseline="0">
                    <a:solidFill>
                      <a:sysClr val="windowText" lastClr="000000"/>
                    </a:solidFill>
                    <a:latin typeface="+mn-lt"/>
                    <a:ea typeface="+mn-ea"/>
                    <a:cs typeface="Arial" panose="020B0604020202020204" pitchFamily="34" charset="0"/>
                  </a:defRPr>
                </a:pPr>
                <a:r>
                  <a:rPr lang="en-NZ" dirty="0"/>
                  <a:t>Scenario</a:t>
                </a:r>
              </a:p>
            </c:rich>
          </c:tx>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mn-lt"/>
                  <a:ea typeface="+mn-ea"/>
                  <a:cs typeface="Arial" panose="020B0604020202020204" pitchFamily="34" charset="0"/>
                </a:defRPr>
              </a:pPr>
              <a:endParaRPr lang="en-US"/>
            </a:p>
          </c:txPr>
        </c:title>
        <c:numFmt formatCode="yyyy" sourceLinked="0"/>
        <c:majorTickMark val="cross"/>
        <c:minorTickMark val="none"/>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mn-lt"/>
                <a:ea typeface="+mn-ea"/>
                <a:cs typeface="Arial" panose="020B0604020202020204" pitchFamily="34" charset="0"/>
              </a:defRPr>
            </a:pPr>
            <a:endParaRPr lang="en-US"/>
          </a:p>
        </c:txPr>
        <c:crossAx val="1138226304"/>
        <c:crosses val="autoZero"/>
        <c:auto val="1"/>
        <c:lblAlgn val="ctr"/>
        <c:lblOffset val="100"/>
        <c:noMultiLvlLbl val="0"/>
      </c:catAx>
      <c:valAx>
        <c:axId val="1138226304"/>
        <c:scaling>
          <c:orientation val="minMax"/>
        </c:scaling>
        <c:delete val="0"/>
        <c:axPos val="l"/>
        <c:title>
          <c:tx>
            <c:rich>
              <a:bodyPr rot="-5400000" spcFirstLastPara="1" vertOverflow="ellipsis" vert="horz" wrap="square" anchor="ctr" anchorCtr="1"/>
              <a:lstStyle/>
              <a:p>
                <a:pPr>
                  <a:defRPr sz="1200" b="0" i="0" u="none" strike="noStrike" kern="1200" baseline="0">
                    <a:solidFill>
                      <a:sysClr val="windowText" lastClr="000000"/>
                    </a:solidFill>
                    <a:latin typeface="+mn-lt"/>
                    <a:ea typeface="+mn-ea"/>
                    <a:cs typeface="Arial" panose="020B0604020202020204" pitchFamily="34" charset="0"/>
                  </a:defRPr>
                </a:pPr>
                <a:r>
                  <a:rPr lang="en-NZ" dirty="0"/>
                  <a:t>$b</a:t>
                </a:r>
              </a:p>
            </c:rich>
          </c:tx>
          <c:overlay val="0"/>
          <c:spPr>
            <a:noFill/>
            <a:ln>
              <a:noFill/>
            </a:ln>
            <a:effectLst/>
          </c:spPr>
          <c:txPr>
            <a:bodyPr rot="-5400000" spcFirstLastPara="1" vertOverflow="ellipsis" vert="horz" wrap="square" anchor="ctr" anchorCtr="1"/>
            <a:lstStyle/>
            <a:p>
              <a:pPr>
                <a:defRPr sz="1200" b="0" i="0" u="none" strike="noStrike" kern="1200" baseline="0">
                  <a:solidFill>
                    <a:sysClr val="windowText" lastClr="000000"/>
                  </a:solidFill>
                  <a:latin typeface="+mn-lt"/>
                  <a:ea typeface="+mn-ea"/>
                  <a:cs typeface="Arial" panose="020B0604020202020204" pitchFamily="34" charset="0"/>
                </a:defRPr>
              </a:pPr>
              <a:endParaRPr lang="en-US"/>
            </a:p>
          </c:txPr>
        </c:title>
        <c:numFmt formatCode="#,##0" sourceLinked="0"/>
        <c:majorTickMark val="in"/>
        <c:minorTickMark val="none"/>
        <c:tickLblPos val="nextTo"/>
        <c:spPr>
          <a:noFill/>
          <a:ln>
            <a:solidFill>
              <a:schemeClr val="tx1"/>
            </a:solidFill>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mn-lt"/>
                <a:ea typeface="+mn-ea"/>
                <a:cs typeface="Arial" panose="020B0604020202020204" pitchFamily="34" charset="0"/>
              </a:defRPr>
            </a:pPr>
            <a:endParaRPr lang="en-US"/>
          </a:p>
        </c:txPr>
        <c:crossAx val="337215615"/>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mn-lt"/>
              <a:ea typeface="+mn-ea"/>
              <a:cs typeface="Arial" panose="020B0604020202020204" pitchFamily="34" charset="0"/>
            </a:defRPr>
          </a:pPr>
          <a:endParaRPr lang="en-US"/>
        </a:p>
      </c:txPr>
    </c:legend>
    <c:plotVisOnly val="1"/>
    <c:dispBlanksAs val="gap"/>
    <c:showDLblsOverMax val="0"/>
    <c:extLst/>
  </c:chart>
  <c:spPr>
    <a:solidFill>
      <a:schemeClr val="bg1"/>
    </a:solidFill>
    <a:ln w="9525" cap="flat" cmpd="sng" algn="ctr">
      <a:noFill/>
      <a:round/>
    </a:ln>
    <a:effectLst/>
  </c:spPr>
  <c:txPr>
    <a:bodyPr/>
    <a:lstStyle/>
    <a:p>
      <a:pPr>
        <a:defRPr sz="1200">
          <a:solidFill>
            <a:sysClr val="windowText" lastClr="000000"/>
          </a:solidFill>
          <a:latin typeface="+mn-lt"/>
          <a:cs typeface="Arial" panose="020B0604020202020204" pitchFamily="34" charset="0"/>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40" b="1" i="0" u="none" strike="noStrike" kern="1200" spc="0" baseline="0">
                <a:solidFill>
                  <a:sysClr val="windowText" lastClr="000000"/>
                </a:solidFill>
                <a:latin typeface="Roboto" panose="02000000000000000000" pitchFamily="2" charset="0"/>
                <a:ea typeface="Roboto" panose="02000000000000000000" pitchFamily="2" charset="0"/>
                <a:cs typeface="Open Sans" pitchFamily="2" charset="0"/>
              </a:defRPr>
            </a:pPr>
            <a:r>
              <a:rPr lang="en-NZ" b="1"/>
              <a:t>Construction Productivity</a:t>
            </a:r>
          </a:p>
        </c:rich>
      </c:tx>
      <c:overlay val="0"/>
      <c:spPr>
        <a:noFill/>
        <a:ln>
          <a:noFill/>
        </a:ln>
        <a:effectLst/>
      </c:spPr>
      <c:txPr>
        <a:bodyPr rot="0" spcFirstLastPara="1" vertOverflow="ellipsis" vert="horz" wrap="square" anchor="ctr" anchorCtr="1"/>
        <a:lstStyle/>
        <a:p>
          <a:pPr>
            <a:defRPr sz="1440" b="1" i="0" u="none" strike="noStrike" kern="1200" spc="0" baseline="0">
              <a:solidFill>
                <a:sysClr val="windowText" lastClr="000000"/>
              </a:solidFill>
              <a:latin typeface="Roboto" panose="02000000000000000000" pitchFamily="2" charset="0"/>
              <a:ea typeface="Roboto" panose="02000000000000000000" pitchFamily="2" charset="0"/>
              <a:cs typeface="Open Sans" pitchFamily="2" charset="0"/>
            </a:defRPr>
          </a:pPr>
          <a:endParaRPr lang="en-US"/>
        </a:p>
      </c:txPr>
    </c:title>
    <c:autoTitleDeleted val="0"/>
    <c:plotArea>
      <c:layout/>
      <c:lineChart>
        <c:grouping val="standard"/>
        <c:varyColors val="0"/>
        <c:ser>
          <c:idx val="0"/>
          <c:order val="0"/>
          <c:tx>
            <c:strRef>
              <c:f>Summary!$X$4</c:f>
              <c:strCache>
                <c:ptCount val="1"/>
                <c:pt idx="0">
                  <c:v>Construction</c:v>
                </c:pt>
              </c:strCache>
            </c:strRef>
          </c:tx>
          <c:spPr>
            <a:ln w="28575" cap="rnd">
              <a:solidFill>
                <a:srgbClr val="0E563E"/>
              </a:solidFill>
              <a:round/>
            </a:ln>
            <a:effectLst/>
          </c:spPr>
          <c:marker>
            <c:symbol val="none"/>
          </c:marker>
          <c:cat>
            <c:numRef>
              <c:f>Summary!$W$5:$W$81</c:f>
              <c:numCache>
                <c:formatCode>mmm\-yy</c:formatCode>
                <c:ptCount val="77"/>
                <c:pt idx="0">
                  <c:v>18323</c:v>
                </c:pt>
                <c:pt idx="1">
                  <c:v>18688</c:v>
                </c:pt>
                <c:pt idx="2">
                  <c:v>19054</c:v>
                </c:pt>
                <c:pt idx="3">
                  <c:v>19419</c:v>
                </c:pt>
                <c:pt idx="4">
                  <c:v>19784</c:v>
                </c:pt>
                <c:pt idx="5">
                  <c:v>20149</c:v>
                </c:pt>
                <c:pt idx="6">
                  <c:v>20515</c:v>
                </c:pt>
                <c:pt idx="7">
                  <c:v>20880</c:v>
                </c:pt>
                <c:pt idx="8">
                  <c:v>21245</c:v>
                </c:pt>
                <c:pt idx="9">
                  <c:v>21610</c:v>
                </c:pt>
                <c:pt idx="10">
                  <c:v>21976</c:v>
                </c:pt>
                <c:pt idx="11">
                  <c:v>22341</c:v>
                </c:pt>
                <c:pt idx="12">
                  <c:v>22706</c:v>
                </c:pt>
                <c:pt idx="13">
                  <c:v>23071</c:v>
                </c:pt>
                <c:pt idx="14">
                  <c:v>23437</c:v>
                </c:pt>
                <c:pt idx="15">
                  <c:v>23802</c:v>
                </c:pt>
                <c:pt idx="16">
                  <c:v>24167</c:v>
                </c:pt>
                <c:pt idx="17">
                  <c:v>24532</c:v>
                </c:pt>
                <c:pt idx="18">
                  <c:v>24898</c:v>
                </c:pt>
                <c:pt idx="19">
                  <c:v>25263</c:v>
                </c:pt>
                <c:pt idx="20">
                  <c:v>25628</c:v>
                </c:pt>
                <c:pt idx="21">
                  <c:v>25993</c:v>
                </c:pt>
                <c:pt idx="22">
                  <c:v>26359</c:v>
                </c:pt>
                <c:pt idx="23">
                  <c:v>26724</c:v>
                </c:pt>
                <c:pt idx="24">
                  <c:v>27089</c:v>
                </c:pt>
                <c:pt idx="25">
                  <c:v>27454</c:v>
                </c:pt>
                <c:pt idx="26">
                  <c:v>27820</c:v>
                </c:pt>
                <c:pt idx="27">
                  <c:v>28185</c:v>
                </c:pt>
                <c:pt idx="28">
                  <c:v>28550</c:v>
                </c:pt>
                <c:pt idx="29">
                  <c:v>28915</c:v>
                </c:pt>
                <c:pt idx="30">
                  <c:v>29281</c:v>
                </c:pt>
                <c:pt idx="31">
                  <c:v>29646</c:v>
                </c:pt>
                <c:pt idx="32">
                  <c:v>30011</c:v>
                </c:pt>
                <c:pt idx="33">
                  <c:v>30376</c:v>
                </c:pt>
                <c:pt idx="34">
                  <c:v>30742</c:v>
                </c:pt>
                <c:pt idx="35">
                  <c:v>31107</c:v>
                </c:pt>
                <c:pt idx="36">
                  <c:v>31472</c:v>
                </c:pt>
                <c:pt idx="37">
                  <c:v>31837</c:v>
                </c:pt>
                <c:pt idx="38">
                  <c:v>32203</c:v>
                </c:pt>
                <c:pt idx="39">
                  <c:v>32568</c:v>
                </c:pt>
                <c:pt idx="40">
                  <c:v>32933</c:v>
                </c:pt>
                <c:pt idx="41">
                  <c:v>33298</c:v>
                </c:pt>
                <c:pt idx="42">
                  <c:v>33664</c:v>
                </c:pt>
                <c:pt idx="43">
                  <c:v>34029</c:v>
                </c:pt>
                <c:pt idx="44">
                  <c:v>34394</c:v>
                </c:pt>
                <c:pt idx="45">
                  <c:v>34759</c:v>
                </c:pt>
                <c:pt idx="46">
                  <c:v>35125</c:v>
                </c:pt>
                <c:pt idx="47">
                  <c:v>35490</c:v>
                </c:pt>
                <c:pt idx="48">
                  <c:v>35855</c:v>
                </c:pt>
                <c:pt idx="49">
                  <c:v>36220</c:v>
                </c:pt>
                <c:pt idx="50">
                  <c:v>36586</c:v>
                </c:pt>
                <c:pt idx="51">
                  <c:v>36951</c:v>
                </c:pt>
                <c:pt idx="52">
                  <c:v>37316</c:v>
                </c:pt>
                <c:pt idx="53">
                  <c:v>37681</c:v>
                </c:pt>
                <c:pt idx="54">
                  <c:v>38047</c:v>
                </c:pt>
                <c:pt idx="55">
                  <c:v>38412</c:v>
                </c:pt>
                <c:pt idx="56">
                  <c:v>38777</c:v>
                </c:pt>
                <c:pt idx="57">
                  <c:v>39142</c:v>
                </c:pt>
                <c:pt idx="58">
                  <c:v>39508</c:v>
                </c:pt>
                <c:pt idx="59">
                  <c:v>39873</c:v>
                </c:pt>
                <c:pt idx="60">
                  <c:v>40238</c:v>
                </c:pt>
                <c:pt idx="61">
                  <c:v>40603</c:v>
                </c:pt>
                <c:pt idx="62">
                  <c:v>40969</c:v>
                </c:pt>
                <c:pt idx="63">
                  <c:v>41334</c:v>
                </c:pt>
                <c:pt idx="64">
                  <c:v>41699</c:v>
                </c:pt>
                <c:pt idx="65">
                  <c:v>42064</c:v>
                </c:pt>
                <c:pt idx="66">
                  <c:v>42430</c:v>
                </c:pt>
                <c:pt idx="67">
                  <c:v>42795</c:v>
                </c:pt>
                <c:pt idx="68">
                  <c:v>43160</c:v>
                </c:pt>
                <c:pt idx="69">
                  <c:v>43525</c:v>
                </c:pt>
                <c:pt idx="70">
                  <c:v>43891</c:v>
                </c:pt>
                <c:pt idx="71">
                  <c:v>44256</c:v>
                </c:pt>
                <c:pt idx="72">
                  <c:v>44621</c:v>
                </c:pt>
                <c:pt idx="73">
                  <c:v>44986</c:v>
                </c:pt>
                <c:pt idx="74">
                  <c:v>45352</c:v>
                </c:pt>
                <c:pt idx="75">
                  <c:v>45717</c:v>
                </c:pt>
                <c:pt idx="76">
                  <c:v>46082</c:v>
                </c:pt>
              </c:numCache>
            </c:numRef>
          </c:cat>
          <c:val>
            <c:numRef>
              <c:f>Summary!$X$5:$X$81</c:f>
              <c:numCache>
                <c:formatCode>General</c:formatCode>
                <c:ptCount val="77"/>
                <c:pt idx="0">
                  <c:v>112.72059863246922</c:v>
                </c:pt>
                <c:pt idx="1">
                  <c:v>116.72754873441885</c:v>
                </c:pt>
                <c:pt idx="2">
                  <c:v>108.93891946201228</c:v>
                </c:pt>
                <c:pt idx="3">
                  <c:v>99.482328850729289</c:v>
                </c:pt>
                <c:pt idx="4">
                  <c:v>93.918013291562545</c:v>
                </c:pt>
                <c:pt idx="5">
                  <c:v>93.934739060286759</c:v>
                </c:pt>
                <c:pt idx="6">
                  <c:v>92.688370893419219</c:v>
                </c:pt>
                <c:pt idx="7">
                  <c:v>93.363375774696806</c:v>
                </c:pt>
                <c:pt idx="8">
                  <c:v>93.89022732373688</c:v>
                </c:pt>
                <c:pt idx="9">
                  <c:v>94.335877976668229</c:v>
                </c:pt>
                <c:pt idx="10">
                  <c:v>96.993848614370577</c:v>
                </c:pt>
                <c:pt idx="11">
                  <c:v>98.680873978873535</c:v>
                </c:pt>
                <c:pt idx="12">
                  <c:v>111.48164669345324</c:v>
                </c:pt>
                <c:pt idx="13">
                  <c:v>106.69748642614427</c:v>
                </c:pt>
                <c:pt idx="14">
                  <c:v>111.8512233033742</c:v>
                </c:pt>
                <c:pt idx="15">
                  <c:v>123.34514458529733</c:v>
                </c:pt>
                <c:pt idx="16">
                  <c:v>123.35236577519169</c:v>
                </c:pt>
                <c:pt idx="17">
                  <c:v>124.73679187816803</c:v>
                </c:pt>
                <c:pt idx="18">
                  <c:v>124.71505470002677</c:v>
                </c:pt>
                <c:pt idx="19">
                  <c:v>123.77591363607104</c:v>
                </c:pt>
                <c:pt idx="20">
                  <c:v>131.5313422029447</c:v>
                </c:pt>
                <c:pt idx="21">
                  <c:v>129.95662755005131</c:v>
                </c:pt>
                <c:pt idx="22">
                  <c:v>126.23876884944545</c:v>
                </c:pt>
                <c:pt idx="23">
                  <c:v>136.63222236616204</c:v>
                </c:pt>
                <c:pt idx="24">
                  <c:v>133.99382473221354</c:v>
                </c:pt>
                <c:pt idx="25">
                  <c:v>136.34311505184661</c:v>
                </c:pt>
                <c:pt idx="26">
                  <c:v>141.1503335124963</c:v>
                </c:pt>
                <c:pt idx="27">
                  <c:v>125.69990214807602</c:v>
                </c:pt>
                <c:pt idx="28">
                  <c:v>131.37326705234517</c:v>
                </c:pt>
                <c:pt idx="29">
                  <c:v>130.38398164745158</c:v>
                </c:pt>
                <c:pt idx="30">
                  <c:v>132.25660044361479</c:v>
                </c:pt>
                <c:pt idx="31">
                  <c:v>133.8310744796311</c:v>
                </c:pt>
                <c:pt idx="32">
                  <c:v>145.0026350497514</c:v>
                </c:pt>
                <c:pt idx="33">
                  <c:v>145.81711048327352</c:v>
                </c:pt>
                <c:pt idx="34">
                  <c:v>151.84189512690637</c:v>
                </c:pt>
                <c:pt idx="35">
                  <c:v>150.44997856682812</c:v>
                </c:pt>
                <c:pt idx="36">
                  <c:v>154.35254836144009</c:v>
                </c:pt>
                <c:pt idx="37">
                  <c:v>156.73357410250085</c:v>
                </c:pt>
                <c:pt idx="38">
                  <c:v>165.46334696724023</c:v>
                </c:pt>
                <c:pt idx="39">
                  <c:v>157.8252632543346</c:v>
                </c:pt>
                <c:pt idx="40">
                  <c:v>172.40659411062339</c:v>
                </c:pt>
                <c:pt idx="41">
                  <c:v>148.06319453709384</c:v>
                </c:pt>
                <c:pt idx="42">
                  <c:v>146.05083993366824</c:v>
                </c:pt>
                <c:pt idx="43">
                  <c:v>141.39123748163254</c:v>
                </c:pt>
                <c:pt idx="44">
                  <c:v>141.57173274124253</c:v>
                </c:pt>
                <c:pt idx="45">
                  <c:v>143.6667247801675</c:v>
                </c:pt>
                <c:pt idx="46">
                  <c:v>145.06856743128179</c:v>
                </c:pt>
                <c:pt idx="47">
                  <c:v>155.33904108544436</c:v>
                </c:pt>
                <c:pt idx="48">
                  <c:v>162.55205270488992</c:v>
                </c:pt>
                <c:pt idx="49">
                  <c:v>166.99262046564093</c:v>
                </c:pt>
                <c:pt idx="50">
                  <c:v>165.9500258576609</c:v>
                </c:pt>
                <c:pt idx="51">
                  <c:v>172.22346146834724</c:v>
                </c:pt>
                <c:pt idx="52">
                  <c:v>174.92413882611481</c:v>
                </c:pt>
                <c:pt idx="53">
                  <c:v>160.84307901158661</c:v>
                </c:pt>
                <c:pt idx="54">
                  <c:v>153.77723169825066</c:v>
                </c:pt>
                <c:pt idx="55">
                  <c:v>163.04425197471832</c:v>
                </c:pt>
                <c:pt idx="56">
                  <c:v>151.94710632450349</c:v>
                </c:pt>
                <c:pt idx="57">
                  <c:v>150.25141164419998</c:v>
                </c:pt>
                <c:pt idx="58">
                  <c:v>169.65255181251425</c:v>
                </c:pt>
                <c:pt idx="59">
                  <c:v>159.653834623553</c:v>
                </c:pt>
                <c:pt idx="60">
                  <c:v>167.26888841630731</c:v>
                </c:pt>
                <c:pt idx="61">
                  <c:v>182.31535606216639</c:v>
                </c:pt>
                <c:pt idx="62">
                  <c:v>168.41766219597176</c:v>
                </c:pt>
                <c:pt idx="63">
                  <c:v>183.07840213332898</c:v>
                </c:pt>
                <c:pt idx="64">
                  <c:v>164.84002903784031</c:v>
                </c:pt>
                <c:pt idx="65">
                  <c:v>160.25336532226441</c:v>
                </c:pt>
                <c:pt idx="66">
                  <c:v>157.59058110956329</c:v>
                </c:pt>
                <c:pt idx="67">
                  <c:v>159.12048641050561</c:v>
                </c:pt>
                <c:pt idx="68">
                  <c:v>171.9271433105813</c:v>
                </c:pt>
                <c:pt idx="69">
                  <c:v>180.80641887842683</c:v>
                </c:pt>
                <c:pt idx="70">
                  <c:v>176.81491259811179</c:v>
                </c:pt>
                <c:pt idx="71">
                  <c:v>177.87484834923319</c:v>
                </c:pt>
                <c:pt idx="72">
                  <c:v>152.70593736085053</c:v>
                </c:pt>
                <c:pt idx="73">
                  <c:v>160.75975417189898</c:v>
                </c:pt>
                <c:pt idx="74">
                  <c:v>177.59333779420174</c:v>
                </c:pt>
                <c:pt idx="75">
                  <c:v>165.45500432162584</c:v>
                </c:pt>
                <c:pt idx="76">
                  <c:v>157.39178005939704</c:v>
                </c:pt>
              </c:numCache>
            </c:numRef>
          </c:val>
          <c:smooth val="0"/>
          <c:extLst>
            <c:ext xmlns:c16="http://schemas.microsoft.com/office/drawing/2014/chart" uri="{C3380CC4-5D6E-409C-BE32-E72D297353CC}">
              <c16:uniqueId val="{00000000-618F-4F52-8BC8-888F4B404B16}"/>
            </c:ext>
          </c:extLst>
        </c:ser>
        <c:dLbls>
          <c:showLegendKey val="0"/>
          <c:showVal val="0"/>
          <c:showCatName val="0"/>
          <c:showSerName val="0"/>
          <c:showPercent val="0"/>
          <c:showBubbleSize val="0"/>
        </c:dLbls>
        <c:smooth val="0"/>
        <c:axId val="337215615"/>
        <c:axId val="1138226304"/>
      </c:lineChart>
      <c:dateAx>
        <c:axId val="337215615"/>
        <c:scaling>
          <c:orientation val="minMax"/>
          <c:max val="46082"/>
          <c:min val="21976"/>
        </c:scaling>
        <c:delete val="0"/>
        <c:axPos val="b"/>
        <c:numFmt formatCode="yyyy" sourceLinked="0"/>
        <c:majorTickMark val="cross"/>
        <c:minorTickMark val="in"/>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Roboto" panose="02000000000000000000" pitchFamily="2" charset="0"/>
                <a:ea typeface="Roboto" panose="02000000000000000000" pitchFamily="2" charset="0"/>
                <a:cs typeface="Open Sans" pitchFamily="2" charset="0"/>
              </a:defRPr>
            </a:pPr>
            <a:endParaRPr lang="en-US"/>
          </a:p>
        </c:txPr>
        <c:crossAx val="1138226304"/>
        <c:crosses val="autoZero"/>
        <c:auto val="1"/>
        <c:lblOffset val="100"/>
        <c:baseTimeUnit val="months"/>
        <c:majorUnit val="10"/>
        <c:majorTimeUnit val="years"/>
        <c:minorUnit val="1"/>
        <c:minorTimeUnit val="years"/>
      </c:dateAx>
      <c:valAx>
        <c:axId val="1138226304"/>
        <c:scaling>
          <c:orientation val="minMax"/>
          <c:max val="190"/>
          <c:min val="90"/>
        </c:scaling>
        <c:delete val="0"/>
        <c:axPos val="l"/>
        <c:title>
          <c:tx>
            <c:rich>
              <a:bodyPr rot="-5400000" spcFirstLastPara="1" vertOverflow="ellipsis" vert="horz" wrap="square" anchor="ctr" anchorCtr="1"/>
              <a:lstStyle/>
              <a:p>
                <a:pPr>
                  <a:defRPr sz="1200" b="0" i="0" u="none" strike="noStrike" kern="1200" baseline="0">
                    <a:solidFill>
                      <a:sysClr val="windowText" lastClr="000000"/>
                    </a:solidFill>
                    <a:latin typeface="Roboto" panose="02000000000000000000" pitchFamily="2" charset="0"/>
                    <a:ea typeface="Roboto" panose="02000000000000000000" pitchFamily="2" charset="0"/>
                    <a:cs typeface="Open Sans" pitchFamily="2" charset="0"/>
                  </a:defRPr>
                </a:pPr>
                <a:r>
                  <a:rPr lang="en-NZ"/>
                  <a:t>Index, 1950s = 100</a:t>
                </a:r>
              </a:p>
            </c:rich>
          </c:tx>
          <c:overlay val="0"/>
          <c:spPr>
            <a:noFill/>
            <a:ln>
              <a:noFill/>
            </a:ln>
            <a:effectLst/>
          </c:spPr>
          <c:txPr>
            <a:bodyPr rot="-5400000" spcFirstLastPara="1" vertOverflow="ellipsis" vert="horz" wrap="square" anchor="ctr" anchorCtr="1"/>
            <a:lstStyle/>
            <a:p>
              <a:pPr>
                <a:defRPr sz="1200" b="0" i="0" u="none" strike="noStrike" kern="1200" baseline="0">
                  <a:solidFill>
                    <a:sysClr val="windowText" lastClr="000000"/>
                  </a:solidFill>
                  <a:latin typeface="Roboto" panose="02000000000000000000" pitchFamily="2" charset="0"/>
                  <a:ea typeface="Roboto" panose="02000000000000000000" pitchFamily="2" charset="0"/>
                  <a:cs typeface="Open Sans" pitchFamily="2" charset="0"/>
                </a:defRPr>
              </a:pPr>
              <a:endParaRPr lang="en-US"/>
            </a:p>
          </c:txPr>
        </c:title>
        <c:numFmt formatCode="#,##0" sourceLinked="0"/>
        <c:majorTickMark val="in"/>
        <c:minorTickMark val="none"/>
        <c:tickLblPos val="nextTo"/>
        <c:spPr>
          <a:noFill/>
          <a:ln>
            <a:solidFill>
              <a:schemeClr val="tx1"/>
            </a:solidFill>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Roboto" panose="02000000000000000000" pitchFamily="2" charset="0"/>
                <a:ea typeface="Roboto" panose="02000000000000000000" pitchFamily="2" charset="0"/>
                <a:cs typeface="Open Sans" pitchFamily="2" charset="0"/>
              </a:defRPr>
            </a:pPr>
            <a:endParaRPr lang="en-US"/>
          </a:p>
        </c:txPr>
        <c:crossAx val="337215615"/>
        <c:crosses val="autoZero"/>
        <c:crossBetween val="between"/>
      </c:valAx>
      <c:spPr>
        <a:noFill/>
        <a:ln>
          <a:noFill/>
        </a:ln>
        <a:effectLst/>
      </c:spPr>
    </c:plotArea>
    <c:plotVisOnly val="1"/>
    <c:dispBlanksAs val="gap"/>
    <c:showDLblsOverMax val="0"/>
    <c:extLst/>
  </c:chart>
  <c:spPr>
    <a:solidFill>
      <a:schemeClr val="bg1"/>
    </a:solidFill>
    <a:ln w="9525" cap="flat" cmpd="sng" algn="ctr">
      <a:noFill/>
      <a:round/>
    </a:ln>
    <a:effectLst/>
  </c:spPr>
  <c:txPr>
    <a:bodyPr/>
    <a:lstStyle/>
    <a:p>
      <a:pPr>
        <a:defRPr sz="1200">
          <a:solidFill>
            <a:sysClr val="windowText" lastClr="000000"/>
          </a:solidFill>
          <a:latin typeface="Roboto" panose="02000000000000000000" pitchFamily="2" charset="0"/>
          <a:ea typeface="Roboto" panose="02000000000000000000" pitchFamily="2" charset="0"/>
          <a:cs typeface="Open Sans" pitchFamily="2" charset="0"/>
        </a:defRPr>
      </a:pPr>
      <a:endParaRPr lang="en-US"/>
    </a:p>
  </c:txPr>
  <c:externalData r:id="rId4">
    <c:autoUpdate val="0"/>
  </c:externalData>
  <c:userShapes r:id="rId5"/>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40" b="1" i="0" u="none" strike="noStrike" kern="1200" spc="0" baseline="0">
                <a:solidFill>
                  <a:sysClr val="windowText" lastClr="000000"/>
                </a:solidFill>
                <a:latin typeface="Roboto" panose="02000000000000000000" pitchFamily="2" charset="0"/>
                <a:ea typeface="Roboto" panose="02000000000000000000" pitchFamily="2" charset="0"/>
                <a:cs typeface="Open Sans" pitchFamily="2" charset="0"/>
              </a:defRPr>
            </a:pPr>
            <a:r>
              <a:rPr lang="en-NZ" b="1" dirty="0"/>
              <a:t>Duration of construction employment</a:t>
            </a:r>
          </a:p>
        </c:rich>
      </c:tx>
      <c:overlay val="0"/>
      <c:spPr>
        <a:noFill/>
        <a:ln>
          <a:noFill/>
        </a:ln>
        <a:effectLst/>
      </c:spPr>
      <c:txPr>
        <a:bodyPr rot="0" spcFirstLastPara="1" vertOverflow="ellipsis" vert="horz" wrap="square" anchor="ctr" anchorCtr="1"/>
        <a:lstStyle/>
        <a:p>
          <a:pPr>
            <a:defRPr sz="1440" b="1" i="0" u="none" strike="noStrike" kern="1200" spc="0" baseline="0">
              <a:solidFill>
                <a:sysClr val="windowText" lastClr="000000"/>
              </a:solidFill>
              <a:latin typeface="Roboto" panose="02000000000000000000" pitchFamily="2" charset="0"/>
              <a:ea typeface="Roboto" panose="02000000000000000000" pitchFamily="2" charset="0"/>
              <a:cs typeface="Open Sans" pitchFamily="2" charset="0"/>
            </a:defRPr>
          </a:pPr>
          <a:endParaRPr lang="en-NZ"/>
        </a:p>
      </c:txPr>
    </c:title>
    <c:autoTitleDeleted val="0"/>
    <c:plotArea>
      <c:layout/>
      <c:barChart>
        <c:barDir val="col"/>
        <c:grouping val="clustered"/>
        <c:varyColors val="0"/>
        <c:ser>
          <c:idx val="0"/>
          <c:order val="0"/>
          <c:spPr>
            <a:solidFill>
              <a:srgbClr val="0E563E"/>
            </a:solidFill>
            <a:ln>
              <a:noFill/>
            </a:ln>
            <a:effectLst/>
          </c:spPr>
          <c:invertIfNegative val="0"/>
          <c:cat>
            <c:strRef>
              <c:f>Table!$G$24:$G$44</c:f>
              <c:strCache>
                <c:ptCount val="21"/>
                <c:pt idx="0">
                  <c:v>&lt;1 year</c:v>
                </c:pt>
                <c:pt idx="1">
                  <c:v>1-2 years</c:v>
                </c:pt>
                <c:pt idx="2">
                  <c:v>2-3 years</c:v>
                </c:pt>
                <c:pt idx="3">
                  <c:v>3-4 years</c:v>
                </c:pt>
                <c:pt idx="4">
                  <c:v>4-5 years</c:v>
                </c:pt>
                <c:pt idx="5">
                  <c:v>5-6 years</c:v>
                </c:pt>
                <c:pt idx="6">
                  <c:v>6-7 years</c:v>
                </c:pt>
                <c:pt idx="7">
                  <c:v>7-8 years</c:v>
                </c:pt>
                <c:pt idx="8">
                  <c:v>8-9 years</c:v>
                </c:pt>
                <c:pt idx="9">
                  <c:v>9-10 years </c:v>
                </c:pt>
                <c:pt idx="10">
                  <c:v>10-11 years</c:v>
                </c:pt>
                <c:pt idx="11">
                  <c:v>11-12 years</c:v>
                </c:pt>
                <c:pt idx="12">
                  <c:v>12-13 years</c:v>
                </c:pt>
                <c:pt idx="13">
                  <c:v>13-14 years</c:v>
                </c:pt>
                <c:pt idx="14">
                  <c:v>14-15 years</c:v>
                </c:pt>
                <c:pt idx="15">
                  <c:v>15-16 years</c:v>
                </c:pt>
                <c:pt idx="16">
                  <c:v>16-17 years</c:v>
                </c:pt>
                <c:pt idx="17">
                  <c:v>17-18 years</c:v>
                </c:pt>
                <c:pt idx="18">
                  <c:v>18-19 years</c:v>
                </c:pt>
                <c:pt idx="19">
                  <c:v>19-20 years</c:v>
                </c:pt>
                <c:pt idx="20">
                  <c:v>20+ years</c:v>
                </c:pt>
              </c:strCache>
            </c:strRef>
          </c:cat>
          <c:val>
            <c:numRef>
              <c:f>Table!$H$24:$H$44</c:f>
              <c:numCache>
                <c:formatCode>0%</c:formatCode>
                <c:ptCount val="21"/>
                <c:pt idx="0">
                  <c:v>0.37307669633909096</c:v>
                </c:pt>
                <c:pt idx="1">
                  <c:v>0.18950067794611802</c:v>
                </c:pt>
                <c:pt idx="2">
                  <c:v>0.10474267523433355</c:v>
                </c:pt>
                <c:pt idx="3">
                  <c:v>8.514118964805753E-2</c:v>
                </c:pt>
                <c:pt idx="4">
                  <c:v>5.8347580027117846E-2</c:v>
                </c:pt>
                <c:pt idx="5">
                  <c:v>4.7353062547898367E-2</c:v>
                </c:pt>
                <c:pt idx="6">
                  <c:v>3.1052879797205682E-2</c:v>
                </c:pt>
                <c:pt idx="7">
                  <c:v>2.2519601485586276E-2</c:v>
                </c:pt>
                <c:pt idx="8">
                  <c:v>1.6388610505217237E-2</c:v>
                </c:pt>
                <c:pt idx="9">
                  <c:v>1.3455756646819549E-2</c:v>
                </c:pt>
                <c:pt idx="10">
                  <c:v>1.0611330542946412E-2</c:v>
                </c:pt>
                <c:pt idx="11">
                  <c:v>8.2679950480457464E-3</c:v>
                </c:pt>
                <c:pt idx="12">
                  <c:v>6.4847019984672523E-3</c:v>
                </c:pt>
                <c:pt idx="13">
                  <c:v>5.1582856805989508E-3</c:v>
                </c:pt>
                <c:pt idx="14">
                  <c:v>4.3919118080528209E-3</c:v>
                </c:pt>
                <c:pt idx="15">
                  <c:v>4.7014089488887582E-3</c:v>
                </c:pt>
                <c:pt idx="16">
                  <c:v>3.7729175263809468E-3</c:v>
                </c:pt>
                <c:pt idx="17">
                  <c:v>3.4044685491953076E-3</c:v>
                </c:pt>
                <c:pt idx="18">
                  <c:v>3.006543653834817E-3</c:v>
                </c:pt>
                <c:pt idx="19">
                  <c:v>2.520191003949773E-3</c:v>
                </c:pt>
                <c:pt idx="20">
                  <c:v>6.1015150621941874E-3</c:v>
                </c:pt>
              </c:numCache>
            </c:numRef>
          </c:val>
          <c:extLst>
            <c:ext xmlns:c16="http://schemas.microsoft.com/office/drawing/2014/chart" uri="{C3380CC4-5D6E-409C-BE32-E72D297353CC}">
              <c16:uniqueId val="{00000000-61FD-4EC1-A10C-C3B4B0185630}"/>
            </c:ext>
          </c:extLst>
        </c:ser>
        <c:dLbls>
          <c:showLegendKey val="0"/>
          <c:showVal val="0"/>
          <c:showCatName val="0"/>
          <c:showSerName val="0"/>
          <c:showPercent val="0"/>
          <c:showBubbleSize val="0"/>
        </c:dLbls>
        <c:gapWidth val="25"/>
        <c:axId val="337215615"/>
        <c:axId val="1138226304"/>
      </c:barChart>
      <c:catAx>
        <c:axId val="337215615"/>
        <c:scaling>
          <c:orientation val="minMax"/>
        </c:scaling>
        <c:delete val="0"/>
        <c:axPos val="b"/>
        <c:numFmt formatCode="yyyy" sourceLinked="0"/>
        <c:majorTickMark val="cross"/>
        <c:minorTickMark val="none"/>
        <c:tickLblPos val="nextTo"/>
        <c:spPr>
          <a:noFill/>
          <a:ln w="9525" cap="flat" cmpd="sng" algn="ctr">
            <a:solidFill>
              <a:sysClr val="windowText" lastClr="000000"/>
            </a:solidFill>
            <a:round/>
          </a:ln>
          <a:effectLst/>
        </c:spPr>
        <c:txPr>
          <a:bodyPr rot="-5400000" spcFirstLastPara="1" vertOverflow="ellipsis" wrap="square" anchor="ctr" anchorCtr="1"/>
          <a:lstStyle/>
          <a:p>
            <a:pPr>
              <a:defRPr sz="1200" b="0" i="0" u="none" strike="noStrike" kern="1200" baseline="0">
                <a:solidFill>
                  <a:sysClr val="windowText" lastClr="000000"/>
                </a:solidFill>
                <a:latin typeface="Roboto" panose="02000000000000000000" pitchFamily="2" charset="0"/>
                <a:ea typeface="Roboto" panose="02000000000000000000" pitchFamily="2" charset="0"/>
                <a:cs typeface="Open Sans" pitchFamily="2" charset="0"/>
              </a:defRPr>
            </a:pPr>
            <a:endParaRPr lang="en-US"/>
          </a:p>
        </c:txPr>
        <c:crossAx val="1138226304"/>
        <c:crosses val="autoZero"/>
        <c:auto val="1"/>
        <c:lblAlgn val="ctr"/>
        <c:lblOffset val="100"/>
        <c:noMultiLvlLbl val="0"/>
      </c:catAx>
      <c:valAx>
        <c:axId val="1138226304"/>
        <c:scaling>
          <c:orientation val="minMax"/>
        </c:scaling>
        <c:delete val="0"/>
        <c:axPos val="l"/>
        <c:title>
          <c:tx>
            <c:rich>
              <a:bodyPr rot="-5400000" spcFirstLastPara="1" vertOverflow="ellipsis" vert="horz" wrap="square" anchor="ctr" anchorCtr="1"/>
              <a:lstStyle/>
              <a:p>
                <a:pPr>
                  <a:defRPr sz="1200" b="0" i="0" u="none" strike="noStrike" kern="1200" baseline="0">
                    <a:solidFill>
                      <a:sysClr val="windowText" lastClr="000000"/>
                    </a:solidFill>
                    <a:latin typeface="Roboto" panose="02000000000000000000" pitchFamily="2" charset="0"/>
                    <a:ea typeface="Roboto" panose="02000000000000000000" pitchFamily="2" charset="0"/>
                    <a:cs typeface="Open Sans" pitchFamily="2" charset="0"/>
                  </a:defRPr>
                </a:pPr>
                <a:r>
                  <a:rPr lang="en-NZ"/>
                  <a:t>Share of total, 2023</a:t>
                </a:r>
              </a:p>
            </c:rich>
          </c:tx>
          <c:overlay val="0"/>
          <c:spPr>
            <a:noFill/>
            <a:ln>
              <a:noFill/>
            </a:ln>
            <a:effectLst/>
          </c:spPr>
          <c:txPr>
            <a:bodyPr rot="-5400000" spcFirstLastPara="1" vertOverflow="ellipsis" vert="horz" wrap="square" anchor="ctr" anchorCtr="1"/>
            <a:lstStyle/>
            <a:p>
              <a:pPr>
                <a:defRPr sz="1200" b="0" i="0" u="none" strike="noStrike" kern="1200" baseline="0">
                  <a:solidFill>
                    <a:sysClr val="windowText" lastClr="000000"/>
                  </a:solidFill>
                  <a:latin typeface="Roboto" panose="02000000000000000000" pitchFamily="2" charset="0"/>
                  <a:ea typeface="Roboto" panose="02000000000000000000" pitchFamily="2" charset="0"/>
                  <a:cs typeface="Open Sans" pitchFamily="2" charset="0"/>
                </a:defRPr>
              </a:pPr>
              <a:endParaRPr lang="en-US"/>
            </a:p>
          </c:txPr>
        </c:title>
        <c:numFmt formatCode="0%" sourceLinked="0"/>
        <c:majorTickMark val="in"/>
        <c:minorTickMark val="none"/>
        <c:tickLblPos val="nextTo"/>
        <c:spPr>
          <a:noFill/>
          <a:ln>
            <a:solidFill>
              <a:schemeClr val="tx1"/>
            </a:solidFill>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Roboto" panose="02000000000000000000" pitchFamily="2" charset="0"/>
                <a:ea typeface="Roboto" panose="02000000000000000000" pitchFamily="2" charset="0"/>
                <a:cs typeface="Open Sans" pitchFamily="2" charset="0"/>
              </a:defRPr>
            </a:pPr>
            <a:endParaRPr lang="en-US"/>
          </a:p>
        </c:txPr>
        <c:crossAx val="337215615"/>
        <c:crosses val="autoZero"/>
        <c:crossBetween val="between"/>
      </c:valAx>
      <c:spPr>
        <a:noFill/>
        <a:ln>
          <a:noFill/>
        </a:ln>
        <a:effectLst/>
      </c:spPr>
    </c:plotArea>
    <c:plotVisOnly val="1"/>
    <c:dispBlanksAs val="gap"/>
    <c:showDLblsOverMax val="0"/>
    <c:extLst/>
  </c:chart>
  <c:spPr>
    <a:solidFill>
      <a:schemeClr val="bg1"/>
    </a:solidFill>
    <a:ln w="9525" cap="flat" cmpd="sng" algn="ctr">
      <a:noFill/>
      <a:round/>
    </a:ln>
    <a:effectLst/>
  </c:spPr>
  <c:txPr>
    <a:bodyPr/>
    <a:lstStyle/>
    <a:p>
      <a:pPr>
        <a:defRPr sz="1200">
          <a:solidFill>
            <a:sysClr val="windowText" lastClr="000000"/>
          </a:solidFill>
          <a:latin typeface="Roboto" panose="02000000000000000000" pitchFamily="2" charset="0"/>
          <a:ea typeface="Roboto" panose="02000000000000000000" pitchFamily="2" charset="0"/>
          <a:cs typeface="Open Sans" pitchFamily="2" charset="0"/>
        </a:defRPr>
      </a:pPr>
      <a:endParaRPr lang="en-US"/>
    </a:p>
  </c:txPr>
  <c:externalData r:id="rId4">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1" i="0" u="none" strike="noStrike" kern="1200" spc="0" baseline="0">
                <a:solidFill>
                  <a:sysClr val="windowText" lastClr="000000"/>
                </a:solidFill>
                <a:latin typeface="Roboto" panose="02000000000000000000" pitchFamily="2" charset="0"/>
                <a:ea typeface="Roboto" panose="02000000000000000000" pitchFamily="2" charset="0"/>
                <a:cs typeface="Open Sans" pitchFamily="2" charset="0"/>
              </a:defRPr>
            </a:pPr>
            <a:r>
              <a:rPr lang="en-NZ" b="1"/>
              <a:t>Reason for recruitment in construction</a:t>
            </a:r>
          </a:p>
        </c:rich>
      </c:tx>
      <c:overlay val="0"/>
      <c:spPr>
        <a:noFill/>
        <a:ln>
          <a:noFill/>
        </a:ln>
        <a:effectLst/>
      </c:spPr>
      <c:txPr>
        <a:bodyPr rot="0" spcFirstLastPara="1" vertOverflow="ellipsis" vert="horz" wrap="square" anchor="ctr" anchorCtr="1"/>
        <a:lstStyle/>
        <a:p>
          <a:pPr>
            <a:defRPr sz="1440" b="1" i="0" u="none" strike="noStrike" kern="1200" spc="0" baseline="0">
              <a:solidFill>
                <a:sysClr val="windowText" lastClr="000000"/>
              </a:solidFill>
              <a:latin typeface="Roboto" panose="02000000000000000000" pitchFamily="2" charset="0"/>
              <a:ea typeface="Roboto" panose="02000000000000000000" pitchFamily="2" charset="0"/>
              <a:cs typeface="Open Sans" pitchFamily="2" charset="0"/>
            </a:defRPr>
          </a:pPr>
          <a:endParaRPr lang="en-NZ"/>
        </a:p>
      </c:txPr>
    </c:title>
    <c:autoTitleDeleted val="0"/>
    <c:plotArea>
      <c:layout/>
      <c:barChart>
        <c:barDir val="col"/>
        <c:grouping val="stacked"/>
        <c:varyColors val="0"/>
        <c:ser>
          <c:idx val="0"/>
          <c:order val="0"/>
          <c:tx>
            <c:strRef>
              <c:f>LEED!$X$9</c:f>
              <c:strCache>
                <c:ptCount val="1"/>
                <c:pt idx="0">
                  <c:v>Exits</c:v>
                </c:pt>
              </c:strCache>
            </c:strRef>
          </c:tx>
          <c:spPr>
            <a:solidFill>
              <a:schemeClr val="accent6"/>
            </a:solidFill>
            <a:ln>
              <a:noFill/>
            </a:ln>
            <a:effectLst/>
          </c:spPr>
          <c:invertIfNegative val="0"/>
          <c:cat>
            <c:numRef>
              <c:f>LEED!$W$10:$W$35</c:f>
              <c:numCache>
                <c:formatCode>mmm\-yy</c:formatCode>
                <c:ptCount val="26"/>
                <c:pt idx="0">
                  <c:v>36678</c:v>
                </c:pt>
                <c:pt idx="1">
                  <c:v>37043</c:v>
                </c:pt>
                <c:pt idx="2">
                  <c:v>37408</c:v>
                </c:pt>
                <c:pt idx="3">
                  <c:v>37773</c:v>
                </c:pt>
                <c:pt idx="4">
                  <c:v>38139</c:v>
                </c:pt>
                <c:pt idx="5">
                  <c:v>38504</c:v>
                </c:pt>
                <c:pt idx="6">
                  <c:v>38869</c:v>
                </c:pt>
                <c:pt idx="7">
                  <c:v>39234</c:v>
                </c:pt>
                <c:pt idx="8">
                  <c:v>39600</c:v>
                </c:pt>
                <c:pt idx="9">
                  <c:v>39965</c:v>
                </c:pt>
                <c:pt idx="10">
                  <c:v>40330</c:v>
                </c:pt>
                <c:pt idx="11">
                  <c:v>40695</c:v>
                </c:pt>
                <c:pt idx="12">
                  <c:v>41061</c:v>
                </c:pt>
                <c:pt idx="13">
                  <c:v>41426</c:v>
                </c:pt>
                <c:pt idx="14">
                  <c:v>41791</c:v>
                </c:pt>
                <c:pt idx="15">
                  <c:v>42156</c:v>
                </c:pt>
                <c:pt idx="16">
                  <c:v>42522</c:v>
                </c:pt>
                <c:pt idx="17">
                  <c:v>42887</c:v>
                </c:pt>
                <c:pt idx="18">
                  <c:v>43252</c:v>
                </c:pt>
                <c:pt idx="19">
                  <c:v>43617</c:v>
                </c:pt>
                <c:pt idx="20">
                  <c:v>43983</c:v>
                </c:pt>
                <c:pt idx="21">
                  <c:v>44348</c:v>
                </c:pt>
                <c:pt idx="22">
                  <c:v>44713</c:v>
                </c:pt>
                <c:pt idx="23">
                  <c:v>45078</c:v>
                </c:pt>
                <c:pt idx="24">
                  <c:v>45444</c:v>
                </c:pt>
                <c:pt idx="25">
                  <c:v>45809</c:v>
                </c:pt>
              </c:numCache>
            </c:numRef>
          </c:cat>
          <c:val>
            <c:numRef>
              <c:f>LEED!$X$10:$X$35</c:f>
              <c:numCache>
                <c:formatCode>General</c:formatCode>
                <c:ptCount val="26"/>
                <c:pt idx="0">
                  <c:v>46410</c:v>
                </c:pt>
                <c:pt idx="1">
                  <c:v>45060</c:v>
                </c:pt>
                <c:pt idx="2">
                  <c:v>45210</c:v>
                </c:pt>
                <c:pt idx="3">
                  <c:v>46440</c:v>
                </c:pt>
                <c:pt idx="4">
                  <c:v>50000</c:v>
                </c:pt>
                <c:pt idx="5">
                  <c:v>58160</c:v>
                </c:pt>
                <c:pt idx="6">
                  <c:v>61740</c:v>
                </c:pt>
                <c:pt idx="7">
                  <c:v>66530</c:v>
                </c:pt>
                <c:pt idx="8">
                  <c:v>71260</c:v>
                </c:pt>
                <c:pt idx="9">
                  <c:v>69990</c:v>
                </c:pt>
                <c:pt idx="10">
                  <c:v>59950</c:v>
                </c:pt>
                <c:pt idx="11">
                  <c:v>59150</c:v>
                </c:pt>
                <c:pt idx="12">
                  <c:v>60520</c:v>
                </c:pt>
                <c:pt idx="13">
                  <c:v>62210</c:v>
                </c:pt>
                <c:pt idx="14">
                  <c:v>63260</c:v>
                </c:pt>
                <c:pt idx="15">
                  <c:v>69610</c:v>
                </c:pt>
                <c:pt idx="16">
                  <c:v>71670</c:v>
                </c:pt>
                <c:pt idx="17">
                  <c:v>79020</c:v>
                </c:pt>
                <c:pt idx="18">
                  <c:v>90660</c:v>
                </c:pt>
                <c:pt idx="19">
                  <c:v>90620</c:v>
                </c:pt>
                <c:pt idx="20">
                  <c:v>84410</c:v>
                </c:pt>
                <c:pt idx="21">
                  <c:v>87780</c:v>
                </c:pt>
                <c:pt idx="22">
                  <c:v>95660</c:v>
                </c:pt>
                <c:pt idx="23">
                  <c:v>102130</c:v>
                </c:pt>
                <c:pt idx="24">
                  <c:v>98300</c:v>
                </c:pt>
                <c:pt idx="25">
                  <c:v>83085</c:v>
                </c:pt>
              </c:numCache>
            </c:numRef>
          </c:val>
          <c:extLst>
            <c:ext xmlns:c16="http://schemas.microsoft.com/office/drawing/2014/chart" uri="{C3380CC4-5D6E-409C-BE32-E72D297353CC}">
              <c16:uniqueId val="{00000000-E41D-4B4C-9C48-08C76327164E}"/>
            </c:ext>
          </c:extLst>
        </c:ser>
        <c:ser>
          <c:idx val="1"/>
          <c:order val="1"/>
          <c:tx>
            <c:strRef>
              <c:f>LEED!$Y$9</c:f>
              <c:strCache>
                <c:ptCount val="1"/>
                <c:pt idx="0">
                  <c:v>Growth</c:v>
                </c:pt>
              </c:strCache>
            </c:strRef>
          </c:tx>
          <c:spPr>
            <a:solidFill>
              <a:schemeClr val="accent1"/>
            </a:solidFill>
            <a:ln>
              <a:noFill/>
            </a:ln>
            <a:effectLst/>
          </c:spPr>
          <c:invertIfNegative val="0"/>
          <c:cat>
            <c:numRef>
              <c:f>LEED!$W$10:$W$35</c:f>
              <c:numCache>
                <c:formatCode>mmm\-yy</c:formatCode>
                <c:ptCount val="26"/>
                <c:pt idx="0">
                  <c:v>36678</c:v>
                </c:pt>
                <c:pt idx="1">
                  <c:v>37043</c:v>
                </c:pt>
                <c:pt idx="2">
                  <c:v>37408</c:v>
                </c:pt>
                <c:pt idx="3">
                  <c:v>37773</c:v>
                </c:pt>
                <c:pt idx="4">
                  <c:v>38139</c:v>
                </c:pt>
                <c:pt idx="5">
                  <c:v>38504</c:v>
                </c:pt>
                <c:pt idx="6">
                  <c:v>38869</c:v>
                </c:pt>
                <c:pt idx="7">
                  <c:v>39234</c:v>
                </c:pt>
                <c:pt idx="8">
                  <c:v>39600</c:v>
                </c:pt>
                <c:pt idx="9">
                  <c:v>39965</c:v>
                </c:pt>
                <c:pt idx="10">
                  <c:v>40330</c:v>
                </c:pt>
                <c:pt idx="11">
                  <c:v>40695</c:v>
                </c:pt>
                <c:pt idx="12">
                  <c:v>41061</c:v>
                </c:pt>
                <c:pt idx="13">
                  <c:v>41426</c:v>
                </c:pt>
                <c:pt idx="14">
                  <c:v>41791</c:v>
                </c:pt>
                <c:pt idx="15">
                  <c:v>42156</c:v>
                </c:pt>
                <c:pt idx="16">
                  <c:v>42522</c:v>
                </c:pt>
                <c:pt idx="17">
                  <c:v>42887</c:v>
                </c:pt>
                <c:pt idx="18">
                  <c:v>43252</c:v>
                </c:pt>
                <c:pt idx="19">
                  <c:v>43617</c:v>
                </c:pt>
                <c:pt idx="20">
                  <c:v>43983</c:v>
                </c:pt>
                <c:pt idx="21">
                  <c:v>44348</c:v>
                </c:pt>
                <c:pt idx="22">
                  <c:v>44713</c:v>
                </c:pt>
                <c:pt idx="23">
                  <c:v>45078</c:v>
                </c:pt>
                <c:pt idx="24">
                  <c:v>45444</c:v>
                </c:pt>
                <c:pt idx="25">
                  <c:v>45809</c:v>
                </c:pt>
              </c:numCache>
            </c:numRef>
          </c:cat>
          <c:val>
            <c:numRef>
              <c:f>LEED!$Y$10:$Y$35</c:f>
              <c:numCache>
                <c:formatCode>General</c:formatCode>
                <c:ptCount val="26"/>
                <c:pt idx="0">
                  <c:v>2200</c:v>
                </c:pt>
                <c:pt idx="1">
                  <c:v>1420</c:v>
                </c:pt>
                <c:pt idx="2">
                  <c:v>4790</c:v>
                </c:pt>
                <c:pt idx="3">
                  <c:v>6960</c:v>
                </c:pt>
                <c:pt idx="4">
                  <c:v>10470</c:v>
                </c:pt>
                <c:pt idx="5">
                  <c:v>11950</c:v>
                </c:pt>
                <c:pt idx="6">
                  <c:v>7090</c:v>
                </c:pt>
                <c:pt idx="7">
                  <c:v>6360</c:v>
                </c:pt>
                <c:pt idx="8">
                  <c:v>4910</c:v>
                </c:pt>
                <c:pt idx="9">
                  <c:v>-11190</c:v>
                </c:pt>
                <c:pt idx="10">
                  <c:v>-4060</c:v>
                </c:pt>
                <c:pt idx="11">
                  <c:v>520</c:v>
                </c:pt>
                <c:pt idx="12">
                  <c:v>4990</c:v>
                </c:pt>
                <c:pt idx="13">
                  <c:v>6730</c:v>
                </c:pt>
                <c:pt idx="14">
                  <c:v>8740</c:v>
                </c:pt>
                <c:pt idx="15">
                  <c:v>7140</c:v>
                </c:pt>
                <c:pt idx="16">
                  <c:v>8060</c:v>
                </c:pt>
                <c:pt idx="17">
                  <c:v>11670</c:v>
                </c:pt>
                <c:pt idx="18">
                  <c:v>10230</c:v>
                </c:pt>
                <c:pt idx="19">
                  <c:v>6990</c:v>
                </c:pt>
                <c:pt idx="20">
                  <c:v>6090</c:v>
                </c:pt>
                <c:pt idx="21">
                  <c:v>10350</c:v>
                </c:pt>
                <c:pt idx="22">
                  <c:v>12310</c:v>
                </c:pt>
                <c:pt idx="23">
                  <c:v>7390</c:v>
                </c:pt>
                <c:pt idx="24">
                  <c:v>-7434</c:v>
                </c:pt>
                <c:pt idx="25">
                  <c:v>-15690</c:v>
                </c:pt>
              </c:numCache>
            </c:numRef>
          </c:val>
          <c:extLst>
            <c:ext xmlns:c16="http://schemas.microsoft.com/office/drawing/2014/chart" uri="{C3380CC4-5D6E-409C-BE32-E72D297353CC}">
              <c16:uniqueId val="{00000001-E41D-4B4C-9C48-08C76327164E}"/>
            </c:ext>
          </c:extLst>
        </c:ser>
        <c:dLbls>
          <c:showLegendKey val="0"/>
          <c:showVal val="0"/>
          <c:showCatName val="0"/>
          <c:showSerName val="0"/>
          <c:showPercent val="0"/>
          <c:showBubbleSize val="0"/>
        </c:dLbls>
        <c:gapWidth val="25"/>
        <c:overlap val="100"/>
        <c:axId val="337215615"/>
        <c:axId val="1138226304"/>
      </c:barChart>
      <c:catAx>
        <c:axId val="337215615"/>
        <c:scaling>
          <c:orientation val="minMax"/>
        </c:scaling>
        <c:delete val="0"/>
        <c:axPos val="b"/>
        <c:numFmt formatCode="yyyy" sourceLinked="0"/>
        <c:majorTickMark val="cross"/>
        <c:minorTickMark val="none"/>
        <c:tickLblPos val="low"/>
        <c:spPr>
          <a:noFill/>
          <a:ln w="9525" cap="flat" cmpd="sng" algn="ctr">
            <a:solidFill>
              <a:sysClr val="windowText" lastClr="000000"/>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Roboto" panose="02000000000000000000" pitchFamily="2" charset="0"/>
                <a:ea typeface="Roboto" panose="02000000000000000000" pitchFamily="2" charset="0"/>
                <a:cs typeface="Open Sans" pitchFamily="2" charset="0"/>
              </a:defRPr>
            </a:pPr>
            <a:endParaRPr lang="en-US"/>
          </a:p>
        </c:txPr>
        <c:crossAx val="1138226304"/>
        <c:crosses val="autoZero"/>
        <c:auto val="0"/>
        <c:lblAlgn val="ctr"/>
        <c:lblOffset val="100"/>
        <c:tickLblSkip val="5"/>
        <c:noMultiLvlLbl val="0"/>
      </c:catAx>
      <c:valAx>
        <c:axId val="1138226304"/>
        <c:scaling>
          <c:orientation val="minMax"/>
        </c:scaling>
        <c:delete val="0"/>
        <c:axPos val="l"/>
        <c:title>
          <c:tx>
            <c:rich>
              <a:bodyPr rot="-5400000" spcFirstLastPara="1" vertOverflow="ellipsis" vert="horz" wrap="square" anchor="ctr" anchorCtr="1"/>
              <a:lstStyle/>
              <a:p>
                <a:pPr>
                  <a:defRPr sz="1200" b="0" i="0" u="none" strike="noStrike" kern="1200" baseline="0">
                    <a:solidFill>
                      <a:sysClr val="windowText" lastClr="000000"/>
                    </a:solidFill>
                    <a:latin typeface="Roboto" panose="02000000000000000000" pitchFamily="2" charset="0"/>
                    <a:ea typeface="Roboto" panose="02000000000000000000" pitchFamily="2" charset="0"/>
                    <a:cs typeface="Open Sans" pitchFamily="2" charset="0"/>
                  </a:defRPr>
                </a:pPr>
                <a:r>
                  <a:rPr lang="en-NZ"/>
                  <a:t>Number per year</a:t>
                </a:r>
              </a:p>
            </c:rich>
          </c:tx>
          <c:overlay val="0"/>
          <c:spPr>
            <a:noFill/>
            <a:ln>
              <a:noFill/>
            </a:ln>
            <a:effectLst/>
          </c:spPr>
          <c:txPr>
            <a:bodyPr rot="-5400000" spcFirstLastPara="1" vertOverflow="ellipsis" vert="horz" wrap="square" anchor="ctr" anchorCtr="1"/>
            <a:lstStyle/>
            <a:p>
              <a:pPr>
                <a:defRPr sz="1200" b="0" i="0" u="none" strike="noStrike" kern="1200" baseline="0">
                  <a:solidFill>
                    <a:sysClr val="windowText" lastClr="000000"/>
                  </a:solidFill>
                  <a:latin typeface="Roboto" panose="02000000000000000000" pitchFamily="2" charset="0"/>
                  <a:ea typeface="Roboto" panose="02000000000000000000" pitchFamily="2" charset="0"/>
                  <a:cs typeface="Open Sans" pitchFamily="2" charset="0"/>
                </a:defRPr>
              </a:pPr>
              <a:endParaRPr lang="en-NZ"/>
            </a:p>
          </c:txPr>
        </c:title>
        <c:numFmt formatCode="#,##0" sourceLinked="0"/>
        <c:majorTickMark val="in"/>
        <c:minorTickMark val="none"/>
        <c:tickLblPos val="nextTo"/>
        <c:spPr>
          <a:noFill/>
          <a:ln>
            <a:solidFill>
              <a:schemeClr val="tx1"/>
            </a:solidFill>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Roboto" panose="02000000000000000000" pitchFamily="2" charset="0"/>
                <a:ea typeface="Roboto" panose="02000000000000000000" pitchFamily="2" charset="0"/>
                <a:cs typeface="Open Sans" pitchFamily="2" charset="0"/>
              </a:defRPr>
            </a:pPr>
            <a:endParaRPr lang="en-US"/>
          </a:p>
        </c:txPr>
        <c:crossAx val="337215615"/>
        <c:crosses val="autoZero"/>
        <c:crossBetween val="between"/>
        <c:majorUnit val="25000"/>
      </c:valAx>
      <c:spPr>
        <a:noFill/>
        <a:ln>
          <a:noFill/>
        </a:ln>
        <a:effectLst/>
      </c:spPr>
    </c:plotArea>
    <c:legend>
      <c:legendPos val="t"/>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Roboto" panose="02000000000000000000" pitchFamily="2" charset="0"/>
              <a:ea typeface="Roboto" panose="02000000000000000000" pitchFamily="2" charset="0"/>
              <a:cs typeface="Open Sans" pitchFamily="2" charset="0"/>
            </a:defRPr>
          </a:pPr>
          <a:endParaRPr lang="en-US"/>
        </a:p>
      </c:txPr>
    </c:legend>
    <c:plotVisOnly val="1"/>
    <c:dispBlanksAs val="gap"/>
    <c:showDLblsOverMax val="0"/>
    <c:extLst/>
  </c:chart>
  <c:spPr>
    <a:solidFill>
      <a:schemeClr val="bg1"/>
    </a:solidFill>
    <a:ln w="9525" cap="flat" cmpd="sng" algn="ctr">
      <a:noFill/>
      <a:round/>
    </a:ln>
    <a:effectLst/>
  </c:spPr>
  <c:txPr>
    <a:bodyPr/>
    <a:lstStyle/>
    <a:p>
      <a:pPr>
        <a:defRPr sz="1200">
          <a:solidFill>
            <a:sysClr val="windowText" lastClr="000000"/>
          </a:solidFill>
          <a:latin typeface="Roboto" panose="02000000000000000000" pitchFamily="2" charset="0"/>
          <a:ea typeface="Roboto" panose="02000000000000000000" pitchFamily="2" charset="0"/>
          <a:cs typeface="Open Sans" pitchFamily="2" charset="0"/>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40" b="1" i="0" u="none" strike="noStrike" kern="1200" spc="0" baseline="0">
                <a:solidFill>
                  <a:sysClr val="windowText" lastClr="000000"/>
                </a:solidFill>
                <a:latin typeface="Roboto" panose="02000000000000000000" pitchFamily="2" charset="0"/>
                <a:ea typeface="Roboto" panose="02000000000000000000" pitchFamily="2" charset="0"/>
                <a:cs typeface="Open Sans" pitchFamily="2" charset="0"/>
              </a:defRPr>
            </a:pPr>
            <a:r>
              <a:rPr lang="en-NZ" b="1"/>
              <a:t>Qualifications/experience of new entrants </a:t>
            </a:r>
          </a:p>
        </c:rich>
      </c:tx>
      <c:overlay val="0"/>
      <c:spPr>
        <a:noFill/>
        <a:ln>
          <a:noFill/>
        </a:ln>
        <a:effectLst/>
      </c:spPr>
      <c:txPr>
        <a:bodyPr rot="0" spcFirstLastPara="1" vertOverflow="ellipsis" vert="horz" wrap="square" anchor="ctr" anchorCtr="1"/>
        <a:lstStyle/>
        <a:p>
          <a:pPr>
            <a:defRPr sz="1440" b="1" i="0" u="none" strike="noStrike" kern="1200" spc="0" baseline="0">
              <a:solidFill>
                <a:sysClr val="windowText" lastClr="000000"/>
              </a:solidFill>
              <a:latin typeface="Roboto" panose="02000000000000000000" pitchFamily="2" charset="0"/>
              <a:ea typeface="Roboto" panose="02000000000000000000" pitchFamily="2" charset="0"/>
              <a:cs typeface="Open Sans" pitchFamily="2" charset="0"/>
            </a:defRPr>
          </a:pPr>
          <a:endParaRPr lang="en-NZ"/>
        </a:p>
      </c:txPr>
    </c:title>
    <c:autoTitleDeleted val="0"/>
    <c:plotArea>
      <c:layout/>
      <c:barChart>
        <c:barDir val="bar"/>
        <c:grouping val="clustered"/>
        <c:varyColors val="0"/>
        <c:ser>
          <c:idx val="0"/>
          <c:order val="0"/>
          <c:spPr>
            <a:solidFill>
              <a:srgbClr val="0E563E"/>
            </a:solidFill>
            <a:ln>
              <a:noFill/>
            </a:ln>
            <a:effectLst/>
          </c:spPr>
          <c:invertIfNegative val="0"/>
          <c:cat>
            <c:strRef>
              <c:f>LEED!$AA$52:$AA$54</c:f>
              <c:strCache>
                <c:ptCount val="3"/>
                <c:pt idx="0">
                  <c:v>Have existing qualifications</c:v>
                </c:pt>
                <c:pt idx="1">
                  <c:v>Have sector work experience</c:v>
                </c:pt>
                <c:pt idx="2">
                  <c:v>Do not have qualifications nor experience</c:v>
                </c:pt>
              </c:strCache>
            </c:strRef>
          </c:cat>
          <c:val>
            <c:numRef>
              <c:f>LEED!$AB$52:$AB$54</c:f>
              <c:numCache>
                <c:formatCode>0%</c:formatCode>
                <c:ptCount val="3"/>
                <c:pt idx="0">
                  <c:v>0.27828799634256207</c:v>
                </c:pt>
                <c:pt idx="1">
                  <c:v>0.34552031088222246</c:v>
                </c:pt>
                <c:pt idx="2">
                  <c:v>0.65447968911777754</c:v>
                </c:pt>
              </c:numCache>
            </c:numRef>
          </c:val>
          <c:extLst>
            <c:ext xmlns:c16="http://schemas.microsoft.com/office/drawing/2014/chart" uri="{C3380CC4-5D6E-409C-BE32-E72D297353CC}">
              <c16:uniqueId val="{00000000-45FA-4DB2-AC5A-CFDE1ECB1CBB}"/>
            </c:ext>
          </c:extLst>
        </c:ser>
        <c:dLbls>
          <c:showLegendKey val="0"/>
          <c:showVal val="0"/>
          <c:showCatName val="0"/>
          <c:showSerName val="0"/>
          <c:showPercent val="0"/>
          <c:showBubbleSize val="0"/>
        </c:dLbls>
        <c:gapWidth val="25"/>
        <c:axId val="337215615"/>
        <c:axId val="1138226304"/>
      </c:barChart>
      <c:catAx>
        <c:axId val="337215615"/>
        <c:scaling>
          <c:orientation val="maxMin"/>
        </c:scaling>
        <c:delete val="0"/>
        <c:axPos val="l"/>
        <c:numFmt formatCode="yyyy" sourceLinked="0"/>
        <c:majorTickMark val="cross"/>
        <c:minorTickMark val="none"/>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Roboto" panose="02000000000000000000" pitchFamily="2" charset="0"/>
                <a:ea typeface="Roboto" panose="02000000000000000000" pitchFamily="2" charset="0"/>
                <a:cs typeface="Open Sans" pitchFamily="2" charset="0"/>
              </a:defRPr>
            </a:pPr>
            <a:endParaRPr lang="en-US"/>
          </a:p>
        </c:txPr>
        <c:crossAx val="1138226304"/>
        <c:crosses val="autoZero"/>
        <c:auto val="1"/>
        <c:lblAlgn val="ctr"/>
        <c:lblOffset val="100"/>
        <c:noMultiLvlLbl val="0"/>
      </c:catAx>
      <c:valAx>
        <c:axId val="1138226304"/>
        <c:scaling>
          <c:orientation val="minMax"/>
        </c:scaling>
        <c:delete val="0"/>
        <c:axPos val="b"/>
        <c:title>
          <c:tx>
            <c:rich>
              <a:bodyPr rot="0" spcFirstLastPara="1" vertOverflow="ellipsis" vert="horz" wrap="square" anchor="ctr" anchorCtr="1"/>
              <a:lstStyle/>
              <a:p>
                <a:pPr>
                  <a:defRPr sz="1200" b="0" i="0" u="none" strike="noStrike" kern="1200" baseline="0">
                    <a:solidFill>
                      <a:sysClr val="windowText" lastClr="000000"/>
                    </a:solidFill>
                    <a:latin typeface="Roboto" panose="02000000000000000000" pitchFamily="2" charset="0"/>
                    <a:ea typeface="Roboto" panose="02000000000000000000" pitchFamily="2" charset="0"/>
                    <a:cs typeface="Open Sans" pitchFamily="2" charset="0"/>
                  </a:defRPr>
                </a:pPr>
                <a:r>
                  <a:rPr lang="en-NZ"/>
                  <a:t>Share of entrants, 2023</a:t>
                </a:r>
              </a:p>
            </c:rich>
          </c:tx>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Roboto" panose="02000000000000000000" pitchFamily="2" charset="0"/>
                  <a:ea typeface="Roboto" panose="02000000000000000000" pitchFamily="2" charset="0"/>
                  <a:cs typeface="Open Sans" pitchFamily="2" charset="0"/>
                </a:defRPr>
              </a:pPr>
              <a:endParaRPr lang="en-NZ"/>
            </a:p>
          </c:txPr>
        </c:title>
        <c:numFmt formatCode="0%" sourceLinked="0"/>
        <c:majorTickMark val="in"/>
        <c:minorTickMark val="none"/>
        <c:tickLblPos val="nextTo"/>
        <c:spPr>
          <a:noFill/>
          <a:ln>
            <a:solidFill>
              <a:schemeClr val="tx1"/>
            </a:solidFill>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Roboto" panose="02000000000000000000" pitchFamily="2" charset="0"/>
                <a:ea typeface="Roboto" panose="02000000000000000000" pitchFamily="2" charset="0"/>
                <a:cs typeface="Open Sans" pitchFamily="2" charset="0"/>
              </a:defRPr>
            </a:pPr>
            <a:endParaRPr lang="en-US"/>
          </a:p>
        </c:txPr>
        <c:crossAx val="337215615"/>
        <c:crosses val="max"/>
        <c:crossBetween val="between"/>
      </c:valAx>
      <c:spPr>
        <a:noFill/>
        <a:ln>
          <a:noFill/>
        </a:ln>
        <a:effectLst/>
      </c:spPr>
    </c:plotArea>
    <c:plotVisOnly val="1"/>
    <c:dispBlanksAs val="gap"/>
    <c:showDLblsOverMax val="0"/>
    <c:extLst/>
  </c:chart>
  <c:spPr>
    <a:solidFill>
      <a:schemeClr val="bg1"/>
    </a:solidFill>
    <a:ln w="9525" cap="flat" cmpd="sng" algn="ctr">
      <a:noFill/>
      <a:round/>
    </a:ln>
    <a:effectLst/>
  </c:spPr>
  <c:txPr>
    <a:bodyPr/>
    <a:lstStyle/>
    <a:p>
      <a:pPr>
        <a:defRPr sz="1200">
          <a:solidFill>
            <a:sysClr val="windowText" lastClr="000000"/>
          </a:solidFill>
          <a:latin typeface="Roboto" panose="02000000000000000000" pitchFamily="2" charset="0"/>
          <a:ea typeface="Roboto" panose="02000000000000000000" pitchFamily="2" charset="0"/>
          <a:cs typeface="Open Sans" pitchFamily="2" charset="0"/>
        </a:defRPr>
      </a:pPr>
      <a:endParaRPr lang="en-US"/>
    </a:p>
  </c:txPr>
  <c:externalData r:id="rId4">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40" b="1" i="0" u="none" strike="noStrike" kern="1200" spc="0" baseline="0">
                <a:solidFill>
                  <a:sysClr val="windowText" lastClr="000000"/>
                </a:solidFill>
                <a:latin typeface="Roboto" panose="02000000000000000000" pitchFamily="2" charset="0"/>
                <a:ea typeface="Roboto" panose="02000000000000000000" pitchFamily="2" charset="0"/>
                <a:cs typeface="Open Sans" pitchFamily="2" charset="0"/>
              </a:defRPr>
            </a:pPr>
            <a:r>
              <a:rPr lang="en-NZ" b="1"/>
              <a:t>Source of entrants</a:t>
            </a:r>
          </a:p>
        </c:rich>
      </c:tx>
      <c:overlay val="0"/>
      <c:spPr>
        <a:noFill/>
        <a:ln>
          <a:noFill/>
        </a:ln>
        <a:effectLst/>
      </c:spPr>
      <c:txPr>
        <a:bodyPr rot="0" spcFirstLastPara="1" vertOverflow="ellipsis" vert="horz" wrap="square" anchor="ctr" anchorCtr="1"/>
        <a:lstStyle/>
        <a:p>
          <a:pPr>
            <a:defRPr sz="1440" b="1" i="0" u="none" strike="noStrike" kern="1200" spc="0" baseline="0">
              <a:solidFill>
                <a:sysClr val="windowText" lastClr="000000"/>
              </a:solidFill>
              <a:latin typeface="Roboto" panose="02000000000000000000" pitchFamily="2" charset="0"/>
              <a:ea typeface="Roboto" panose="02000000000000000000" pitchFamily="2" charset="0"/>
              <a:cs typeface="Open Sans" pitchFamily="2" charset="0"/>
            </a:defRPr>
          </a:pPr>
          <a:endParaRPr lang="en-US"/>
        </a:p>
      </c:txPr>
    </c:title>
    <c:autoTitleDeleted val="0"/>
    <c:plotArea>
      <c:layout/>
      <c:barChart>
        <c:barDir val="bar"/>
        <c:grouping val="clustered"/>
        <c:varyColors val="0"/>
        <c:ser>
          <c:idx val="0"/>
          <c:order val="0"/>
          <c:spPr>
            <a:solidFill>
              <a:srgbClr val="0E563E"/>
            </a:solidFill>
            <a:ln>
              <a:noFill/>
            </a:ln>
            <a:effectLst/>
          </c:spPr>
          <c:invertIfNegative val="0"/>
          <c:cat>
            <c:strRef>
              <c:f>LEED!$AA$42:$AA$49</c:f>
              <c:strCache>
                <c:ptCount val="8"/>
                <c:pt idx="0">
                  <c:v>Industry changers</c:v>
                </c:pt>
                <c:pt idx="1">
                  <c:v>Not previously in work &amp; other</c:v>
                </c:pt>
                <c:pt idx="2">
                  <c:v>Migrants</c:v>
                </c:pt>
                <c:pt idx="3">
                  <c:v>School leavers</c:v>
                </c:pt>
                <c:pt idx="4">
                  <c:v>Tertiary graduates</c:v>
                </c:pt>
                <c:pt idx="5">
                  <c:v>Jobseeker support</c:v>
                </c:pt>
                <c:pt idx="6">
                  <c:v>Trade academy</c:v>
                </c:pt>
                <c:pt idx="7">
                  <c:v>Returning Kiwis</c:v>
                </c:pt>
              </c:strCache>
            </c:strRef>
          </c:cat>
          <c:val>
            <c:numRef>
              <c:f>LEED!$AB$42:$AB$49</c:f>
              <c:numCache>
                <c:formatCode>0%</c:formatCode>
                <c:ptCount val="8"/>
                <c:pt idx="0">
                  <c:v>0.51677446247764525</c:v>
                </c:pt>
                <c:pt idx="1">
                  <c:v>0.18890935739353762</c:v>
                </c:pt>
                <c:pt idx="2">
                  <c:v>0.11043579986284607</c:v>
                </c:pt>
                <c:pt idx="3">
                  <c:v>7.9952668450564077E-2</c:v>
                </c:pt>
                <c:pt idx="4">
                  <c:v>4.8635856337990294E-2</c:v>
                </c:pt>
                <c:pt idx="5">
                  <c:v>2.4176740308461859E-2</c:v>
                </c:pt>
                <c:pt idx="6">
                  <c:v>2.1783269910849952E-2</c:v>
                </c:pt>
                <c:pt idx="7">
                  <c:v>9.3318452581048553E-3</c:v>
                </c:pt>
              </c:numCache>
            </c:numRef>
          </c:val>
          <c:extLst>
            <c:ext xmlns:c16="http://schemas.microsoft.com/office/drawing/2014/chart" uri="{C3380CC4-5D6E-409C-BE32-E72D297353CC}">
              <c16:uniqueId val="{00000000-C9C0-4D6C-869B-153719B00981}"/>
            </c:ext>
          </c:extLst>
        </c:ser>
        <c:dLbls>
          <c:showLegendKey val="0"/>
          <c:showVal val="0"/>
          <c:showCatName val="0"/>
          <c:showSerName val="0"/>
          <c:showPercent val="0"/>
          <c:showBubbleSize val="0"/>
        </c:dLbls>
        <c:gapWidth val="25"/>
        <c:axId val="337215615"/>
        <c:axId val="1138226304"/>
      </c:barChart>
      <c:catAx>
        <c:axId val="337215615"/>
        <c:scaling>
          <c:orientation val="maxMin"/>
        </c:scaling>
        <c:delete val="0"/>
        <c:axPos val="l"/>
        <c:numFmt formatCode="yyyy" sourceLinked="0"/>
        <c:majorTickMark val="cross"/>
        <c:minorTickMark val="none"/>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Roboto" panose="02000000000000000000" pitchFamily="2" charset="0"/>
                <a:ea typeface="Roboto" panose="02000000000000000000" pitchFamily="2" charset="0"/>
                <a:cs typeface="Open Sans" pitchFamily="2" charset="0"/>
              </a:defRPr>
            </a:pPr>
            <a:endParaRPr lang="en-US"/>
          </a:p>
        </c:txPr>
        <c:crossAx val="1138226304"/>
        <c:crosses val="autoZero"/>
        <c:auto val="1"/>
        <c:lblAlgn val="ctr"/>
        <c:lblOffset val="100"/>
        <c:noMultiLvlLbl val="0"/>
      </c:catAx>
      <c:valAx>
        <c:axId val="1138226304"/>
        <c:scaling>
          <c:orientation val="minMax"/>
        </c:scaling>
        <c:delete val="0"/>
        <c:axPos val="b"/>
        <c:title>
          <c:tx>
            <c:rich>
              <a:bodyPr rot="0" spcFirstLastPara="1" vertOverflow="ellipsis" vert="horz" wrap="square" anchor="ctr" anchorCtr="1"/>
              <a:lstStyle/>
              <a:p>
                <a:pPr>
                  <a:defRPr sz="1200" b="0" i="0" u="none" strike="noStrike" kern="1200" baseline="0">
                    <a:solidFill>
                      <a:sysClr val="windowText" lastClr="000000"/>
                    </a:solidFill>
                    <a:latin typeface="Roboto" panose="02000000000000000000" pitchFamily="2" charset="0"/>
                    <a:ea typeface="Roboto" panose="02000000000000000000" pitchFamily="2" charset="0"/>
                    <a:cs typeface="Open Sans" pitchFamily="2" charset="0"/>
                  </a:defRPr>
                </a:pPr>
                <a:r>
                  <a:rPr lang="en-NZ"/>
                  <a:t>Share of entrants, 2023</a:t>
                </a:r>
              </a:p>
            </c:rich>
          </c:tx>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Roboto" panose="02000000000000000000" pitchFamily="2" charset="0"/>
                  <a:ea typeface="Roboto" panose="02000000000000000000" pitchFamily="2" charset="0"/>
                  <a:cs typeface="Open Sans" pitchFamily="2" charset="0"/>
                </a:defRPr>
              </a:pPr>
              <a:endParaRPr lang="en-NZ"/>
            </a:p>
          </c:txPr>
        </c:title>
        <c:numFmt formatCode="0%" sourceLinked="0"/>
        <c:majorTickMark val="cross"/>
        <c:minorTickMark val="none"/>
        <c:tickLblPos val="nextTo"/>
        <c:spPr>
          <a:noFill/>
          <a:ln>
            <a:solidFill>
              <a:srgbClr val="2C2C2C"/>
            </a:solidFill>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Roboto" panose="02000000000000000000" pitchFamily="2" charset="0"/>
                <a:ea typeface="Roboto" panose="02000000000000000000" pitchFamily="2" charset="0"/>
                <a:cs typeface="Open Sans" pitchFamily="2" charset="0"/>
              </a:defRPr>
            </a:pPr>
            <a:endParaRPr lang="en-US"/>
          </a:p>
        </c:txPr>
        <c:crossAx val="337215615"/>
        <c:crosses val="max"/>
        <c:crossBetween val="between"/>
      </c:valAx>
      <c:spPr>
        <a:noFill/>
        <a:ln>
          <a:noFill/>
        </a:ln>
        <a:effectLst/>
      </c:spPr>
    </c:plotArea>
    <c:plotVisOnly val="1"/>
    <c:dispBlanksAs val="gap"/>
    <c:showDLblsOverMax val="0"/>
    <c:extLst/>
  </c:chart>
  <c:spPr>
    <a:solidFill>
      <a:schemeClr val="bg1"/>
    </a:solidFill>
    <a:ln w="9525" cap="flat" cmpd="sng" algn="ctr">
      <a:noFill/>
      <a:round/>
    </a:ln>
    <a:effectLst/>
  </c:spPr>
  <c:txPr>
    <a:bodyPr/>
    <a:lstStyle/>
    <a:p>
      <a:pPr>
        <a:defRPr sz="1200">
          <a:solidFill>
            <a:sysClr val="windowText" lastClr="000000"/>
          </a:solidFill>
          <a:latin typeface="Roboto" panose="02000000000000000000" pitchFamily="2" charset="0"/>
          <a:ea typeface="Roboto" panose="02000000000000000000" pitchFamily="2" charset="0"/>
          <a:cs typeface="Open Sans" pitchFamily="2" charset="0"/>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_rels/data1.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svg"/><Relationship Id="rId1" Type="http://schemas.openxmlformats.org/officeDocument/2006/relationships/image" Target="../media/image16.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svg"/><Relationship Id="rId1" Type="http://schemas.openxmlformats.org/officeDocument/2006/relationships/image" Target="../media/image16.sv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4BC3BF1-36AF-4E64-A376-39258B32DF5A}" type="doc">
      <dgm:prSet loTypeId="urn:microsoft.com/office/officeart/2018/5/layout/CenteredIconLabelDescriptionList" loCatId="icon" qsTypeId="urn:microsoft.com/office/officeart/2005/8/quickstyle/simple1" qsCatId="simple" csTypeId="urn:microsoft.com/office/officeart/2005/8/colors/accent2_2" csCatId="accent2" phldr="1"/>
      <dgm:spPr/>
      <dgm:t>
        <a:bodyPr/>
        <a:lstStyle/>
        <a:p>
          <a:endParaRPr lang="en-NZ"/>
        </a:p>
      </dgm:t>
    </dgm:pt>
    <dgm:pt modelId="{DB6C1FA0-0657-446A-80FE-89CBC0A56506}">
      <dgm:prSet phldrT="[Text]"/>
      <dgm:spPr/>
      <dgm:t>
        <a:bodyPr/>
        <a:lstStyle/>
        <a:p>
          <a:pPr>
            <a:lnSpc>
              <a:spcPct val="100000"/>
            </a:lnSpc>
          </a:pPr>
          <a:r>
            <a:rPr lang="en-NZ" dirty="0">
              <a:latin typeface="Roboto" panose="02000000000000000000" pitchFamily="2" charset="0"/>
              <a:ea typeface="Roboto" panose="02000000000000000000" pitchFamily="2" charset="0"/>
              <a:cs typeface="Open Sans" panose="020B0606030504020204" pitchFamily="34" charset="0"/>
            </a:rPr>
            <a:t>Leadership</a:t>
          </a:r>
        </a:p>
      </dgm:t>
    </dgm:pt>
    <dgm:pt modelId="{4B106F09-0768-4445-8D45-D830C1E5960F}" type="parTrans" cxnId="{A4F15934-334E-4F43-8F9B-19B074A7C775}">
      <dgm:prSet/>
      <dgm:spPr/>
      <dgm:t>
        <a:bodyPr/>
        <a:lstStyle/>
        <a:p>
          <a:endParaRPr lang="en-NZ">
            <a:latin typeface="Roboto" panose="02000000000000000000" pitchFamily="2" charset="0"/>
            <a:ea typeface="Roboto" panose="02000000000000000000" pitchFamily="2" charset="0"/>
            <a:cs typeface="Open Sans" panose="020B0606030504020204" pitchFamily="34" charset="0"/>
          </a:endParaRPr>
        </a:p>
      </dgm:t>
    </dgm:pt>
    <dgm:pt modelId="{08B849FA-2B63-470C-A062-1E9DBDC8B6CC}" type="sibTrans" cxnId="{A4F15934-334E-4F43-8F9B-19B074A7C775}">
      <dgm:prSet/>
      <dgm:spPr/>
      <dgm:t>
        <a:bodyPr/>
        <a:lstStyle/>
        <a:p>
          <a:endParaRPr lang="en-NZ">
            <a:latin typeface="Roboto" panose="02000000000000000000" pitchFamily="2" charset="0"/>
            <a:ea typeface="Roboto" panose="02000000000000000000" pitchFamily="2" charset="0"/>
            <a:cs typeface="Open Sans" panose="020B0606030504020204" pitchFamily="34" charset="0"/>
          </a:endParaRPr>
        </a:p>
      </dgm:t>
    </dgm:pt>
    <dgm:pt modelId="{CA9B1A38-C617-47DE-B1CC-8B67409E2925}">
      <dgm:prSet/>
      <dgm:spPr/>
      <dgm:t>
        <a:bodyPr/>
        <a:lstStyle/>
        <a:p>
          <a:pPr>
            <a:lnSpc>
              <a:spcPct val="100000"/>
            </a:lnSpc>
          </a:pPr>
          <a:r>
            <a:rPr lang="en-NZ" dirty="0">
              <a:latin typeface="Roboto" panose="02000000000000000000" pitchFamily="2" charset="0"/>
              <a:ea typeface="Roboto" panose="02000000000000000000" pitchFamily="2" charset="0"/>
              <a:cs typeface="Open Sans" panose="020B0606030504020204" pitchFamily="34" charset="0"/>
            </a:rPr>
            <a:t>Stable funding envelope…</a:t>
          </a:r>
        </a:p>
      </dgm:t>
    </dgm:pt>
    <dgm:pt modelId="{3EBC6C5E-D38C-404B-9186-910AB7A563D1}" type="parTrans" cxnId="{E5A97A25-9B9C-4C01-8CB4-F75DE923F06B}">
      <dgm:prSet/>
      <dgm:spPr/>
      <dgm:t>
        <a:bodyPr/>
        <a:lstStyle/>
        <a:p>
          <a:endParaRPr lang="en-NZ">
            <a:latin typeface="Roboto" panose="02000000000000000000" pitchFamily="2" charset="0"/>
            <a:ea typeface="Roboto" panose="02000000000000000000" pitchFamily="2" charset="0"/>
            <a:cs typeface="Open Sans" panose="020B0606030504020204" pitchFamily="34" charset="0"/>
          </a:endParaRPr>
        </a:p>
      </dgm:t>
    </dgm:pt>
    <dgm:pt modelId="{B8B9AD2B-C5EA-47DD-8DBC-B6F0C1A21586}" type="sibTrans" cxnId="{E5A97A25-9B9C-4C01-8CB4-F75DE923F06B}">
      <dgm:prSet/>
      <dgm:spPr/>
      <dgm:t>
        <a:bodyPr/>
        <a:lstStyle/>
        <a:p>
          <a:endParaRPr lang="en-NZ">
            <a:latin typeface="Roboto" panose="02000000000000000000" pitchFamily="2" charset="0"/>
            <a:ea typeface="Roboto" panose="02000000000000000000" pitchFamily="2" charset="0"/>
            <a:cs typeface="Open Sans" panose="020B0606030504020204" pitchFamily="34" charset="0"/>
          </a:endParaRPr>
        </a:p>
      </dgm:t>
    </dgm:pt>
    <dgm:pt modelId="{A6FC0DA7-94C8-4121-AA59-0C7FE4636487}">
      <dgm:prSet phldrT="[Text]"/>
      <dgm:spPr/>
      <dgm:t>
        <a:bodyPr/>
        <a:lstStyle/>
        <a:p>
          <a:pPr>
            <a:lnSpc>
              <a:spcPct val="100000"/>
            </a:lnSpc>
          </a:pPr>
          <a:r>
            <a:rPr lang="en-NZ" dirty="0">
              <a:latin typeface="Roboto" panose="02000000000000000000" pitchFamily="2" charset="0"/>
              <a:ea typeface="Roboto" panose="02000000000000000000" pitchFamily="2" charset="0"/>
              <a:cs typeface="Open Sans" panose="020B0606030504020204" pitchFamily="34" charset="0"/>
            </a:rPr>
            <a:t>Culture</a:t>
          </a:r>
        </a:p>
      </dgm:t>
    </dgm:pt>
    <dgm:pt modelId="{C250A648-CFA1-4385-BB67-3ED76A16DDFE}" type="parTrans" cxnId="{7291EFE1-14B5-4C17-A39A-AF70B7AFA40B}">
      <dgm:prSet/>
      <dgm:spPr/>
      <dgm:t>
        <a:bodyPr/>
        <a:lstStyle/>
        <a:p>
          <a:endParaRPr lang="en-NZ">
            <a:latin typeface="Roboto" panose="02000000000000000000" pitchFamily="2" charset="0"/>
            <a:ea typeface="Roboto" panose="02000000000000000000" pitchFamily="2" charset="0"/>
            <a:cs typeface="Open Sans" panose="020B0606030504020204" pitchFamily="34" charset="0"/>
          </a:endParaRPr>
        </a:p>
      </dgm:t>
    </dgm:pt>
    <dgm:pt modelId="{4CBB46CD-4663-4F7D-AF0E-5E1F918D71C2}" type="sibTrans" cxnId="{7291EFE1-14B5-4C17-A39A-AF70B7AFA40B}">
      <dgm:prSet/>
      <dgm:spPr/>
      <dgm:t>
        <a:bodyPr/>
        <a:lstStyle/>
        <a:p>
          <a:endParaRPr lang="en-NZ">
            <a:latin typeface="Roboto" panose="02000000000000000000" pitchFamily="2" charset="0"/>
            <a:ea typeface="Roboto" panose="02000000000000000000" pitchFamily="2" charset="0"/>
            <a:cs typeface="Open Sans" panose="020B0606030504020204" pitchFamily="34" charset="0"/>
          </a:endParaRPr>
        </a:p>
      </dgm:t>
    </dgm:pt>
    <dgm:pt modelId="{86F336AF-42E7-4C71-B82F-F94C6F748EC2}">
      <dgm:prSet phldrT="[Text]"/>
      <dgm:spPr/>
      <dgm:t>
        <a:bodyPr/>
        <a:lstStyle/>
        <a:p>
          <a:pPr>
            <a:lnSpc>
              <a:spcPct val="100000"/>
            </a:lnSpc>
            <a:defRPr b="1"/>
          </a:pPr>
          <a:r>
            <a:rPr lang="en-NZ" dirty="0">
              <a:latin typeface="Roboto" panose="02000000000000000000" pitchFamily="2" charset="0"/>
              <a:ea typeface="Roboto" panose="02000000000000000000" pitchFamily="2" charset="0"/>
              <a:cs typeface="Open Sans" panose="020B0606030504020204" pitchFamily="34" charset="0"/>
            </a:rPr>
            <a:t>Invest in your people </a:t>
          </a:r>
        </a:p>
      </dgm:t>
    </dgm:pt>
    <dgm:pt modelId="{00DF3CE2-73F5-4969-9BFC-88578E8A2C62}" type="parTrans" cxnId="{256E9B76-F276-4A65-A285-0BD8DBB44C2D}">
      <dgm:prSet/>
      <dgm:spPr/>
      <dgm:t>
        <a:bodyPr/>
        <a:lstStyle/>
        <a:p>
          <a:endParaRPr lang="en-NZ">
            <a:latin typeface="Roboto" panose="02000000000000000000" pitchFamily="2" charset="0"/>
            <a:ea typeface="Roboto" panose="02000000000000000000" pitchFamily="2" charset="0"/>
            <a:cs typeface="Open Sans" panose="020B0606030504020204" pitchFamily="34" charset="0"/>
          </a:endParaRPr>
        </a:p>
      </dgm:t>
    </dgm:pt>
    <dgm:pt modelId="{57CF5582-03D3-4A80-BC1B-BA6E010A0EEE}" type="sibTrans" cxnId="{256E9B76-F276-4A65-A285-0BD8DBB44C2D}">
      <dgm:prSet/>
      <dgm:spPr/>
      <dgm:t>
        <a:bodyPr/>
        <a:lstStyle/>
        <a:p>
          <a:endParaRPr lang="en-NZ">
            <a:latin typeface="Roboto" panose="02000000000000000000" pitchFamily="2" charset="0"/>
            <a:ea typeface="Roboto" panose="02000000000000000000" pitchFamily="2" charset="0"/>
            <a:cs typeface="Open Sans" panose="020B0606030504020204" pitchFamily="34" charset="0"/>
          </a:endParaRPr>
        </a:p>
      </dgm:t>
    </dgm:pt>
    <dgm:pt modelId="{17B5A532-3471-406D-9AF5-61950863A65E}">
      <dgm:prSet/>
      <dgm:spPr/>
      <dgm:t>
        <a:bodyPr/>
        <a:lstStyle/>
        <a:p>
          <a:pPr>
            <a:lnSpc>
              <a:spcPct val="100000"/>
            </a:lnSpc>
          </a:pPr>
          <a:r>
            <a:rPr lang="en-NZ" dirty="0">
              <a:latin typeface="Roboto" panose="02000000000000000000" pitchFamily="2" charset="0"/>
              <a:ea typeface="Roboto" panose="02000000000000000000" pitchFamily="2" charset="0"/>
              <a:cs typeface="Open Sans" panose="020B0606030504020204" pitchFamily="34" charset="0"/>
            </a:rPr>
            <a:t>Informal + formal training </a:t>
          </a:r>
        </a:p>
      </dgm:t>
    </dgm:pt>
    <dgm:pt modelId="{918D7A53-AD08-4DA9-AD80-CC4DA5127543}" type="parTrans" cxnId="{1FC0AEC1-E12C-4FFB-AB4D-C8B43524F36C}">
      <dgm:prSet/>
      <dgm:spPr/>
      <dgm:t>
        <a:bodyPr/>
        <a:lstStyle/>
        <a:p>
          <a:endParaRPr lang="en-NZ">
            <a:latin typeface="Roboto" panose="02000000000000000000" pitchFamily="2" charset="0"/>
            <a:ea typeface="Roboto" panose="02000000000000000000" pitchFamily="2" charset="0"/>
            <a:cs typeface="Open Sans" panose="020B0606030504020204" pitchFamily="34" charset="0"/>
          </a:endParaRPr>
        </a:p>
      </dgm:t>
    </dgm:pt>
    <dgm:pt modelId="{930E11A9-AB4C-43E2-B867-9114F394BACC}" type="sibTrans" cxnId="{1FC0AEC1-E12C-4FFB-AB4D-C8B43524F36C}">
      <dgm:prSet/>
      <dgm:spPr/>
      <dgm:t>
        <a:bodyPr/>
        <a:lstStyle/>
        <a:p>
          <a:endParaRPr lang="en-NZ">
            <a:latin typeface="Roboto" panose="02000000000000000000" pitchFamily="2" charset="0"/>
            <a:ea typeface="Roboto" panose="02000000000000000000" pitchFamily="2" charset="0"/>
            <a:cs typeface="Open Sans" panose="020B0606030504020204" pitchFamily="34" charset="0"/>
          </a:endParaRPr>
        </a:p>
      </dgm:t>
    </dgm:pt>
    <dgm:pt modelId="{C9CC7720-B532-4625-98AF-E433D69324AA}">
      <dgm:prSet phldrT="[Text]"/>
      <dgm:spPr/>
      <dgm:t>
        <a:bodyPr/>
        <a:lstStyle/>
        <a:p>
          <a:pPr>
            <a:lnSpc>
              <a:spcPct val="100000"/>
            </a:lnSpc>
            <a:defRPr b="1"/>
          </a:pPr>
          <a:r>
            <a:rPr lang="en-NZ" dirty="0">
              <a:latin typeface="Roboto" panose="02000000000000000000" pitchFamily="2" charset="0"/>
              <a:ea typeface="Roboto" panose="02000000000000000000" pitchFamily="2" charset="0"/>
              <a:cs typeface="Open Sans" panose="020B0606030504020204" pitchFamily="34" charset="0"/>
            </a:rPr>
            <a:t>Invest in you </a:t>
          </a:r>
        </a:p>
      </dgm:t>
    </dgm:pt>
    <dgm:pt modelId="{5D57ECD3-7F31-4D1A-816C-45D4F9DDBCA0}" type="parTrans" cxnId="{4D268FEB-A998-48B0-B430-13A850C9583C}">
      <dgm:prSet/>
      <dgm:spPr/>
      <dgm:t>
        <a:bodyPr/>
        <a:lstStyle/>
        <a:p>
          <a:endParaRPr lang="en-NZ">
            <a:latin typeface="Roboto" panose="02000000000000000000" pitchFamily="2" charset="0"/>
            <a:ea typeface="Roboto" panose="02000000000000000000" pitchFamily="2" charset="0"/>
            <a:cs typeface="Open Sans" panose="020B0606030504020204" pitchFamily="34" charset="0"/>
          </a:endParaRPr>
        </a:p>
      </dgm:t>
    </dgm:pt>
    <dgm:pt modelId="{51B91BC0-E998-40ED-B145-1067E9281E53}" type="sibTrans" cxnId="{4D268FEB-A998-48B0-B430-13A850C9583C}">
      <dgm:prSet/>
      <dgm:spPr/>
      <dgm:t>
        <a:bodyPr/>
        <a:lstStyle/>
        <a:p>
          <a:endParaRPr lang="en-NZ">
            <a:latin typeface="Roboto" panose="02000000000000000000" pitchFamily="2" charset="0"/>
            <a:ea typeface="Roboto" panose="02000000000000000000" pitchFamily="2" charset="0"/>
            <a:cs typeface="Open Sans" panose="020B0606030504020204" pitchFamily="34" charset="0"/>
          </a:endParaRPr>
        </a:p>
      </dgm:t>
    </dgm:pt>
    <dgm:pt modelId="{E5F27135-B1B6-4CB7-8235-AC25C2F1B631}">
      <dgm:prSet phldrT="[Text]"/>
      <dgm:spPr/>
      <dgm:t>
        <a:bodyPr/>
        <a:lstStyle/>
        <a:p>
          <a:pPr>
            <a:lnSpc>
              <a:spcPct val="100000"/>
            </a:lnSpc>
          </a:pPr>
          <a:r>
            <a:rPr lang="en-NZ" dirty="0">
              <a:latin typeface="Roboto" panose="02000000000000000000" pitchFamily="2" charset="0"/>
              <a:ea typeface="Roboto" panose="02000000000000000000" pitchFamily="2" charset="0"/>
              <a:cs typeface="Open Sans" panose="020B0606030504020204" pitchFamily="34" charset="0"/>
            </a:rPr>
            <a:t>Management </a:t>
          </a:r>
        </a:p>
      </dgm:t>
    </dgm:pt>
    <dgm:pt modelId="{C73113E2-B68E-44A0-AF96-848B5FF83957}" type="parTrans" cxnId="{45E80B28-9C20-4A92-B847-FDBF0A17D59F}">
      <dgm:prSet/>
      <dgm:spPr/>
      <dgm:t>
        <a:bodyPr/>
        <a:lstStyle/>
        <a:p>
          <a:endParaRPr lang="en-NZ">
            <a:latin typeface="Roboto" panose="02000000000000000000" pitchFamily="2" charset="0"/>
            <a:ea typeface="Roboto" panose="02000000000000000000" pitchFamily="2" charset="0"/>
            <a:cs typeface="Open Sans" panose="020B0606030504020204" pitchFamily="34" charset="0"/>
          </a:endParaRPr>
        </a:p>
      </dgm:t>
    </dgm:pt>
    <dgm:pt modelId="{DCDC5701-25B7-4C51-B1C0-9F221848BD98}" type="sibTrans" cxnId="{45E80B28-9C20-4A92-B847-FDBF0A17D59F}">
      <dgm:prSet/>
      <dgm:spPr/>
      <dgm:t>
        <a:bodyPr/>
        <a:lstStyle/>
        <a:p>
          <a:endParaRPr lang="en-NZ">
            <a:latin typeface="Roboto" panose="02000000000000000000" pitchFamily="2" charset="0"/>
            <a:ea typeface="Roboto" panose="02000000000000000000" pitchFamily="2" charset="0"/>
            <a:cs typeface="Open Sans" panose="020B0606030504020204" pitchFamily="34" charset="0"/>
          </a:endParaRPr>
        </a:p>
      </dgm:t>
    </dgm:pt>
    <dgm:pt modelId="{F0258B81-DA27-4746-B8F3-F597D74B7525}">
      <dgm:prSet/>
      <dgm:spPr/>
      <dgm:t>
        <a:bodyPr/>
        <a:lstStyle/>
        <a:p>
          <a:pPr>
            <a:lnSpc>
              <a:spcPct val="100000"/>
            </a:lnSpc>
            <a:defRPr b="1"/>
          </a:pPr>
          <a:r>
            <a:rPr lang="en-NZ" dirty="0">
              <a:latin typeface="Roboto" panose="02000000000000000000" pitchFamily="2" charset="0"/>
              <a:ea typeface="Roboto" panose="02000000000000000000" pitchFamily="2" charset="0"/>
              <a:cs typeface="Open Sans" panose="020B0606030504020204" pitchFamily="34" charset="0"/>
            </a:rPr>
            <a:t>Broader settings</a:t>
          </a:r>
        </a:p>
      </dgm:t>
    </dgm:pt>
    <dgm:pt modelId="{DE578AF7-0DEC-43B1-83AD-E16A3D0A7069}" type="parTrans" cxnId="{B6FC57C7-B8C6-4BE1-8F90-2EF5241D8F20}">
      <dgm:prSet/>
      <dgm:spPr/>
      <dgm:t>
        <a:bodyPr/>
        <a:lstStyle/>
        <a:p>
          <a:endParaRPr lang="en-NZ">
            <a:latin typeface="Roboto" panose="02000000000000000000" pitchFamily="2" charset="0"/>
            <a:ea typeface="Roboto" panose="02000000000000000000" pitchFamily="2" charset="0"/>
            <a:cs typeface="Open Sans" panose="020B0606030504020204" pitchFamily="34" charset="0"/>
          </a:endParaRPr>
        </a:p>
      </dgm:t>
    </dgm:pt>
    <dgm:pt modelId="{5B9DF5CB-34FF-4013-AC29-A3ABBB0E46B5}" type="sibTrans" cxnId="{B6FC57C7-B8C6-4BE1-8F90-2EF5241D8F20}">
      <dgm:prSet/>
      <dgm:spPr/>
      <dgm:t>
        <a:bodyPr/>
        <a:lstStyle/>
        <a:p>
          <a:endParaRPr lang="en-NZ">
            <a:latin typeface="Roboto" panose="02000000000000000000" pitchFamily="2" charset="0"/>
            <a:ea typeface="Roboto" panose="02000000000000000000" pitchFamily="2" charset="0"/>
            <a:cs typeface="Open Sans" panose="020B0606030504020204" pitchFamily="34" charset="0"/>
          </a:endParaRPr>
        </a:p>
      </dgm:t>
    </dgm:pt>
    <dgm:pt modelId="{592F043A-16EC-469C-9EDC-C55A0A37A722}">
      <dgm:prSet/>
      <dgm:spPr/>
      <dgm:t>
        <a:bodyPr/>
        <a:lstStyle/>
        <a:p>
          <a:pPr>
            <a:lnSpc>
              <a:spcPct val="100000"/>
            </a:lnSpc>
          </a:pPr>
          <a:r>
            <a:rPr lang="en-NZ" dirty="0">
              <a:latin typeface="Roboto" panose="02000000000000000000" pitchFamily="2" charset="0"/>
              <a:ea typeface="Roboto" panose="02000000000000000000" pitchFamily="2" charset="0"/>
              <a:cs typeface="Open Sans" panose="020B0606030504020204" pitchFamily="34" charset="0"/>
            </a:rPr>
            <a:t>…for learning (not just qualifications)…</a:t>
          </a:r>
        </a:p>
      </dgm:t>
    </dgm:pt>
    <dgm:pt modelId="{E2A4283B-CBB4-4FC9-9402-8E9D18A7BC10}" type="parTrans" cxnId="{312894BA-AF90-4C7E-A0E2-EEAA51DA8E80}">
      <dgm:prSet/>
      <dgm:spPr/>
      <dgm:t>
        <a:bodyPr/>
        <a:lstStyle/>
        <a:p>
          <a:endParaRPr lang="en-NZ">
            <a:latin typeface="Roboto" panose="02000000000000000000" pitchFamily="2" charset="0"/>
            <a:ea typeface="Roboto" panose="02000000000000000000" pitchFamily="2" charset="0"/>
            <a:cs typeface="Open Sans" panose="020B0606030504020204" pitchFamily="34" charset="0"/>
          </a:endParaRPr>
        </a:p>
      </dgm:t>
    </dgm:pt>
    <dgm:pt modelId="{77DF257B-411C-4FBC-B285-EA9D8E2DEEDC}" type="sibTrans" cxnId="{312894BA-AF90-4C7E-A0E2-EEAA51DA8E80}">
      <dgm:prSet/>
      <dgm:spPr/>
      <dgm:t>
        <a:bodyPr/>
        <a:lstStyle/>
        <a:p>
          <a:endParaRPr lang="en-NZ">
            <a:latin typeface="Roboto" panose="02000000000000000000" pitchFamily="2" charset="0"/>
            <a:ea typeface="Roboto" panose="02000000000000000000" pitchFamily="2" charset="0"/>
            <a:cs typeface="Open Sans" panose="020B0606030504020204" pitchFamily="34" charset="0"/>
          </a:endParaRPr>
        </a:p>
      </dgm:t>
    </dgm:pt>
    <dgm:pt modelId="{BF8B2C49-FB31-457A-917B-4C33E71A0482}">
      <dgm:prSet/>
      <dgm:spPr/>
      <dgm:t>
        <a:bodyPr/>
        <a:lstStyle/>
        <a:p>
          <a:pPr>
            <a:lnSpc>
              <a:spcPct val="100000"/>
            </a:lnSpc>
          </a:pPr>
          <a:r>
            <a:rPr lang="en-NZ" dirty="0">
              <a:latin typeface="Roboto" panose="02000000000000000000" pitchFamily="2" charset="0"/>
              <a:ea typeface="Roboto" panose="02000000000000000000" pitchFamily="2" charset="0"/>
              <a:cs typeface="Open Sans" panose="020B0606030504020204" pitchFamily="34" charset="0"/>
            </a:rPr>
            <a:t>Recruit for attributes, not just qualifications and experience </a:t>
          </a:r>
        </a:p>
        <a:p>
          <a:pPr>
            <a:lnSpc>
              <a:spcPct val="100000"/>
            </a:lnSpc>
          </a:pPr>
          <a:r>
            <a:rPr lang="en-NZ" dirty="0">
              <a:latin typeface="Roboto" panose="02000000000000000000" pitchFamily="2" charset="0"/>
              <a:ea typeface="Roboto" panose="02000000000000000000" pitchFamily="2" charset="0"/>
              <a:cs typeface="Open Sans" panose="020B0606030504020204" pitchFamily="34" charset="0"/>
            </a:rPr>
            <a:t>Retention is critical</a:t>
          </a:r>
        </a:p>
      </dgm:t>
    </dgm:pt>
    <dgm:pt modelId="{DBEF89DA-0A9B-4609-BD27-B9F28993ED62}" type="parTrans" cxnId="{05FCBE4C-1405-4F7C-A566-5E9995944C7F}">
      <dgm:prSet/>
      <dgm:spPr/>
      <dgm:t>
        <a:bodyPr/>
        <a:lstStyle/>
        <a:p>
          <a:endParaRPr lang="en-NZ">
            <a:latin typeface="Roboto" panose="02000000000000000000" pitchFamily="2" charset="0"/>
            <a:ea typeface="Roboto" panose="02000000000000000000" pitchFamily="2" charset="0"/>
            <a:cs typeface="Open Sans" panose="020B0606030504020204" pitchFamily="34" charset="0"/>
          </a:endParaRPr>
        </a:p>
      </dgm:t>
    </dgm:pt>
    <dgm:pt modelId="{D649D198-BA28-4E93-AFA9-4AA71AC521A3}" type="sibTrans" cxnId="{05FCBE4C-1405-4F7C-A566-5E9995944C7F}">
      <dgm:prSet/>
      <dgm:spPr/>
      <dgm:t>
        <a:bodyPr/>
        <a:lstStyle/>
        <a:p>
          <a:endParaRPr lang="en-NZ">
            <a:latin typeface="Roboto" panose="02000000000000000000" pitchFamily="2" charset="0"/>
            <a:ea typeface="Roboto" panose="02000000000000000000" pitchFamily="2" charset="0"/>
            <a:cs typeface="Open Sans" panose="020B0606030504020204" pitchFamily="34" charset="0"/>
          </a:endParaRPr>
        </a:p>
      </dgm:t>
    </dgm:pt>
    <dgm:pt modelId="{0E3D19B4-5FC6-45B5-AEBF-B984B1DC5D09}">
      <dgm:prSet/>
      <dgm:spPr/>
      <dgm:t>
        <a:bodyPr/>
        <a:lstStyle/>
        <a:p>
          <a:pPr>
            <a:lnSpc>
              <a:spcPct val="100000"/>
            </a:lnSpc>
          </a:pPr>
          <a:r>
            <a:rPr lang="en-NZ" dirty="0">
              <a:latin typeface="Roboto" panose="02000000000000000000" pitchFamily="2" charset="0"/>
              <a:ea typeface="Roboto" panose="02000000000000000000" pitchFamily="2" charset="0"/>
              <a:cs typeface="Open Sans" panose="020B0606030504020204" pitchFamily="34" charset="0"/>
            </a:rPr>
            <a:t>…skills (appropriate, useful and up to date)…</a:t>
          </a:r>
        </a:p>
      </dgm:t>
    </dgm:pt>
    <dgm:pt modelId="{16643D91-C44F-4E4D-9DAA-218FCB87C155}" type="parTrans" cxnId="{3E206305-C4AE-463C-AA86-2A01C1DD0AD0}">
      <dgm:prSet/>
      <dgm:spPr/>
      <dgm:t>
        <a:bodyPr/>
        <a:lstStyle/>
        <a:p>
          <a:endParaRPr lang="en-NZ">
            <a:latin typeface="Roboto" panose="02000000000000000000" pitchFamily="2" charset="0"/>
            <a:ea typeface="Roboto" panose="02000000000000000000" pitchFamily="2" charset="0"/>
            <a:cs typeface="Open Sans" panose="020B0606030504020204" pitchFamily="34" charset="0"/>
          </a:endParaRPr>
        </a:p>
      </dgm:t>
    </dgm:pt>
    <dgm:pt modelId="{9D911DFB-9BA3-4B86-AB03-CDFBAEAD3108}" type="sibTrans" cxnId="{3E206305-C4AE-463C-AA86-2A01C1DD0AD0}">
      <dgm:prSet/>
      <dgm:spPr/>
      <dgm:t>
        <a:bodyPr/>
        <a:lstStyle/>
        <a:p>
          <a:endParaRPr lang="en-NZ">
            <a:latin typeface="Roboto" panose="02000000000000000000" pitchFamily="2" charset="0"/>
            <a:ea typeface="Roboto" panose="02000000000000000000" pitchFamily="2" charset="0"/>
            <a:cs typeface="Open Sans" panose="020B0606030504020204" pitchFamily="34" charset="0"/>
          </a:endParaRPr>
        </a:p>
      </dgm:t>
    </dgm:pt>
    <dgm:pt modelId="{79BED114-EBB1-45F9-BD61-408D17674952}">
      <dgm:prSet/>
      <dgm:spPr/>
      <dgm:t>
        <a:bodyPr/>
        <a:lstStyle/>
        <a:p>
          <a:pPr>
            <a:lnSpc>
              <a:spcPct val="100000"/>
            </a:lnSpc>
          </a:pPr>
          <a:r>
            <a:rPr lang="en-NZ" dirty="0">
              <a:latin typeface="Roboto" panose="02000000000000000000" pitchFamily="2" charset="0"/>
              <a:ea typeface="Roboto" panose="02000000000000000000" pitchFamily="2" charset="0"/>
              <a:cs typeface="Open Sans" panose="020B0606030504020204" pitchFamily="34" charset="0"/>
            </a:rPr>
            <a:t>…delivered right (fit for purpose). </a:t>
          </a:r>
        </a:p>
      </dgm:t>
    </dgm:pt>
    <dgm:pt modelId="{1794AAF5-9F62-4DC9-9EDA-0F44966FC49B}" type="parTrans" cxnId="{53F8DD99-F3C7-4E98-A003-9A983782D134}">
      <dgm:prSet/>
      <dgm:spPr/>
      <dgm:t>
        <a:bodyPr/>
        <a:lstStyle/>
        <a:p>
          <a:endParaRPr lang="en-NZ">
            <a:latin typeface="Roboto" panose="02000000000000000000" pitchFamily="2" charset="0"/>
            <a:ea typeface="Roboto" panose="02000000000000000000" pitchFamily="2" charset="0"/>
            <a:cs typeface="Open Sans" panose="020B0606030504020204" pitchFamily="34" charset="0"/>
          </a:endParaRPr>
        </a:p>
      </dgm:t>
    </dgm:pt>
    <dgm:pt modelId="{11BD1752-4224-433E-AEC6-6105DD7DAB15}" type="sibTrans" cxnId="{53F8DD99-F3C7-4E98-A003-9A983782D134}">
      <dgm:prSet/>
      <dgm:spPr/>
      <dgm:t>
        <a:bodyPr/>
        <a:lstStyle/>
        <a:p>
          <a:endParaRPr lang="en-NZ">
            <a:latin typeface="Roboto" panose="02000000000000000000" pitchFamily="2" charset="0"/>
            <a:ea typeface="Roboto" panose="02000000000000000000" pitchFamily="2" charset="0"/>
            <a:cs typeface="Open Sans" panose="020B0606030504020204" pitchFamily="34" charset="0"/>
          </a:endParaRPr>
        </a:p>
      </dgm:t>
    </dgm:pt>
    <dgm:pt modelId="{6895E8DA-5B9D-4E9D-A4E2-30369B893F48}" type="pres">
      <dgm:prSet presAssocID="{A4BC3BF1-36AF-4E64-A376-39258B32DF5A}" presName="root" presStyleCnt="0">
        <dgm:presLayoutVars>
          <dgm:dir/>
          <dgm:resizeHandles val="exact"/>
        </dgm:presLayoutVars>
      </dgm:prSet>
      <dgm:spPr/>
    </dgm:pt>
    <dgm:pt modelId="{F0066B9E-4D92-4A94-A4D2-FD136B5FCA63}" type="pres">
      <dgm:prSet presAssocID="{C9CC7720-B532-4625-98AF-E433D69324AA}" presName="compNode" presStyleCnt="0"/>
      <dgm:spPr/>
    </dgm:pt>
    <dgm:pt modelId="{92CD9A96-1976-4DE8-AF3B-D8D174809ACD}" type="pres">
      <dgm:prSet presAssocID="{C9CC7720-B532-4625-98AF-E433D69324AA}"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Office Worker"/>
        </a:ext>
      </dgm:extLst>
    </dgm:pt>
    <dgm:pt modelId="{D563EA6D-50E4-4518-BEC8-A8560C83DEDC}" type="pres">
      <dgm:prSet presAssocID="{C9CC7720-B532-4625-98AF-E433D69324AA}" presName="iconSpace" presStyleCnt="0"/>
      <dgm:spPr/>
    </dgm:pt>
    <dgm:pt modelId="{96068453-0295-4874-AB4A-D56C51C88BE6}" type="pres">
      <dgm:prSet presAssocID="{C9CC7720-B532-4625-98AF-E433D69324AA}" presName="parTx" presStyleLbl="revTx" presStyleIdx="0" presStyleCnt="6">
        <dgm:presLayoutVars>
          <dgm:chMax val="0"/>
          <dgm:chPref val="0"/>
        </dgm:presLayoutVars>
      </dgm:prSet>
      <dgm:spPr/>
    </dgm:pt>
    <dgm:pt modelId="{57A1355C-331A-43C3-8F94-6CF5255DCDDD}" type="pres">
      <dgm:prSet presAssocID="{C9CC7720-B532-4625-98AF-E433D69324AA}" presName="txSpace" presStyleCnt="0"/>
      <dgm:spPr/>
    </dgm:pt>
    <dgm:pt modelId="{A92CF66D-2305-445B-9752-CC4A021967C5}" type="pres">
      <dgm:prSet presAssocID="{C9CC7720-B532-4625-98AF-E433D69324AA}" presName="desTx" presStyleLbl="revTx" presStyleIdx="1" presStyleCnt="6">
        <dgm:presLayoutVars/>
      </dgm:prSet>
      <dgm:spPr/>
    </dgm:pt>
    <dgm:pt modelId="{22215D92-ABC1-41CB-BD82-569F459ECE32}" type="pres">
      <dgm:prSet presAssocID="{51B91BC0-E998-40ED-B145-1067E9281E53}" presName="sibTrans" presStyleCnt="0"/>
      <dgm:spPr/>
    </dgm:pt>
    <dgm:pt modelId="{01B51C6E-6D87-4E14-A46B-AF7C9205A039}" type="pres">
      <dgm:prSet presAssocID="{86F336AF-42E7-4C71-B82F-F94C6F748EC2}" presName="compNode" presStyleCnt="0"/>
      <dgm:spPr/>
    </dgm:pt>
    <dgm:pt modelId="{DC7C8C0D-D891-4947-9AB8-0B57B890DFE2}" type="pres">
      <dgm:prSet presAssocID="{86F336AF-42E7-4C71-B82F-F94C6F748EC2}"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ead with Gears"/>
        </a:ext>
      </dgm:extLst>
    </dgm:pt>
    <dgm:pt modelId="{DCD17455-A652-4899-8ADF-9AA3E5BE2EB4}" type="pres">
      <dgm:prSet presAssocID="{86F336AF-42E7-4C71-B82F-F94C6F748EC2}" presName="iconSpace" presStyleCnt="0"/>
      <dgm:spPr/>
    </dgm:pt>
    <dgm:pt modelId="{3918F282-52CA-4C82-B8D5-F6A032569576}" type="pres">
      <dgm:prSet presAssocID="{86F336AF-42E7-4C71-B82F-F94C6F748EC2}" presName="parTx" presStyleLbl="revTx" presStyleIdx="2" presStyleCnt="6">
        <dgm:presLayoutVars>
          <dgm:chMax val="0"/>
          <dgm:chPref val="0"/>
        </dgm:presLayoutVars>
      </dgm:prSet>
      <dgm:spPr/>
    </dgm:pt>
    <dgm:pt modelId="{408A5439-5FE0-41BC-B44C-BAE33D3E13F7}" type="pres">
      <dgm:prSet presAssocID="{86F336AF-42E7-4C71-B82F-F94C6F748EC2}" presName="txSpace" presStyleCnt="0"/>
      <dgm:spPr/>
    </dgm:pt>
    <dgm:pt modelId="{4D4D9E6A-2DC5-494A-B906-04B8A1E18842}" type="pres">
      <dgm:prSet presAssocID="{86F336AF-42E7-4C71-B82F-F94C6F748EC2}" presName="desTx" presStyleLbl="revTx" presStyleIdx="3" presStyleCnt="6">
        <dgm:presLayoutVars/>
      </dgm:prSet>
      <dgm:spPr/>
    </dgm:pt>
    <dgm:pt modelId="{7810ABDE-5BC9-4494-A205-CF7BC27DF426}" type="pres">
      <dgm:prSet presAssocID="{57CF5582-03D3-4A80-BC1B-BA6E010A0EEE}" presName="sibTrans" presStyleCnt="0"/>
      <dgm:spPr/>
    </dgm:pt>
    <dgm:pt modelId="{D680A6A6-A683-42D0-8F27-CFCEA79FE970}" type="pres">
      <dgm:prSet presAssocID="{F0258B81-DA27-4746-B8F3-F597D74B7525}" presName="compNode" presStyleCnt="0"/>
      <dgm:spPr/>
    </dgm:pt>
    <dgm:pt modelId="{6594A8B8-305F-4AB5-A8A6-10AE23539AED}" type="pres">
      <dgm:prSet presAssocID="{F0258B81-DA27-4746-B8F3-F597D74B7525}"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Bank"/>
        </a:ext>
      </dgm:extLst>
    </dgm:pt>
    <dgm:pt modelId="{24561D17-9C0A-4030-B9B2-A01C327C1DAD}" type="pres">
      <dgm:prSet presAssocID="{F0258B81-DA27-4746-B8F3-F597D74B7525}" presName="iconSpace" presStyleCnt="0"/>
      <dgm:spPr/>
    </dgm:pt>
    <dgm:pt modelId="{3F2AAA2C-BBF6-44F6-8778-462609AC2152}" type="pres">
      <dgm:prSet presAssocID="{F0258B81-DA27-4746-B8F3-F597D74B7525}" presName="parTx" presStyleLbl="revTx" presStyleIdx="4" presStyleCnt="6">
        <dgm:presLayoutVars>
          <dgm:chMax val="0"/>
          <dgm:chPref val="0"/>
        </dgm:presLayoutVars>
      </dgm:prSet>
      <dgm:spPr/>
    </dgm:pt>
    <dgm:pt modelId="{28D6D5CD-7350-4A97-A98B-9EA773692A61}" type="pres">
      <dgm:prSet presAssocID="{F0258B81-DA27-4746-B8F3-F597D74B7525}" presName="txSpace" presStyleCnt="0"/>
      <dgm:spPr/>
    </dgm:pt>
    <dgm:pt modelId="{56BD1264-8A1E-4F27-BF82-A44D8A6B1D47}" type="pres">
      <dgm:prSet presAssocID="{F0258B81-DA27-4746-B8F3-F597D74B7525}" presName="desTx" presStyleLbl="revTx" presStyleIdx="5" presStyleCnt="6">
        <dgm:presLayoutVars/>
      </dgm:prSet>
      <dgm:spPr/>
    </dgm:pt>
  </dgm:ptLst>
  <dgm:cxnLst>
    <dgm:cxn modelId="{3E206305-C4AE-463C-AA86-2A01C1DD0AD0}" srcId="{F0258B81-DA27-4746-B8F3-F597D74B7525}" destId="{0E3D19B4-5FC6-45B5-AEBF-B984B1DC5D09}" srcOrd="2" destOrd="0" parTransId="{16643D91-C44F-4E4D-9DAA-218FCB87C155}" sibTransId="{9D911DFB-9BA3-4B86-AB03-CDFBAEAD3108}"/>
    <dgm:cxn modelId="{384FE80B-F5E8-425F-BEED-01A8B37BE9BE}" type="presOf" srcId="{0E3D19B4-5FC6-45B5-AEBF-B984B1DC5D09}" destId="{56BD1264-8A1E-4F27-BF82-A44D8A6B1D47}" srcOrd="0" destOrd="2" presId="urn:microsoft.com/office/officeart/2018/5/layout/CenteredIconLabelDescriptionList"/>
    <dgm:cxn modelId="{20320B16-64D6-43D0-8594-3264FC6241BF}" type="presOf" srcId="{DB6C1FA0-0657-446A-80FE-89CBC0A56506}" destId="{A92CF66D-2305-445B-9752-CC4A021967C5}" srcOrd="0" destOrd="0" presId="urn:microsoft.com/office/officeart/2018/5/layout/CenteredIconLabelDescriptionList"/>
    <dgm:cxn modelId="{90DBFB17-9F3B-4D43-8B56-CBE6F93D7240}" type="presOf" srcId="{79BED114-EBB1-45F9-BD61-408D17674952}" destId="{56BD1264-8A1E-4F27-BF82-A44D8A6B1D47}" srcOrd="0" destOrd="3" presId="urn:microsoft.com/office/officeart/2018/5/layout/CenteredIconLabelDescriptionList"/>
    <dgm:cxn modelId="{E4AD1525-CB31-44EF-9412-77118A45CFC9}" type="presOf" srcId="{592F043A-16EC-469C-9EDC-C55A0A37A722}" destId="{56BD1264-8A1E-4F27-BF82-A44D8A6B1D47}" srcOrd="0" destOrd="1" presId="urn:microsoft.com/office/officeart/2018/5/layout/CenteredIconLabelDescriptionList"/>
    <dgm:cxn modelId="{E5A97A25-9B9C-4C01-8CB4-F75DE923F06B}" srcId="{F0258B81-DA27-4746-B8F3-F597D74B7525}" destId="{CA9B1A38-C617-47DE-B1CC-8B67409E2925}" srcOrd="0" destOrd="0" parTransId="{3EBC6C5E-D38C-404B-9186-910AB7A563D1}" sibTransId="{B8B9AD2B-C5EA-47DD-8DBC-B6F0C1A21586}"/>
    <dgm:cxn modelId="{45E80B28-9C20-4A92-B847-FDBF0A17D59F}" srcId="{C9CC7720-B532-4625-98AF-E433D69324AA}" destId="{E5F27135-B1B6-4CB7-8235-AC25C2F1B631}" srcOrd="1" destOrd="0" parTransId="{C73113E2-B68E-44A0-AF96-848B5FF83957}" sibTransId="{DCDC5701-25B7-4C51-B1C0-9F221848BD98}"/>
    <dgm:cxn modelId="{15CC2E2B-5222-4A9B-8DCB-D7F6C77E8FD1}" type="presOf" srcId="{BF8B2C49-FB31-457A-917B-4C33E71A0482}" destId="{4D4D9E6A-2DC5-494A-B906-04B8A1E18842}" srcOrd="0" destOrd="1" presId="urn:microsoft.com/office/officeart/2018/5/layout/CenteredIconLabelDescriptionList"/>
    <dgm:cxn modelId="{A4F15934-334E-4F43-8F9B-19B074A7C775}" srcId="{C9CC7720-B532-4625-98AF-E433D69324AA}" destId="{DB6C1FA0-0657-446A-80FE-89CBC0A56506}" srcOrd="0" destOrd="0" parTransId="{4B106F09-0768-4445-8D45-D830C1E5960F}" sibTransId="{08B849FA-2B63-470C-A062-1E9DBDC8B6CC}"/>
    <dgm:cxn modelId="{B88FB168-22B1-41D6-90B7-8886195B1AD3}" type="presOf" srcId="{A4BC3BF1-36AF-4E64-A376-39258B32DF5A}" destId="{6895E8DA-5B9D-4E9D-A4E2-30369B893F48}" srcOrd="0" destOrd="0" presId="urn:microsoft.com/office/officeart/2018/5/layout/CenteredIconLabelDescriptionList"/>
    <dgm:cxn modelId="{05FCBE4C-1405-4F7C-A566-5E9995944C7F}" srcId="{86F336AF-42E7-4C71-B82F-F94C6F748EC2}" destId="{BF8B2C49-FB31-457A-917B-4C33E71A0482}" srcOrd="1" destOrd="0" parTransId="{DBEF89DA-0A9B-4609-BD27-B9F28993ED62}" sibTransId="{D649D198-BA28-4E93-AFA9-4AA71AC521A3}"/>
    <dgm:cxn modelId="{D0F1CD51-23EF-4EF7-8164-2602922DE969}" type="presOf" srcId="{CA9B1A38-C617-47DE-B1CC-8B67409E2925}" destId="{56BD1264-8A1E-4F27-BF82-A44D8A6B1D47}" srcOrd="0" destOrd="0" presId="urn:microsoft.com/office/officeart/2018/5/layout/CenteredIconLabelDescriptionList"/>
    <dgm:cxn modelId="{256E9B76-F276-4A65-A285-0BD8DBB44C2D}" srcId="{A4BC3BF1-36AF-4E64-A376-39258B32DF5A}" destId="{86F336AF-42E7-4C71-B82F-F94C6F748EC2}" srcOrd="1" destOrd="0" parTransId="{00DF3CE2-73F5-4969-9BFC-88578E8A2C62}" sibTransId="{57CF5582-03D3-4A80-BC1B-BA6E010A0EEE}"/>
    <dgm:cxn modelId="{DB7F0597-DAF6-4622-933C-19D0F67BBE1A}" type="presOf" srcId="{A6FC0DA7-94C8-4121-AA59-0C7FE4636487}" destId="{A92CF66D-2305-445B-9752-CC4A021967C5}" srcOrd="0" destOrd="2" presId="urn:microsoft.com/office/officeart/2018/5/layout/CenteredIconLabelDescriptionList"/>
    <dgm:cxn modelId="{53F8DD99-F3C7-4E98-A003-9A983782D134}" srcId="{F0258B81-DA27-4746-B8F3-F597D74B7525}" destId="{79BED114-EBB1-45F9-BD61-408D17674952}" srcOrd="3" destOrd="0" parTransId="{1794AAF5-9F62-4DC9-9EDA-0F44966FC49B}" sibTransId="{11BD1752-4224-433E-AEC6-6105DD7DAB15}"/>
    <dgm:cxn modelId="{69B888A4-0237-43AD-AA5C-D51BD07AB465}" type="presOf" srcId="{86F336AF-42E7-4C71-B82F-F94C6F748EC2}" destId="{3918F282-52CA-4C82-B8D5-F6A032569576}" srcOrd="0" destOrd="0" presId="urn:microsoft.com/office/officeart/2018/5/layout/CenteredIconLabelDescriptionList"/>
    <dgm:cxn modelId="{312894BA-AF90-4C7E-A0E2-EEAA51DA8E80}" srcId="{F0258B81-DA27-4746-B8F3-F597D74B7525}" destId="{592F043A-16EC-469C-9EDC-C55A0A37A722}" srcOrd="1" destOrd="0" parTransId="{E2A4283B-CBB4-4FC9-9402-8E9D18A7BC10}" sibTransId="{77DF257B-411C-4FBC-B285-EA9D8E2DEEDC}"/>
    <dgm:cxn modelId="{1FC0AEC1-E12C-4FFB-AB4D-C8B43524F36C}" srcId="{86F336AF-42E7-4C71-B82F-F94C6F748EC2}" destId="{17B5A532-3471-406D-9AF5-61950863A65E}" srcOrd="0" destOrd="0" parTransId="{918D7A53-AD08-4DA9-AD80-CC4DA5127543}" sibTransId="{930E11A9-AB4C-43E2-B867-9114F394BACC}"/>
    <dgm:cxn modelId="{773F26C4-E3C3-4EA0-96BC-3D337D16F0F6}" type="presOf" srcId="{E5F27135-B1B6-4CB7-8235-AC25C2F1B631}" destId="{A92CF66D-2305-445B-9752-CC4A021967C5}" srcOrd="0" destOrd="1" presId="urn:microsoft.com/office/officeart/2018/5/layout/CenteredIconLabelDescriptionList"/>
    <dgm:cxn modelId="{B6FC57C7-B8C6-4BE1-8F90-2EF5241D8F20}" srcId="{A4BC3BF1-36AF-4E64-A376-39258B32DF5A}" destId="{F0258B81-DA27-4746-B8F3-F597D74B7525}" srcOrd="2" destOrd="0" parTransId="{DE578AF7-0DEC-43B1-83AD-E16A3D0A7069}" sibTransId="{5B9DF5CB-34FF-4013-AC29-A3ABBB0E46B5}"/>
    <dgm:cxn modelId="{7291EFE1-14B5-4C17-A39A-AF70B7AFA40B}" srcId="{C9CC7720-B532-4625-98AF-E433D69324AA}" destId="{A6FC0DA7-94C8-4121-AA59-0C7FE4636487}" srcOrd="2" destOrd="0" parTransId="{C250A648-CFA1-4385-BB67-3ED76A16DDFE}" sibTransId="{4CBB46CD-4663-4F7D-AF0E-5E1F918D71C2}"/>
    <dgm:cxn modelId="{4D268FEB-A998-48B0-B430-13A850C9583C}" srcId="{A4BC3BF1-36AF-4E64-A376-39258B32DF5A}" destId="{C9CC7720-B532-4625-98AF-E433D69324AA}" srcOrd="0" destOrd="0" parTransId="{5D57ECD3-7F31-4D1A-816C-45D4F9DDBCA0}" sibTransId="{51B91BC0-E998-40ED-B145-1067E9281E53}"/>
    <dgm:cxn modelId="{909025F7-4339-4182-BFF4-EE939F1CE105}" type="presOf" srcId="{17B5A532-3471-406D-9AF5-61950863A65E}" destId="{4D4D9E6A-2DC5-494A-B906-04B8A1E18842}" srcOrd="0" destOrd="0" presId="urn:microsoft.com/office/officeart/2018/5/layout/CenteredIconLabelDescriptionList"/>
    <dgm:cxn modelId="{2AA063F8-DC89-4318-8F9F-1D754E0E197A}" type="presOf" srcId="{C9CC7720-B532-4625-98AF-E433D69324AA}" destId="{96068453-0295-4874-AB4A-D56C51C88BE6}" srcOrd="0" destOrd="0" presId="urn:microsoft.com/office/officeart/2018/5/layout/CenteredIconLabelDescriptionList"/>
    <dgm:cxn modelId="{0413CAFF-8426-4D0B-9D78-D6F9FB65B169}" type="presOf" srcId="{F0258B81-DA27-4746-B8F3-F597D74B7525}" destId="{3F2AAA2C-BBF6-44F6-8778-462609AC2152}" srcOrd="0" destOrd="0" presId="urn:microsoft.com/office/officeart/2018/5/layout/CenteredIconLabelDescriptionList"/>
    <dgm:cxn modelId="{3A70F91B-A02D-4B33-8600-B3FB1FAACC8D}" type="presParOf" srcId="{6895E8DA-5B9D-4E9D-A4E2-30369B893F48}" destId="{F0066B9E-4D92-4A94-A4D2-FD136B5FCA63}" srcOrd="0" destOrd="0" presId="urn:microsoft.com/office/officeart/2018/5/layout/CenteredIconLabelDescriptionList"/>
    <dgm:cxn modelId="{ADF2FA29-F940-4FFD-B7F5-CC928603347A}" type="presParOf" srcId="{F0066B9E-4D92-4A94-A4D2-FD136B5FCA63}" destId="{92CD9A96-1976-4DE8-AF3B-D8D174809ACD}" srcOrd="0" destOrd="0" presId="urn:microsoft.com/office/officeart/2018/5/layout/CenteredIconLabelDescriptionList"/>
    <dgm:cxn modelId="{DC732BEB-50F6-4256-93EA-E5E3128DC648}" type="presParOf" srcId="{F0066B9E-4D92-4A94-A4D2-FD136B5FCA63}" destId="{D563EA6D-50E4-4518-BEC8-A8560C83DEDC}" srcOrd="1" destOrd="0" presId="urn:microsoft.com/office/officeart/2018/5/layout/CenteredIconLabelDescriptionList"/>
    <dgm:cxn modelId="{9E730E5D-F993-436B-8922-4B4B25D33C7A}" type="presParOf" srcId="{F0066B9E-4D92-4A94-A4D2-FD136B5FCA63}" destId="{96068453-0295-4874-AB4A-D56C51C88BE6}" srcOrd="2" destOrd="0" presId="urn:microsoft.com/office/officeart/2018/5/layout/CenteredIconLabelDescriptionList"/>
    <dgm:cxn modelId="{BA3C83CD-D99A-4BBB-9A7A-A84E790CF9F7}" type="presParOf" srcId="{F0066B9E-4D92-4A94-A4D2-FD136B5FCA63}" destId="{57A1355C-331A-43C3-8F94-6CF5255DCDDD}" srcOrd="3" destOrd="0" presId="urn:microsoft.com/office/officeart/2018/5/layout/CenteredIconLabelDescriptionList"/>
    <dgm:cxn modelId="{B50BF35F-15EB-455A-8FE1-E607075DF1B8}" type="presParOf" srcId="{F0066B9E-4D92-4A94-A4D2-FD136B5FCA63}" destId="{A92CF66D-2305-445B-9752-CC4A021967C5}" srcOrd="4" destOrd="0" presId="urn:microsoft.com/office/officeart/2018/5/layout/CenteredIconLabelDescriptionList"/>
    <dgm:cxn modelId="{1F1F10E1-BC7F-4F6D-9B96-F006F6CB75AA}" type="presParOf" srcId="{6895E8DA-5B9D-4E9D-A4E2-30369B893F48}" destId="{22215D92-ABC1-41CB-BD82-569F459ECE32}" srcOrd="1" destOrd="0" presId="urn:microsoft.com/office/officeart/2018/5/layout/CenteredIconLabelDescriptionList"/>
    <dgm:cxn modelId="{61315A5C-932B-43D4-A10D-DAD459AD5F35}" type="presParOf" srcId="{6895E8DA-5B9D-4E9D-A4E2-30369B893F48}" destId="{01B51C6E-6D87-4E14-A46B-AF7C9205A039}" srcOrd="2" destOrd="0" presId="urn:microsoft.com/office/officeart/2018/5/layout/CenteredIconLabelDescriptionList"/>
    <dgm:cxn modelId="{060123DB-EFC6-4757-AA29-D5B44EABED63}" type="presParOf" srcId="{01B51C6E-6D87-4E14-A46B-AF7C9205A039}" destId="{DC7C8C0D-D891-4947-9AB8-0B57B890DFE2}" srcOrd="0" destOrd="0" presId="urn:microsoft.com/office/officeart/2018/5/layout/CenteredIconLabelDescriptionList"/>
    <dgm:cxn modelId="{4CD34ED2-9684-428B-B6CB-70CCBD2C7A95}" type="presParOf" srcId="{01B51C6E-6D87-4E14-A46B-AF7C9205A039}" destId="{DCD17455-A652-4899-8ADF-9AA3E5BE2EB4}" srcOrd="1" destOrd="0" presId="urn:microsoft.com/office/officeart/2018/5/layout/CenteredIconLabelDescriptionList"/>
    <dgm:cxn modelId="{C8E68DD2-8324-4148-A0AB-6BDB970FF285}" type="presParOf" srcId="{01B51C6E-6D87-4E14-A46B-AF7C9205A039}" destId="{3918F282-52CA-4C82-B8D5-F6A032569576}" srcOrd="2" destOrd="0" presId="urn:microsoft.com/office/officeart/2018/5/layout/CenteredIconLabelDescriptionList"/>
    <dgm:cxn modelId="{7C23DA30-F269-4B90-9539-1F69757BBAD0}" type="presParOf" srcId="{01B51C6E-6D87-4E14-A46B-AF7C9205A039}" destId="{408A5439-5FE0-41BC-B44C-BAE33D3E13F7}" srcOrd="3" destOrd="0" presId="urn:microsoft.com/office/officeart/2018/5/layout/CenteredIconLabelDescriptionList"/>
    <dgm:cxn modelId="{51331B8C-22D7-4D58-8234-D0E86A32FAB8}" type="presParOf" srcId="{01B51C6E-6D87-4E14-A46B-AF7C9205A039}" destId="{4D4D9E6A-2DC5-494A-B906-04B8A1E18842}" srcOrd="4" destOrd="0" presId="urn:microsoft.com/office/officeart/2018/5/layout/CenteredIconLabelDescriptionList"/>
    <dgm:cxn modelId="{850A62A5-AF1A-45BD-9EA8-2472DA002FB8}" type="presParOf" srcId="{6895E8DA-5B9D-4E9D-A4E2-30369B893F48}" destId="{7810ABDE-5BC9-4494-A205-CF7BC27DF426}" srcOrd="3" destOrd="0" presId="urn:microsoft.com/office/officeart/2018/5/layout/CenteredIconLabelDescriptionList"/>
    <dgm:cxn modelId="{A0152D86-20E1-4358-AEDC-68E07173093E}" type="presParOf" srcId="{6895E8DA-5B9D-4E9D-A4E2-30369B893F48}" destId="{D680A6A6-A683-42D0-8F27-CFCEA79FE970}" srcOrd="4" destOrd="0" presId="urn:microsoft.com/office/officeart/2018/5/layout/CenteredIconLabelDescriptionList"/>
    <dgm:cxn modelId="{093B3441-4BC5-4D46-A085-7394102E033C}" type="presParOf" srcId="{D680A6A6-A683-42D0-8F27-CFCEA79FE970}" destId="{6594A8B8-305F-4AB5-A8A6-10AE23539AED}" srcOrd="0" destOrd="0" presId="urn:microsoft.com/office/officeart/2018/5/layout/CenteredIconLabelDescriptionList"/>
    <dgm:cxn modelId="{7474D7E5-10DB-4E7B-A1F0-9C2620B3522B}" type="presParOf" srcId="{D680A6A6-A683-42D0-8F27-CFCEA79FE970}" destId="{24561D17-9C0A-4030-B9B2-A01C327C1DAD}" srcOrd="1" destOrd="0" presId="urn:microsoft.com/office/officeart/2018/5/layout/CenteredIconLabelDescriptionList"/>
    <dgm:cxn modelId="{1D245311-0ECB-4DF9-B49C-2532A2AB04CA}" type="presParOf" srcId="{D680A6A6-A683-42D0-8F27-CFCEA79FE970}" destId="{3F2AAA2C-BBF6-44F6-8778-462609AC2152}" srcOrd="2" destOrd="0" presId="urn:microsoft.com/office/officeart/2018/5/layout/CenteredIconLabelDescriptionList"/>
    <dgm:cxn modelId="{2DF6E9BB-672C-4334-A1CA-470CFEA76087}" type="presParOf" srcId="{D680A6A6-A683-42D0-8F27-CFCEA79FE970}" destId="{28D6D5CD-7350-4A97-A98B-9EA773692A61}" srcOrd="3" destOrd="0" presId="urn:microsoft.com/office/officeart/2018/5/layout/CenteredIconLabelDescriptionList"/>
    <dgm:cxn modelId="{B5BB4FAB-DD73-4E43-ADE3-9018014E80B0}" type="presParOf" srcId="{D680A6A6-A683-42D0-8F27-CFCEA79FE970}" destId="{56BD1264-8A1E-4F27-BF82-A44D8A6B1D47}" srcOrd="4" destOrd="0" presId="urn:microsoft.com/office/officeart/2018/5/layout/Centered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CD9A96-1976-4DE8-AF3B-D8D174809ACD}">
      <dsp:nvSpPr>
        <dsp:cNvPr id="0" name=""/>
        <dsp:cNvSpPr/>
      </dsp:nvSpPr>
      <dsp:spPr>
        <a:xfrm>
          <a:off x="1020487" y="355373"/>
          <a:ext cx="1098562" cy="109856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6068453-0295-4874-AB4A-D56C51C88BE6}">
      <dsp:nvSpPr>
        <dsp:cNvPr id="0" name=""/>
        <dsp:cNvSpPr/>
      </dsp:nvSpPr>
      <dsp:spPr>
        <a:xfrm>
          <a:off x="393" y="1610481"/>
          <a:ext cx="3138750" cy="4708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55700">
            <a:lnSpc>
              <a:spcPct val="100000"/>
            </a:lnSpc>
            <a:spcBef>
              <a:spcPct val="0"/>
            </a:spcBef>
            <a:spcAft>
              <a:spcPct val="35000"/>
            </a:spcAft>
            <a:buNone/>
            <a:defRPr b="1"/>
          </a:pPr>
          <a:r>
            <a:rPr lang="en-NZ" sz="2600" kern="1200" dirty="0">
              <a:latin typeface="Roboto" panose="02000000000000000000" pitchFamily="2" charset="0"/>
              <a:ea typeface="Roboto" panose="02000000000000000000" pitchFamily="2" charset="0"/>
              <a:cs typeface="Open Sans" panose="020B0606030504020204" pitchFamily="34" charset="0"/>
            </a:rPr>
            <a:t>Invest in you </a:t>
          </a:r>
        </a:p>
      </dsp:txBody>
      <dsp:txXfrm>
        <a:off x="393" y="1610481"/>
        <a:ext cx="3138750" cy="470812"/>
      </dsp:txXfrm>
    </dsp:sp>
    <dsp:sp modelId="{A92CF66D-2305-445B-9752-CC4A021967C5}">
      <dsp:nvSpPr>
        <dsp:cNvPr id="0" name=""/>
        <dsp:cNvSpPr/>
      </dsp:nvSpPr>
      <dsp:spPr>
        <a:xfrm>
          <a:off x="393" y="2154105"/>
          <a:ext cx="3138750" cy="18418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100000"/>
            </a:lnSpc>
            <a:spcBef>
              <a:spcPct val="0"/>
            </a:spcBef>
            <a:spcAft>
              <a:spcPct val="35000"/>
            </a:spcAft>
            <a:buNone/>
          </a:pPr>
          <a:r>
            <a:rPr lang="en-NZ" sz="1700" kern="1200" dirty="0">
              <a:latin typeface="Roboto" panose="02000000000000000000" pitchFamily="2" charset="0"/>
              <a:ea typeface="Roboto" panose="02000000000000000000" pitchFamily="2" charset="0"/>
              <a:cs typeface="Open Sans" panose="020B0606030504020204" pitchFamily="34" charset="0"/>
            </a:rPr>
            <a:t>Leadership</a:t>
          </a:r>
        </a:p>
        <a:p>
          <a:pPr marL="0" lvl="0" indent="0" algn="ctr" defTabSz="755650">
            <a:lnSpc>
              <a:spcPct val="100000"/>
            </a:lnSpc>
            <a:spcBef>
              <a:spcPct val="0"/>
            </a:spcBef>
            <a:spcAft>
              <a:spcPct val="35000"/>
            </a:spcAft>
            <a:buNone/>
          </a:pPr>
          <a:r>
            <a:rPr lang="en-NZ" sz="1700" kern="1200" dirty="0">
              <a:latin typeface="Roboto" panose="02000000000000000000" pitchFamily="2" charset="0"/>
              <a:ea typeface="Roboto" panose="02000000000000000000" pitchFamily="2" charset="0"/>
              <a:cs typeface="Open Sans" panose="020B0606030504020204" pitchFamily="34" charset="0"/>
            </a:rPr>
            <a:t>Management </a:t>
          </a:r>
        </a:p>
        <a:p>
          <a:pPr marL="0" lvl="0" indent="0" algn="ctr" defTabSz="755650">
            <a:lnSpc>
              <a:spcPct val="100000"/>
            </a:lnSpc>
            <a:spcBef>
              <a:spcPct val="0"/>
            </a:spcBef>
            <a:spcAft>
              <a:spcPct val="35000"/>
            </a:spcAft>
            <a:buNone/>
          </a:pPr>
          <a:r>
            <a:rPr lang="en-NZ" sz="1700" kern="1200" dirty="0">
              <a:latin typeface="Roboto" panose="02000000000000000000" pitchFamily="2" charset="0"/>
              <a:ea typeface="Roboto" panose="02000000000000000000" pitchFamily="2" charset="0"/>
              <a:cs typeface="Open Sans" panose="020B0606030504020204" pitchFamily="34" charset="0"/>
            </a:rPr>
            <a:t>Culture</a:t>
          </a:r>
        </a:p>
      </dsp:txBody>
      <dsp:txXfrm>
        <a:off x="393" y="2154105"/>
        <a:ext cx="3138750" cy="1841858"/>
      </dsp:txXfrm>
    </dsp:sp>
    <dsp:sp modelId="{DC7C8C0D-D891-4947-9AB8-0B57B890DFE2}">
      <dsp:nvSpPr>
        <dsp:cNvPr id="0" name=""/>
        <dsp:cNvSpPr/>
      </dsp:nvSpPr>
      <dsp:spPr>
        <a:xfrm>
          <a:off x="4708518" y="355373"/>
          <a:ext cx="1098562" cy="109856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918F282-52CA-4C82-B8D5-F6A032569576}">
      <dsp:nvSpPr>
        <dsp:cNvPr id="0" name=""/>
        <dsp:cNvSpPr/>
      </dsp:nvSpPr>
      <dsp:spPr>
        <a:xfrm>
          <a:off x="3688425" y="1610481"/>
          <a:ext cx="3138750" cy="4708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55700">
            <a:lnSpc>
              <a:spcPct val="100000"/>
            </a:lnSpc>
            <a:spcBef>
              <a:spcPct val="0"/>
            </a:spcBef>
            <a:spcAft>
              <a:spcPct val="35000"/>
            </a:spcAft>
            <a:buNone/>
            <a:defRPr b="1"/>
          </a:pPr>
          <a:r>
            <a:rPr lang="en-NZ" sz="2600" kern="1200" dirty="0">
              <a:latin typeface="Roboto" panose="02000000000000000000" pitchFamily="2" charset="0"/>
              <a:ea typeface="Roboto" panose="02000000000000000000" pitchFamily="2" charset="0"/>
              <a:cs typeface="Open Sans" panose="020B0606030504020204" pitchFamily="34" charset="0"/>
            </a:rPr>
            <a:t>Invest in your people </a:t>
          </a:r>
        </a:p>
      </dsp:txBody>
      <dsp:txXfrm>
        <a:off x="3688425" y="1610481"/>
        <a:ext cx="3138750" cy="470812"/>
      </dsp:txXfrm>
    </dsp:sp>
    <dsp:sp modelId="{4D4D9E6A-2DC5-494A-B906-04B8A1E18842}">
      <dsp:nvSpPr>
        <dsp:cNvPr id="0" name=""/>
        <dsp:cNvSpPr/>
      </dsp:nvSpPr>
      <dsp:spPr>
        <a:xfrm>
          <a:off x="3688425" y="2154105"/>
          <a:ext cx="3138750" cy="18418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100000"/>
            </a:lnSpc>
            <a:spcBef>
              <a:spcPct val="0"/>
            </a:spcBef>
            <a:spcAft>
              <a:spcPct val="35000"/>
            </a:spcAft>
            <a:buNone/>
          </a:pPr>
          <a:r>
            <a:rPr lang="en-NZ" sz="1700" kern="1200" dirty="0">
              <a:latin typeface="Roboto" panose="02000000000000000000" pitchFamily="2" charset="0"/>
              <a:ea typeface="Roboto" panose="02000000000000000000" pitchFamily="2" charset="0"/>
              <a:cs typeface="Open Sans" panose="020B0606030504020204" pitchFamily="34" charset="0"/>
            </a:rPr>
            <a:t>Informal + formal training </a:t>
          </a:r>
        </a:p>
        <a:p>
          <a:pPr marL="0" lvl="0" indent="0" algn="ctr" defTabSz="755650">
            <a:lnSpc>
              <a:spcPct val="100000"/>
            </a:lnSpc>
            <a:spcBef>
              <a:spcPct val="0"/>
            </a:spcBef>
            <a:spcAft>
              <a:spcPct val="35000"/>
            </a:spcAft>
            <a:buNone/>
          </a:pPr>
          <a:r>
            <a:rPr lang="en-NZ" sz="1700" kern="1200" dirty="0">
              <a:latin typeface="Roboto" panose="02000000000000000000" pitchFamily="2" charset="0"/>
              <a:ea typeface="Roboto" panose="02000000000000000000" pitchFamily="2" charset="0"/>
              <a:cs typeface="Open Sans" panose="020B0606030504020204" pitchFamily="34" charset="0"/>
            </a:rPr>
            <a:t>Recruit for attributes, not just qualifications and experience </a:t>
          </a:r>
        </a:p>
        <a:p>
          <a:pPr marL="0" lvl="0" indent="0" algn="ctr" defTabSz="755650">
            <a:lnSpc>
              <a:spcPct val="100000"/>
            </a:lnSpc>
            <a:spcBef>
              <a:spcPct val="0"/>
            </a:spcBef>
            <a:spcAft>
              <a:spcPct val="35000"/>
            </a:spcAft>
            <a:buNone/>
          </a:pPr>
          <a:r>
            <a:rPr lang="en-NZ" sz="1700" kern="1200" dirty="0">
              <a:latin typeface="Roboto" panose="02000000000000000000" pitchFamily="2" charset="0"/>
              <a:ea typeface="Roboto" panose="02000000000000000000" pitchFamily="2" charset="0"/>
              <a:cs typeface="Open Sans" panose="020B0606030504020204" pitchFamily="34" charset="0"/>
            </a:rPr>
            <a:t>Retention is critical</a:t>
          </a:r>
        </a:p>
      </dsp:txBody>
      <dsp:txXfrm>
        <a:off x="3688425" y="2154105"/>
        <a:ext cx="3138750" cy="1841858"/>
      </dsp:txXfrm>
    </dsp:sp>
    <dsp:sp modelId="{6594A8B8-305F-4AB5-A8A6-10AE23539AED}">
      <dsp:nvSpPr>
        <dsp:cNvPr id="0" name=""/>
        <dsp:cNvSpPr/>
      </dsp:nvSpPr>
      <dsp:spPr>
        <a:xfrm>
          <a:off x="8396550" y="355373"/>
          <a:ext cx="1098562" cy="109856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F2AAA2C-BBF6-44F6-8778-462609AC2152}">
      <dsp:nvSpPr>
        <dsp:cNvPr id="0" name=""/>
        <dsp:cNvSpPr/>
      </dsp:nvSpPr>
      <dsp:spPr>
        <a:xfrm>
          <a:off x="7376456" y="1610481"/>
          <a:ext cx="3138750" cy="4708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55700">
            <a:lnSpc>
              <a:spcPct val="100000"/>
            </a:lnSpc>
            <a:spcBef>
              <a:spcPct val="0"/>
            </a:spcBef>
            <a:spcAft>
              <a:spcPct val="35000"/>
            </a:spcAft>
            <a:buNone/>
            <a:defRPr b="1"/>
          </a:pPr>
          <a:r>
            <a:rPr lang="en-NZ" sz="2600" kern="1200" dirty="0">
              <a:latin typeface="Roboto" panose="02000000000000000000" pitchFamily="2" charset="0"/>
              <a:ea typeface="Roboto" panose="02000000000000000000" pitchFamily="2" charset="0"/>
              <a:cs typeface="Open Sans" panose="020B0606030504020204" pitchFamily="34" charset="0"/>
            </a:rPr>
            <a:t>Broader settings</a:t>
          </a:r>
        </a:p>
      </dsp:txBody>
      <dsp:txXfrm>
        <a:off x="7376456" y="1610481"/>
        <a:ext cx="3138750" cy="470812"/>
      </dsp:txXfrm>
    </dsp:sp>
    <dsp:sp modelId="{56BD1264-8A1E-4F27-BF82-A44D8A6B1D47}">
      <dsp:nvSpPr>
        <dsp:cNvPr id="0" name=""/>
        <dsp:cNvSpPr/>
      </dsp:nvSpPr>
      <dsp:spPr>
        <a:xfrm>
          <a:off x="7376456" y="2154105"/>
          <a:ext cx="3138750" cy="18418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100000"/>
            </a:lnSpc>
            <a:spcBef>
              <a:spcPct val="0"/>
            </a:spcBef>
            <a:spcAft>
              <a:spcPct val="35000"/>
            </a:spcAft>
            <a:buNone/>
          </a:pPr>
          <a:r>
            <a:rPr lang="en-NZ" sz="1700" kern="1200" dirty="0">
              <a:latin typeface="Roboto" panose="02000000000000000000" pitchFamily="2" charset="0"/>
              <a:ea typeface="Roboto" panose="02000000000000000000" pitchFamily="2" charset="0"/>
              <a:cs typeface="Open Sans" panose="020B0606030504020204" pitchFamily="34" charset="0"/>
            </a:rPr>
            <a:t>Stable funding envelope…</a:t>
          </a:r>
        </a:p>
        <a:p>
          <a:pPr marL="0" lvl="0" indent="0" algn="ctr" defTabSz="755650">
            <a:lnSpc>
              <a:spcPct val="100000"/>
            </a:lnSpc>
            <a:spcBef>
              <a:spcPct val="0"/>
            </a:spcBef>
            <a:spcAft>
              <a:spcPct val="35000"/>
            </a:spcAft>
            <a:buNone/>
          </a:pPr>
          <a:r>
            <a:rPr lang="en-NZ" sz="1700" kern="1200" dirty="0">
              <a:latin typeface="Roboto" panose="02000000000000000000" pitchFamily="2" charset="0"/>
              <a:ea typeface="Roboto" panose="02000000000000000000" pitchFamily="2" charset="0"/>
              <a:cs typeface="Open Sans" panose="020B0606030504020204" pitchFamily="34" charset="0"/>
            </a:rPr>
            <a:t>…for learning (not just qualifications)…</a:t>
          </a:r>
        </a:p>
        <a:p>
          <a:pPr marL="0" lvl="0" indent="0" algn="ctr" defTabSz="755650">
            <a:lnSpc>
              <a:spcPct val="100000"/>
            </a:lnSpc>
            <a:spcBef>
              <a:spcPct val="0"/>
            </a:spcBef>
            <a:spcAft>
              <a:spcPct val="35000"/>
            </a:spcAft>
            <a:buNone/>
          </a:pPr>
          <a:r>
            <a:rPr lang="en-NZ" sz="1700" kern="1200" dirty="0">
              <a:latin typeface="Roboto" panose="02000000000000000000" pitchFamily="2" charset="0"/>
              <a:ea typeface="Roboto" panose="02000000000000000000" pitchFamily="2" charset="0"/>
              <a:cs typeface="Open Sans" panose="020B0606030504020204" pitchFamily="34" charset="0"/>
            </a:rPr>
            <a:t>…skills (appropriate, useful and up to date)…</a:t>
          </a:r>
        </a:p>
        <a:p>
          <a:pPr marL="0" lvl="0" indent="0" algn="ctr" defTabSz="755650">
            <a:lnSpc>
              <a:spcPct val="100000"/>
            </a:lnSpc>
            <a:spcBef>
              <a:spcPct val="0"/>
            </a:spcBef>
            <a:spcAft>
              <a:spcPct val="35000"/>
            </a:spcAft>
            <a:buNone/>
          </a:pPr>
          <a:r>
            <a:rPr lang="en-NZ" sz="1700" kern="1200" dirty="0">
              <a:latin typeface="Roboto" panose="02000000000000000000" pitchFamily="2" charset="0"/>
              <a:ea typeface="Roboto" panose="02000000000000000000" pitchFamily="2" charset="0"/>
              <a:cs typeface="Open Sans" panose="020B0606030504020204" pitchFamily="34" charset="0"/>
            </a:rPr>
            <a:t>…delivered right (fit for purpose). </a:t>
          </a:r>
        </a:p>
      </dsp:txBody>
      <dsp:txXfrm>
        <a:off x="7376456" y="2154105"/>
        <a:ext cx="3138750" cy="1841858"/>
      </dsp:txXfrm>
    </dsp:sp>
  </dsp:spTree>
</dsp:drawing>
</file>

<file path=ppt/diagrams/layout1.xml><?xml version="1.0" encoding="utf-8"?>
<dgm:layoutDef xmlns:dgm="http://schemas.openxmlformats.org/drawingml/2006/diagram" xmlns:a="http://schemas.openxmlformats.org/drawingml/2006/main" uniqueId="urn:microsoft.com/office/officeart/2018/5/layout/CenteredIconLabelDescriptionList">
  <dgm:title val="Centered 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ctrX" for="ch" forName="iconRect" refType="w" fact="0.5"/>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0.55335</cdr:x>
      <cdr:y>0.51364</cdr:y>
    </cdr:from>
    <cdr:to>
      <cdr:x>0.91871</cdr:x>
      <cdr:y>0.51364</cdr:y>
    </cdr:to>
    <cdr:cxnSp macro="">
      <cdr:nvCxnSpPr>
        <cdr:cNvPr id="3" name="Straight Connector 2">
          <a:extLst xmlns:a="http://schemas.openxmlformats.org/drawingml/2006/main">
            <a:ext uri="{FF2B5EF4-FFF2-40B4-BE49-F238E27FC236}">
              <a16:creationId xmlns:a16="http://schemas.microsoft.com/office/drawing/2014/main" id="{868E9452-BDEC-B544-C462-FD8143D723E3}"/>
            </a:ext>
          </a:extLst>
        </cdr:cNvPr>
        <cdr:cNvCxnSpPr/>
      </cdr:nvCxnSpPr>
      <cdr:spPr>
        <a:xfrm xmlns:a="http://schemas.openxmlformats.org/drawingml/2006/main">
          <a:off x="5818807" y="2235021"/>
          <a:ext cx="3841968" cy="0"/>
        </a:xfrm>
        <a:prstGeom xmlns:a="http://schemas.openxmlformats.org/drawingml/2006/main" prst="line">
          <a:avLst/>
        </a:prstGeom>
        <a:ln xmlns:a="http://schemas.openxmlformats.org/drawingml/2006/main">
          <a:solidFill>
            <a:schemeClr val="accent6">
              <a:lumMod val="75000"/>
            </a:schemeClr>
          </a:solidFill>
          <a:prstDash val="dash"/>
          <a:headEnd type="arrow"/>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0.6459</cdr:x>
      <cdr:y>0.39493</cdr:y>
    </cdr:from>
    <cdr:to>
      <cdr:x>1</cdr:x>
      <cdr:y>0.60507</cdr:y>
    </cdr:to>
    <cdr:sp macro="" textlink="">
      <cdr:nvSpPr>
        <cdr:cNvPr id="4" name="TextBox 3">
          <a:extLst xmlns:a="http://schemas.openxmlformats.org/drawingml/2006/main">
            <a:ext uri="{FF2B5EF4-FFF2-40B4-BE49-F238E27FC236}">
              <a16:creationId xmlns:a16="http://schemas.microsoft.com/office/drawing/2014/main" id="{AFBDF4E3-2E21-0630-C4CF-B2DB78B3C688}"/>
            </a:ext>
          </a:extLst>
        </cdr:cNvPr>
        <cdr:cNvSpPr txBox="1"/>
      </cdr:nvSpPr>
      <cdr:spPr>
        <a:xfrm xmlns:a="http://schemas.openxmlformats.org/drawingml/2006/main">
          <a:off x="6792026" y="1718474"/>
          <a:ext cx="3723574" cy="91439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gn="ctr"/>
          <a:r>
            <a:rPr lang="en-NZ" sz="1600" i="0" dirty="0">
              <a:solidFill>
                <a:schemeClr val="accent6">
                  <a:lumMod val="75000"/>
                </a:schemeClr>
              </a:solidFill>
              <a:latin typeface="Ink Free" panose="03080402000500000000" pitchFamily="66" charset="0"/>
              <a:ea typeface="Roboto" panose="02000000000000000000" pitchFamily="2" charset="0"/>
              <a:cs typeface="Roboto" panose="02000000000000000000" pitchFamily="2" charset="0"/>
            </a:rPr>
            <a:t>46 years of underinvestment</a:t>
          </a:r>
        </a:p>
      </cdr:txBody>
    </cdr:sp>
  </cdr:relSizeAnchor>
  <cdr:relSizeAnchor xmlns:cdr="http://schemas.openxmlformats.org/drawingml/2006/chartDrawing">
    <cdr:from>
      <cdr:x>0.94005</cdr:x>
      <cdr:y>0.50999</cdr:y>
    </cdr:from>
    <cdr:to>
      <cdr:x>0.98119</cdr:x>
      <cdr:y>0.50999</cdr:y>
    </cdr:to>
    <cdr:cxnSp macro="">
      <cdr:nvCxnSpPr>
        <cdr:cNvPr id="2" name="Straight Connector 1">
          <a:extLst xmlns:a="http://schemas.openxmlformats.org/drawingml/2006/main">
            <a:ext uri="{FF2B5EF4-FFF2-40B4-BE49-F238E27FC236}">
              <a16:creationId xmlns:a16="http://schemas.microsoft.com/office/drawing/2014/main" id="{E2A0B30D-89DF-B71E-4D83-E45F7262F71D}"/>
            </a:ext>
          </a:extLst>
        </cdr:cNvPr>
        <cdr:cNvCxnSpPr/>
      </cdr:nvCxnSpPr>
      <cdr:spPr>
        <a:xfrm xmlns:a="http://schemas.openxmlformats.org/drawingml/2006/main">
          <a:off x="9885218" y="2219139"/>
          <a:ext cx="432584" cy="0"/>
        </a:xfrm>
        <a:prstGeom xmlns:a="http://schemas.openxmlformats.org/drawingml/2006/main" prst="line">
          <a:avLst/>
        </a:prstGeom>
        <a:ln xmlns:a="http://schemas.openxmlformats.org/drawingml/2006/main">
          <a:solidFill>
            <a:schemeClr val="accent6">
              <a:lumMod val="75000"/>
            </a:schemeClr>
          </a:solidFill>
          <a:prstDash val="dash"/>
          <a:headEnd type="arrow"/>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2.xml><?xml version="1.0" encoding="utf-8"?>
<c:userShapes xmlns:c="http://schemas.openxmlformats.org/drawingml/2006/chart">
  <cdr:relSizeAnchor xmlns:cdr="http://schemas.openxmlformats.org/drawingml/2006/chartDrawing">
    <cdr:from>
      <cdr:x>0.08111</cdr:x>
      <cdr:y>0.31707</cdr:y>
    </cdr:from>
    <cdr:to>
      <cdr:x>0.98247</cdr:x>
      <cdr:y>0.84808</cdr:y>
    </cdr:to>
    <cdr:sp macro="" textlink="">
      <cdr:nvSpPr>
        <cdr:cNvPr id="21" name="Freeform: Shape 20">
          <a:extLst xmlns:a="http://schemas.openxmlformats.org/drawingml/2006/main">
            <a:ext uri="{FF2B5EF4-FFF2-40B4-BE49-F238E27FC236}">
              <a16:creationId xmlns:a16="http://schemas.microsoft.com/office/drawing/2014/main" id="{E6FBDD66-69DA-38B6-D5A1-2FB95B8AF69B}"/>
            </a:ext>
          </a:extLst>
        </cdr:cNvPr>
        <cdr:cNvSpPr/>
      </cdr:nvSpPr>
      <cdr:spPr>
        <a:xfrm xmlns:a="http://schemas.openxmlformats.org/drawingml/2006/main">
          <a:off x="852948" y="1379691"/>
          <a:ext cx="9478297" cy="2310581"/>
        </a:xfrm>
        <a:custGeom xmlns:a="http://schemas.openxmlformats.org/drawingml/2006/main">
          <a:avLst/>
          <a:gdLst>
            <a:gd name="connsiteX0" fmla="*/ 0 w 9478297"/>
            <a:gd name="connsiteY0" fmla="*/ 2310581 h 2310581"/>
            <a:gd name="connsiteX1" fmla="*/ 3451123 w 9478297"/>
            <a:gd name="connsiteY1" fmla="*/ 403123 h 2310581"/>
            <a:gd name="connsiteX2" fmla="*/ 5496233 w 9478297"/>
            <a:gd name="connsiteY2" fmla="*/ 68826 h 2310581"/>
            <a:gd name="connsiteX3" fmla="*/ 9478297 w 9478297"/>
            <a:gd name="connsiteY3" fmla="*/ 0 h 2310581"/>
          </a:gdLst>
          <a:ahLst/>
          <a:cxnLst>
            <a:cxn ang="0">
              <a:pos x="connsiteX0" y="connsiteY0"/>
            </a:cxn>
            <a:cxn ang="0">
              <a:pos x="connsiteX1" y="connsiteY1"/>
            </a:cxn>
            <a:cxn ang="0">
              <a:pos x="connsiteX2" y="connsiteY2"/>
            </a:cxn>
            <a:cxn ang="0">
              <a:pos x="connsiteX3" y="connsiteY3"/>
            </a:cxn>
          </a:cxnLst>
          <a:rect l="l" t="t" r="r" b="b"/>
          <a:pathLst>
            <a:path w="9478297" h="2310581">
              <a:moveTo>
                <a:pt x="0" y="2310581"/>
              </a:moveTo>
              <a:cubicBezTo>
                <a:pt x="1267542" y="1543665"/>
                <a:pt x="2535084" y="776749"/>
                <a:pt x="3451123" y="403123"/>
              </a:cubicBezTo>
              <a:cubicBezTo>
                <a:pt x="4367162" y="29497"/>
                <a:pt x="4491704" y="136013"/>
                <a:pt x="5496233" y="68826"/>
              </a:cubicBezTo>
              <a:cubicBezTo>
                <a:pt x="6500762" y="1639"/>
                <a:pt x="7989529" y="819"/>
                <a:pt x="9478297" y="0"/>
              </a:cubicBezTo>
            </a:path>
          </a:pathLst>
        </a:custGeom>
        <a:noFill xmlns:a="http://schemas.openxmlformats.org/drawingml/2006/main"/>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en-NZ" kern="1200"/>
        </a:p>
      </cdr:txBody>
    </cdr:sp>
  </cdr:relSizeAnchor>
  <cdr:relSizeAnchor xmlns:cdr="http://schemas.openxmlformats.org/drawingml/2006/chartDrawing">
    <cdr:from>
      <cdr:x>0.29991</cdr:x>
      <cdr:y>0.64923</cdr:y>
    </cdr:from>
    <cdr:to>
      <cdr:x>0.38686</cdr:x>
      <cdr:y>0.85938</cdr:y>
    </cdr:to>
    <cdr:sp macro="" textlink="">
      <cdr:nvSpPr>
        <cdr:cNvPr id="22" name="TextBox 21">
          <a:extLst xmlns:a="http://schemas.openxmlformats.org/drawingml/2006/main">
            <a:ext uri="{FF2B5EF4-FFF2-40B4-BE49-F238E27FC236}">
              <a16:creationId xmlns:a16="http://schemas.microsoft.com/office/drawing/2014/main" id="{C6CEF920-57DF-C6D7-65C7-AB8DD4E8C191}"/>
            </a:ext>
          </a:extLst>
        </cdr:cNvPr>
        <cdr:cNvSpPr txBox="1"/>
      </cdr:nvSpPr>
      <cdr:spPr>
        <a:xfrm xmlns:a="http://schemas.openxmlformats.org/drawingml/2006/main">
          <a:off x="3153697" y="2825034"/>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NZ" sz="1400" kern="1200" dirty="0">
              <a:latin typeface="Ink Free" panose="03080402000500000000" pitchFamily="66" charset="0"/>
            </a:rPr>
            <a:t>Oil shocks</a:t>
          </a:r>
        </a:p>
      </cdr:txBody>
    </cdr:sp>
  </cdr:relSizeAnchor>
  <cdr:relSizeAnchor xmlns:cdr="http://schemas.openxmlformats.org/drawingml/2006/chartDrawing">
    <cdr:from>
      <cdr:x>0.5</cdr:x>
      <cdr:y>0.52985</cdr:y>
    </cdr:from>
    <cdr:to>
      <cdr:x>0.58696</cdr:x>
      <cdr:y>0.73999</cdr:y>
    </cdr:to>
    <cdr:sp macro="" textlink="">
      <cdr:nvSpPr>
        <cdr:cNvPr id="23" name="TextBox 1">
          <a:extLst xmlns:a="http://schemas.openxmlformats.org/drawingml/2006/main">
            <a:ext uri="{FF2B5EF4-FFF2-40B4-BE49-F238E27FC236}">
              <a16:creationId xmlns:a16="http://schemas.microsoft.com/office/drawing/2014/main" id="{11863EE0-2F10-FEA6-4972-BEE9029A36ED}"/>
            </a:ext>
          </a:extLst>
        </cdr:cNvPr>
        <cdr:cNvSpPr txBox="1"/>
      </cdr:nvSpPr>
      <cdr:spPr>
        <a:xfrm xmlns:a="http://schemas.openxmlformats.org/drawingml/2006/main">
          <a:off x="5257800" y="2305563"/>
          <a:ext cx="914400" cy="914400"/>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NZ" sz="1400" kern="1200" dirty="0">
              <a:latin typeface="Ink Free" panose="03080402000500000000" pitchFamily="66" charset="0"/>
            </a:rPr>
            <a:t>Reforms</a:t>
          </a:r>
        </a:p>
      </cdr:txBody>
    </cdr:sp>
  </cdr:relSizeAnchor>
  <cdr:relSizeAnchor xmlns:cdr="http://schemas.openxmlformats.org/drawingml/2006/chartDrawing">
    <cdr:from>
      <cdr:x>0.66378</cdr:x>
      <cdr:y>0.43758</cdr:y>
    </cdr:from>
    <cdr:to>
      <cdr:x>0.75074</cdr:x>
      <cdr:y>0.64773</cdr:y>
    </cdr:to>
    <cdr:sp macro="" textlink="">
      <cdr:nvSpPr>
        <cdr:cNvPr id="24" name="TextBox 1">
          <a:extLst xmlns:a="http://schemas.openxmlformats.org/drawingml/2006/main">
            <a:ext uri="{FF2B5EF4-FFF2-40B4-BE49-F238E27FC236}">
              <a16:creationId xmlns:a16="http://schemas.microsoft.com/office/drawing/2014/main" id="{E89E4E4A-164D-8D94-C451-F5759FE52F23}"/>
            </a:ext>
          </a:extLst>
        </cdr:cNvPr>
        <cdr:cNvSpPr txBox="1"/>
      </cdr:nvSpPr>
      <cdr:spPr>
        <a:xfrm xmlns:a="http://schemas.openxmlformats.org/drawingml/2006/main">
          <a:off x="6980084" y="1904079"/>
          <a:ext cx="914400" cy="914400"/>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NZ" sz="1400" kern="1200" dirty="0">
              <a:latin typeface="Ink Free" panose="03080402000500000000" pitchFamily="66" charset="0"/>
            </a:rPr>
            <a:t>GFC</a:t>
          </a:r>
        </a:p>
      </cdr:txBody>
    </cdr:sp>
  </cdr:relSizeAnchor>
  <cdr:relSizeAnchor xmlns:cdr="http://schemas.openxmlformats.org/drawingml/2006/chartDrawing">
    <cdr:from>
      <cdr:x>0.8103</cdr:x>
      <cdr:y>0.36848</cdr:y>
    </cdr:from>
    <cdr:to>
      <cdr:x>0.89725</cdr:x>
      <cdr:y>0.57862</cdr:y>
    </cdr:to>
    <cdr:sp macro="" textlink="">
      <cdr:nvSpPr>
        <cdr:cNvPr id="25" name="TextBox 1">
          <a:extLst xmlns:a="http://schemas.openxmlformats.org/drawingml/2006/main">
            <a:ext uri="{FF2B5EF4-FFF2-40B4-BE49-F238E27FC236}">
              <a16:creationId xmlns:a16="http://schemas.microsoft.com/office/drawing/2014/main" id="{33951EEF-85CE-4476-F1F3-2DB85600113C}"/>
            </a:ext>
          </a:extLst>
        </cdr:cNvPr>
        <cdr:cNvSpPr txBox="1"/>
      </cdr:nvSpPr>
      <cdr:spPr>
        <a:xfrm xmlns:a="http://schemas.openxmlformats.org/drawingml/2006/main">
          <a:off x="8520740" y="1603375"/>
          <a:ext cx="914332" cy="914390"/>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NZ" sz="1400" kern="1200" dirty="0">
              <a:latin typeface="Ink Free" panose="03080402000500000000" pitchFamily="66" charset="0"/>
            </a:rPr>
            <a:t>Post-quake</a:t>
          </a:r>
        </a:p>
        <a:p xmlns:a="http://schemas.openxmlformats.org/drawingml/2006/main">
          <a:r>
            <a:rPr lang="en-NZ" sz="1400" kern="1200" dirty="0">
              <a:latin typeface="Ink Free" panose="03080402000500000000" pitchFamily="66" charset="0"/>
            </a:rPr>
            <a:t>hangover</a:t>
          </a:r>
        </a:p>
      </cdr:txBody>
    </cdr:sp>
  </cdr:relSizeAnchor>
  <cdr:relSizeAnchor xmlns:cdr="http://schemas.openxmlformats.org/drawingml/2006/chartDrawing">
    <cdr:from>
      <cdr:x>0.91822</cdr:x>
      <cdr:y>0.41244</cdr:y>
    </cdr:from>
    <cdr:to>
      <cdr:x>1</cdr:x>
      <cdr:y>0.62258</cdr:y>
    </cdr:to>
    <cdr:sp macro="" textlink="">
      <cdr:nvSpPr>
        <cdr:cNvPr id="2" name="TextBox 1">
          <a:extLst xmlns:a="http://schemas.openxmlformats.org/drawingml/2006/main">
            <a:ext uri="{FF2B5EF4-FFF2-40B4-BE49-F238E27FC236}">
              <a16:creationId xmlns:a16="http://schemas.microsoft.com/office/drawing/2014/main" id="{2EAD1FC0-1B3A-6974-44D1-BCE4D4A6459B}"/>
            </a:ext>
          </a:extLst>
        </cdr:cNvPr>
        <cdr:cNvSpPr txBox="1"/>
      </cdr:nvSpPr>
      <cdr:spPr>
        <a:xfrm xmlns:a="http://schemas.openxmlformats.org/drawingml/2006/main">
          <a:off x="9655629" y="1794674"/>
          <a:ext cx="859971" cy="914390"/>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NZ" sz="1400" kern="1200" dirty="0">
              <a:latin typeface="Ink Free" panose="03080402000500000000" pitchFamily="66" charset="0"/>
            </a:rPr>
            <a:t>COVID+</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NZ"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50734CF-0A78-4D1D-8248-5C4E136E654F}" type="datetimeFigureOut">
              <a:rPr lang="en-NZ" smtClean="0"/>
              <a:t>29/10/2026</a:t>
            </a:fld>
            <a:endParaRPr lang="en-NZ"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NZ"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NZ"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97BD26-9C76-484D-B5E5-14FD4B381042}" type="slidenum">
              <a:rPr lang="en-NZ" smtClean="0"/>
              <a:t>‹#›</a:t>
            </a:fld>
            <a:endParaRPr lang="en-NZ" dirty="0"/>
          </a:p>
        </p:txBody>
      </p:sp>
    </p:spTree>
    <p:extLst>
      <p:ext uri="{BB962C8B-B14F-4D97-AF65-F5344CB8AC3E}">
        <p14:creationId xmlns:p14="http://schemas.microsoft.com/office/powerpoint/2010/main" val="26473554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1C126-36DC-A1FF-030F-6D5869E800F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Z"/>
          </a:p>
        </p:txBody>
      </p:sp>
      <p:sp>
        <p:nvSpPr>
          <p:cNvPr id="3" name="Subtitle 2">
            <a:extLst>
              <a:ext uri="{FF2B5EF4-FFF2-40B4-BE49-F238E27FC236}">
                <a16:creationId xmlns:a16="http://schemas.microsoft.com/office/drawing/2014/main" id="{43D81F2F-886C-2520-285C-FBCB903B623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Z"/>
          </a:p>
        </p:txBody>
      </p:sp>
    </p:spTree>
    <p:extLst>
      <p:ext uri="{BB962C8B-B14F-4D97-AF65-F5344CB8AC3E}">
        <p14:creationId xmlns:p14="http://schemas.microsoft.com/office/powerpoint/2010/main" val="213655669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7DE9D6-E480-F1AC-CC85-F8D2E0E2143C}"/>
              </a:ext>
            </a:extLst>
          </p:cNvPr>
          <p:cNvSpPr>
            <a:spLocks noGrp="1"/>
          </p:cNvSpPr>
          <p:nvPr>
            <p:ph type="title"/>
          </p:nvPr>
        </p:nvSpPr>
        <p:spPr/>
        <p:txBody>
          <a:bodyPr/>
          <a:lstStyle/>
          <a:p>
            <a:r>
              <a:rPr lang="en-US"/>
              <a:t>Click to edit Master title style</a:t>
            </a:r>
            <a:endParaRPr lang="en-NZ"/>
          </a:p>
        </p:txBody>
      </p:sp>
      <p:sp>
        <p:nvSpPr>
          <p:cNvPr id="3" name="Content Placeholder 2">
            <a:extLst>
              <a:ext uri="{FF2B5EF4-FFF2-40B4-BE49-F238E27FC236}">
                <a16:creationId xmlns:a16="http://schemas.microsoft.com/office/drawing/2014/main" id="{D78AE7CA-F994-340F-95C6-AF41806CFA6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6" name="Slide Number Placeholder 5">
            <a:extLst>
              <a:ext uri="{FF2B5EF4-FFF2-40B4-BE49-F238E27FC236}">
                <a16:creationId xmlns:a16="http://schemas.microsoft.com/office/drawing/2014/main" id="{53EC943C-BDAD-2DDD-D77B-B4F7DE32EB20}"/>
              </a:ext>
            </a:extLst>
          </p:cNvPr>
          <p:cNvSpPr>
            <a:spLocks noGrp="1"/>
          </p:cNvSpPr>
          <p:nvPr>
            <p:ph type="sldNum" sz="quarter" idx="12"/>
          </p:nvPr>
        </p:nvSpPr>
        <p:spPr/>
        <p:txBody>
          <a:bodyPr/>
          <a:lstStyle/>
          <a:p>
            <a:fld id="{A65A5C87-DF58-40C8-B092-1DE63DB4547E}" type="slidenum">
              <a:rPr lang="en-US" smtClean="0"/>
              <a:t>‹#›</a:t>
            </a:fld>
            <a:endParaRPr lang="en-US" dirty="0"/>
          </a:p>
        </p:txBody>
      </p:sp>
      <p:pic>
        <p:nvPicPr>
          <p:cNvPr id="7" name="Picture 6" descr="A close up of a logo&#10;&#10;Description automatically generated">
            <a:extLst>
              <a:ext uri="{FF2B5EF4-FFF2-40B4-BE49-F238E27FC236}">
                <a16:creationId xmlns:a16="http://schemas.microsoft.com/office/drawing/2014/main" id="{837638E8-21D4-B16D-6AE4-57DD3226CC6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83826" y="155460"/>
            <a:ext cx="1476000" cy="284393"/>
          </a:xfrm>
          <a:prstGeom prst="rect">
            <a:avLst/>
          </a:prstGeom>
        </p:spPr>
      </p:pic>
    </p:spTree>
    <p:extLst>
      <p:ext uri="{BB962C8B-B14F-4D97-AF65-F5344CB8AC3E}">
        <p14:creationId xmlns:p14="http://schemas.microsoft.com/office/powerpoint/2010/main" val="12319473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E605D8-7839-2B2A-A361-A8DBCA69901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Z"/>
          </a:p>
        </p:txBody>
      </p:sp>
      <p:sp>
        <p:nvSpPr>
          <p:cNvPr id="3" name="Text Placeholder 2">
            <a:extLst>
              <a:ext uri="{FF2B5EF4-FFF2-40B4-BE49-F238E27FC236}">
                <a16:creationId xmlns:a16="http://schemas.microsoft.com/office/drawing/2014/main" id="{2FD9FA5B-7E37-51DF-00B6-3F84B184DF2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6" name="Slide Number Placeholder 5">
            <a:extLst>
              <a:ext uri="{FF2B5EF4-FFF2-40B4-BE49-F238E27FC236}">
                <a16:creationId xmlns:a16="http://schemas.microsoft.com/office/drawing/2014/main" id="{81D69948-EC00-EB29-1648-3908E89C8D9C}"/>
              </a:ext>
            </a:extLst>
          </p:cNvPr>
          <p:cNvSpPr>
            <a:spLocks noGrp="1"/>
          </p:cNvSpPr>
          <p:nvPr>
            <p:ph type="sldNum" sz="quarter" idx="12"/>
          </p:nvPr>
        </p:nvSpPr>
        <p:spPr/>
        <p:txBody>
          <a:bodyPr/>
          <a:lstStyle/>
          <a:p>
            <a:fld id="{A65A5C87-DF58-40C8-B092-1DE63DB4547E}" type="slidenum">
              <a:rPr lang="en-US" smtClean="0"/>
              <a:t>‹#›</a:t>
            </a:fld>
            <a:endParaRPr lang="en-US" dirty="0"/>
          </a:p>
        </p:txBody>
      </p:sp>
      <p:pic>
        <p:nvPicPr>
          <p:cNvPr id="7" name="Picture 6" descr="A close up of a logo&#10;&#10;Description automatically generated">
            <a:extLst>
              <a:ext uri="{FF2B5EF4-FFF2-40B4-BE49-F238E27FC236}">
                <a16:creationId xmlns:a16="http://schemas.microsoft.com/office/drawing/2014/main" id="{5DBF5DF0-CD68-CB30-E830-D22941D4343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83826" y="155460"/>
            <a:ext cx="1476000" cy="284393"/>
          </a:xfrm>
          <a:prstGeom prst="rect">
            <a:avLst/>
          </a:prstGeom>
        </p:spPr>
      </p:pic>
    </p:spTree>
    <p:extLst>
      <p:ext uri="{BB962C8B-B14F-4D97-AF65-F5344CB8AC3E}">
        <p14:creationId xmlns:p14="http://schemas.microsoft.com/office/powerpoint/2010/main" val="22140600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8EEF58-B0EA-838D-2CE8-7401B3D13B28}"/>
              </a:ext>
            </a:extLst>
          </p:cNvPr>
          <p:cNvSpPr>
            <a:spLocks noGrp="1"/>
          </p:cNvSpPr>
          <p:nvPr>
            <p:ph type="title"/>
          </p:nvPr>
        </p:nvSpPr>
        <p:spPr/>
        <p:txBody>
          <a:bodyPr/>
          <a:lstStyle/>
          <a:p>
            <a:r>
              <a:rPr lang="en-US"/>
              <a:t>Click to edit Master title style</a:t>
            </a:r>
            <a:endParaRPr lang="en-NZ"/>
          </a:p>
        </p:txBody>
      </p:sp>
      <p:sp>
        <p:nvSpPr>
          <p:cNvPr id="3" name="Content Placeholder 2">
            <a:extLst>
              <a:ext uri="{FF2B5EF4-FFF2-40B4-BE49-F238E27FC236}">
                <a16:creationId xmlns:a16="http://schemas.microsoft.com/office/drawing/2014/main" id="{A8EFAFBC-81A8-CFB4-AE63-4D047DC1372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Content Placeholder 3">
            <a:extLst>
              <a:ext uri="{FF2B5EF4-FFF2-40B4-BE49-F238E27FC236}">
                <a16:creationId xmlns:a16="http://schemas.microsoft.com/office/drawing/2014/main" id="{62EF264C-DD52-7112-4121-ED0DBB413B9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7" name="Slide Number Placeholder 6">
            <a:extLst>
              <a:ext uri="{FF2B5EF4-FFF2-40B4-BE49-F238E27FC236}">
                <a16:creationId xmlns:a16="http://schemas.microsoft.com/office/drawing/2014/main" id="{EC3D4B7D-24E7-F873-8E55-FE736665AA5E}"/>
              </a:ext>
            </a:extLst>
          </p:cNvPr>
          <p:cNvSpPr>
            <a:spLocks noGrp="1"/>
          </p:cNvSpPr>
          <p:nvPr>
            <p:ph type="sldNum" sz="quarter" idx="12"/>
          </p:nvPr>
        </p:nvSpPr>
        <p:spPr/>
        <p:txBody>
          <a:bodyPr/>
          <a:lstStyle/>
          <a:p>
            <a:fld id="{A65A5C87-DF58-40C8-B092-1DE63DB4547E}" type="slidenum">
              <a:rPr lang="en-US" smtClean="0"/>
              <a:t>‹#›</a:t>
            </a:fld>
            <a:endParaRPr lang="en-US" dirty="0"/>
          </a:p>
        </p:txBody>
      </p:sp>
      <p:pic>
        <p:nvPicPr>
          <p:cNvPr id="8" name="Picture 7" descr="A close up of a logo&#10;&#10;Description automatically generated">
            <a:extLst>
              <a:ext uri="{FF2B5EF4-FFF2-40B4-BE49-F238E27FC236}">
                <a16:creationId xmlns:a16="http://schemas.microsoft.com/office/drawing/2014/main" id="{2BCAD695-95A7-91F7-3DBD-B768A9F1EB0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83826" y="155460"/>
            <a:ext cx="1476000" cy="284393"/>
          </a:xfrm>
          <a:prstGeom prst="rect">
            <a:avLst/>
          </a:prstGeom>
        </p:spPr>
      </p:pic>
    </p:spTree>
    <p:extLst>
      <p:ext uri="{BB962C8B-B14F-4D97-AF65-F5344CB8AC3E}">
        <p14:creationId xmlns:p14="http://schemas.microsoft.com/office/powerpoint/2010/main" val="9904901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E24BA0-61D9-5513-B81C-ED041AFF7292}"/>
              </a:ext>
            </a:extLst>
          </p:cNvPr>
          <p:cNvSpPr>
            <a:spLocks noGrp="1"/>
          </p:cNvSpPr>
          <p:nvPr>
            <p:ph type="title"/>
          </p:nvPr>
        </p:nvSpPr>
        <p:spPr>
          <a:xfrm>
            <a:off x="839788" y="365125"/>
            <a:ext cx="10515600" cy="1325563"/>
          </a:xfrm>
        </p:spPr>
        <p:txBody>
          <a:bodyPr/>
          <a:lstStyle/>
          <a:p>
            <a:r>
              <a:rPr lang="en-US"/>
              <a:t>Click to edit Master title style</a:t>
            </a:r>
            <a:endParaRPr lang="en-NZ"/>
          </a:p>
        </p:txBody>
      </p:sp>
      <p:sp>
        <p:nvSpPr>
          <p:cNvPr id="3" name="Text Placeholder 2">
            <a:extLst>
              <a:ext uri="{FF2B5EF4-FFF2-40B4-BE49-F238E27FC236}">
                <a16:creationId xmlns:a16="http://schemas.microsoft.com/office/drawing/2014/main" id="{01269358-DDB8-3843-3D60-75875C27C8C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52C93F0-F546-E203-9861-34D1EE35751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Text Placeholder 4">
            <a:extLst>
              <a:ext uri="{FF2B5EF4-FFF2-40B4-BE49-F238E27FC236}">
                <a16:creationId xmlns:a16="http://schemas.microsoft.com/office/drawing/2014/main" id="{7F432B01-DC25-6860-D74C-E53AAC5E20C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9DD590F-D00B-1119-264B-0B83565FADE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9" name="Slide Number Placeholder 8">
            <a:extLst>
              <a:ext uri="{FF2B5EF4-FFF2-40B4-BE49-F238E27FC236}">
                <a16:creationId xmlns:a16="http://schemas.microsoft.com/office/drawing/2014/main" id="{58AFC729-26F5-3951-000E-A5A9AEB1DEA3}"/>
              </a:ext>
            </a:extLst>
          </p:cNvPr>
          <p:cNvSpPr>
            <a:spLocks noGrp="1"/>
          </p:cNvSpPr>
          <p:nvPr>
            <p:ph type="sldNum" sz="quarter" idx="12"/>
          </p:nvPr>
        </p:nvSpPr>
        <p:spPr/>
        <p:txBody>
          <a:bodyPr/>
          <a:lstStyle/>
          <a:p>
            <a:fld id="{A65A5C87-DF58-40C8-B092-1DE63DB4547E}" type="slidenum">
              <a:rPr lang="en-US" smtClean="0"/>
              <a:t>‹#›</a:t>
            </a:fld>
            <a:endParaRPr lang="en-US" dirty="0"/>
          </a:p>
        </p:txBody>
      </p:sp>
      <p:pic>
        <p:nvPicPr>
          <p:cNvPr id="10" name="Picture 9" descr="A close up of a logo&#10;&#10;Description automatically generated">
            <a:extLst>
              <a:ext uri="{FF2B5EF4-FFF2-40B4-BE49-F238E27FC236}">
                <a16:creationId xmlns:a16="http://schemas.microsoft.com/office/drawing/2014/main" id="{F7EAB958-239D-B34F-35E8-FDF3E962CA9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83826" y="155460"/>
            <a:ext cx="1476000" cy="284393"/>
          </a:xfrm>
          <a:prstGeom prst="rect">
            <a:avLst/>
          </a:prstGeom>
        </p:spPr>
      </p:pic>
    </p:spTree>
    <p:extLst>
      <p:ext uri="{BB962C8B-B14F-4D97-AF65-F5344CB8AC3E}">
        <p14:creationId xmlns:p14="http://schemas.microsoft.com/office/powerpoint/2010/main" val="10979928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A564CD-3812-682D-1947-E9FB36E494E4}"/>
              </a:ext>
            </a:extLst>
          </p:cNvPr>
          <p:cNvSpPr>
            <a:spLocks noGrp="1"/>
          </p:cNvSpPr>
          <p:nvPr>
            <p:ph type="title"/>
          </p:nvPr>
        </p:nvSpPr>
        <p:spPr/>
        <p:txBody>
          <a:bodyPr/>
          <a:lstStyle/>
          <a:p>
            <a:r>
              <a:rPr lang="en-US"/>
              <a:t>Click to edit Master title style</a:t>
            </a:r>
            <a:endParaRPr lang="en-NZ"/>
          </a:p>
        </p:txBody>
      </p:sp>
      <p:sp>
        <p:nvSpPr>
          <p:cNvPr id="5" name="Slide Number Placeholder 4">
            <a:extLst>
              <a:ext uri="{FF2B5EF4-FFF2-40B4-BE49-F238E27FC236}">
                <a16:creationId xmlns:a16="http://schemas.microsoft.com/office/drawing/2014/main" id="{3E86987A-EA9C-F6E8-9B15-044638F41621}"/>
              </a:ext>
            </a:extLst>
          </p:cNvPr>
          <p:cNvSpPr>
            <a:spLocks noGrp="1"/>
          </p:cNvSpPr>
          <p:nvPr>
            <p:ph type="sldNum" sz="quarter" idx="12"/>
          </p:nvPr>
        </p:nvSpPr>
        <p:spPr/>
        <p:txBody>
          <a:bodyPr/>
          <a:lstStyle/>
          <a:p>
            <a:fld id="{94917615-2DB4-4DAA-9DE3-B2B689A846E0}" type="slidenum">
              <a:rPr lang="en-US" smtClean="0"/>
              <a:t>‹#›</a:t>
            </a:fld>
            <a:endParaRPr lang="en-US" dirty="0"/>
          </a:p>
        </p:txBody>
      </p:sp>
      <p:sp>
        <p:nvSpPr>
          <p:cNvPr id="7" name="Content Placeholder 6">
            <a:extLst>
              <a:ext uri="{FF2B5EF4-FFF2-40B4-BE49-F238E27FC236}">
                <a16:creationId xmlns:a16="http://schemas.microsoft.com/office/drawing/2014/main" id="{191318B9-FF69-4128-091F-087A7D1BDAA9}"/>
              </a:ext>
            </a:extLst>
          </p:cNvPr>
          <p:cNvSpPr>
            <a:spLocks noGrp="1"/>
          </p:cNvSpPr>
          <p:nvPr>
            <p:ph sz="quarter" idx="13"/>
          </p:nvPr>
        </p:nvSpPr>
        <p:spPr>
          <a:xfrm>
            <a:off x="838200" y="1997075"/>
            <a:ext cx="3431959" cy="37830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9" name="Chart Placeholder 8">
            <a:extLst>
              <a:ext uri="{FF2B5EF4-FFF2-40B4-BE49-F238E27FC236}">
                <a16:creationId xmlns:a16="http://schemas.microsoft.com/office/drawing/2014/main" id="{D97B7A53-744E-4E04-872E-CB7591769268}"/>
              </a:ext>
            </a:extLst>
          </p:cNvPr>
          <p:cNvSpPr>
            <a:spLocks noGrp="1"/>
          </p:cNvSpPr>
          <p:nvPr>
            <p:ph type="chart" sz="quarter" idx="14"/>
          </p:nvPr>
        </p:nvSpPr>
        <p:spPr>
          <a:xfrm>
            <a:off x="4846638" y="1997075"/>
            <a:ext cx="6311900" cy="3613150"/>
          </a:xfrm>
        </p:spPr>
        <p:txBody>
          <a:bodyPr/>
          <a:lstStyle/>
          <a:p>
            <a:r>
              <a:rPr lang="en-US" dirty="0"/>
              <a:t>Click icon to add chart</a:t>
            </a:r>
            <a:endParaRPr lang="en-NZ" dirty="0"/>
          </a:p>
        </p:txBody>
      </p:sp>
      <p:pic>
        <p:nvPicPr>
          <p:cNvPr id="6" name="Picture 5" descr="A close up of a logo&#10;&#10;Description automatically generated">
            <a:extLst>
              <a:ext uri="{FF2B5EF4-FFF2-40B4-BE49-F238E27FC236}">
                <a16:creationId xmlns:a16="http://schemas.microsoft.com/office/drawing/2014/main" id="{555CA21E-5784-ADE1-8620-4724205D5CD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83826" y="155460"/>
            <a:ext cx="1476000" cy="284393"/>
          </a:xfrm>
          <a:prstGeom prst="rect">
            <a:avLst/>
          </a:prstGeom>
        </p:spPr>
      </p:pic>
    </p:spTree>
    <p:extLst>
      <p:ext uri="{BB962C8B-B14F-4D97-AF65-F5344CB8AC3E}">
        <p14:creationId xmlns:p14="http://schemas.microsoft.com/office/powerpoint/2010/main" val="141965278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66455BE-7ECA-43CA-221A-C47CB94D8FF9}"/>
              </a:ext>
            </a:extLst>
          </p:cNvPr>
          <p:cNvSpPr>
            <a:spLocks noGrp="1"/>
          </p:cNvSpPr>
          <p:nvPr>
            <p:ph type="sldNum" sz="quarter" idx="12"/>
          </p:nvPr>
        </p:nvSpPr>
        <p:spPr/>
        <p:txBody>
          <a:bodyPr/>
          <a:lstStyle/>
          <a:p>
            <a:fld id="{A65A5C87-DF58-40C8-B092-1DE63DB4547E}" type="slidenum">
              <a:rPr lang="en-US" smtClean="0"/>
              <a:t>‹#›</a:t>
            </a:fld>
            <a:endParaRPr lang="en-US" dirty="0"/>
          </a:p>
        </p:txBody>
      </p:sp>
      <p:pic>
        <p:nvPicPr>
          <p:cNvPr id="5" name="Picture 4" descr="A close up of a logo&#10;&#10;Description automatically generated">
            <a:extLst>
              <a:ext uri="{FF2B5EF4-FFF2-40B4-BE49-F238E27FC236}">
                <a16:creationId xmlns:a16="http://schemas.microsoft.com/office/drawing/2014/main" id="{3150DBC8-65EA-6754-5658-1404E614BED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83826" y="155460"/>
            <a:ext cx="1476000" cy="284393"/>
          </a:xfrm>
          <a:prstGeom prst="rect">
            <a:avLst/>
          </a:prstGeom>
        </p:spPr>
      </p:pic>
    </p:spTree>
    <p:extLst>
      <p:ext uri="{BB962C8B-B14F-4D97-AF65-F5344CB8AC3E}">
        <p14:creationId xmlns:p14="http://schemas.microsoft.com/office/powerpoint/2010/main" val="31179690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02F761-B5EE-1310-5081-B8A641857F2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Z"/>
          </a:p>
        </p:txBody>
      </p:sp>
      <p:sp>
        <p:nvSpPr>
          <p:cNvPr id="3" name="Content Placeholder 2">
            <a:extLst>
              <a:ext uri="{FF2B5EF4-FFF2-40B4-BE49-F238E27FC236}">
                <a16:creationId xmlns:a16="http://schemas.microsoft.com/office/drawing/2014/main" id="{367575D7-7F8D-B221-1447-FF0EF609492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Text Placeholder 3">
            <a:extLst>
              <a:ext uri="{FF2B5EF4-FFF2-40B4-BE49-F238E27FC236}">
                <a16:creationId xmlns:a16="http://schemas.microsoft.com/office/drawing/2014/main" id="{70DA6640-D6E5-D478-EC84-A27A8AC20F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35040E32-817C-E02F-8381-5785E70F73FD}"/>
              </a:ext>
            </a:extLst>
          </p:cNvPr>
          <p:cNvSpPr>
            <a:spLocks noGrp="1"/>
          </p:cNvSpPr>
          <p:nvPr>
            <p:ph type="sldNum" sz="quarter" idx="12"/>
          </p:nvPr>
        </p:nvSpPr>
        <p:spPr/>
        <p:txBody>
          <a:bodyPr/>
          <a:lstStyle/>
          <a:p>
            <a:fld id="{A65A5C87-DF58-40C8-B092-1DE63DB4547E}" type="slidenum">
              <a:rPr lang="en-US" smtClean="0"/>
              <a:t>‹#›</a:t>
            </a:fld>
            <a:endParaRPr lang="en-US" dirty="0"/>
          </a:p>
        </p:txBody>
      </p:sp>
      <p:pic>
        <p:nvPicPr>
          <p:cNvPr id="8" name="Picture 7" descr="A close up of a logo&#10;&#10;Description automatically generated">
            <a:extLst>
              <a:ext uri="{FF2B5EF4-FFF2-40B4-BE49-F238E27FC236}">
                <a16:creationId xmlns:a16="http://schemas.microsoft.com/office/drawing/2014/main" id="{1F9CB802-4D4D-BFBB-2A13-3882740DCCF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83826" y="155460"/>
            <a:ext cx="1476000" cy="284393"/>
          </a:xfrm>
          <a:prstGeom prst="rect">
            <a:avLst/>
          </a:prstGeom>
        </p:spPr>
      </p:pic>
    </p:spTree>
    <p:extLst>
      <p:ext uri="{BB962C8B-B14F-4D97-AF65-F5344CB8AC3E}">
        <p14:creationId xmlns:p14="http://schemas.microsoft.com/office/powerpoint/2010/main" val="12979514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804BB0-62CC-16BB-7F70-131314CDE8B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Z"/>
          </a:p>
        </p:txBody>
      </p:sp>
      <p:sp>
        <p:nvSpPr>
          <p:cNvPr id="3" name="Picture Placeholder 2">
            <a:extLst>
              <a:ext uri="{FF2B5EF4-FFF2-40B4-BE49-F238E27FC236}">
                <a16:creationId xmlns:a16="http://schemas.microsoft.com/office/drawing/2014/main" id="{060EA144-31DB-C7DF-AE95-C541CFB2C4C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endParaRPr lang="en-NZ" dirty="0"/>
          </a:p>
        </p:txBody>
      </p:sp>
      <p:sp>
        <p:nvSpPr>
          <p:cNvPr id="4" name="Text Placeholder 3">
            <a:extLst>
              <a:ext uri="{FF2B5EF4-FFF2-40B4-BE49-F238E27FC236}">
                <a16:creationId xmlns:a16="http://schemas.microsoft.com/office/drawing/2014/main" id="{F23A5148-3C67-E00E-20B6-203C5F54ED6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5A16CE6C-3900-BB52-4F6B-F944366450E7}"/>
              </a:ext>
            </a:extLst>
          </p:cNvPr>
          <p:cNvSpPr>
            <a:spLocks noGrp="1"/>
          </p:cNvSpPr>
          <p:nvPr>
            <p:ph type="sldNum" sz="quarter" idx="12"/>
          </p:nvPr>
        </p:nvSpPr>
        <p:spPr/>
        <p:txBody>
          <a:bodyPr/>
          <a:lstStyle/>
          <a:p>
            <a:fld id="{A65A5C87-DF58-40C8-B092-1DE63DB4547E}" type="slidenum">
              <a:rPr lang="en-US" smtClean="0"/>
              <a:t>‹#›</a:t>
            </a:fld>
            <a:endParaRPr lang="en-US" dirty="0"/>
          </a:p>
        </p:txBody>
      </p:sp>
      <p:pic>
        <p:nvPicPr>
          <p:cNvPr id="8" name="Picture 7" descr="A close up of a logo&#10;&#10;Description automatically generated">
            <a:extLst>
              <a:ext uri="{FF2B5EF4-FFF2-40B4-BE49-F238E27FC236}">
                <a16:creationId xmlns:a16="http://schemas.microsoft.com/office/drawing/2014/main" id="{F8D09187-A34C-377B-7FF0-07D5E66754E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83826" y="155460"/>
            <a:ext cx="1476000" cy="284393"/>
          </a:xfrm>
          <a:prstGeom prst="rect">
            <a:avLst/>
          </a:prstGeom>
        </p:spPr>
      </p:pic>
    </p:spTree>
    <p:extLst>
      <p:ext uri="{BB962C8B-B14F-4D97-AF65-F5344CB8AC3E}">
        <p14:creationId xmlns:p14="http://schemas.microsoft.com/office/powerpoint/2010/main" val="14050582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C62124-C610-79CD-029F-B66838834727}"/>
              </a:ext>
            </a:extLst>
          </p:cNvPr>
          <p:cNvSpPr>
            <a:spLocks noGrp="1"/>
          </p:cNvSpPr>
          <p:nvPr>
            <p:ph type="title"/>
          </p:nvPr>
        </p:nvSpPr>
        <p:spPr/>
        <p:txBody>
          <a:bodyPr/>
          <a:lstStyle/>
          <a:p>
            <a:r>
              <a:rPr lang="en-US"/>
              <a:t>Click to edit Master title style</a:t>
            </a:r>
            <a:endParaRPr lang="en-NZ"/>
          </a:p>
        </p:txBody>
      </p:sp>
      <p:sp>
        <p:nvSpPr>
          <p:cNvPr id="3" name="Vertical Text Placeholder 2">
            <a:extLst>
              <a:ext uri="{FF2B5EF4-FFF2-40B4-BE49-F238E27FC236}">
                <a16:creationId xmlns:a16="http://schemas.microsoft.com/office/drawing/2014/main" id="{3CCC0DB3-6BBA-018B-9310-E80EE08C04D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6" name="Slide Number Placeholder 5">
            <a:extLst>
              <a:ext uri="{FF2B5EF4-FFF2-40B4-BE49-F238E27FC236}">
                <a16:creationId xmlns:a16="http://schemas.microsoft.com/office/drawing/2014/main" id="{9D5EACAE-7DA2-7480-3763-2635F0C210F3}"/>
              </a:ext>
            </a:extLst>
          </p:cNvPr>
          <p:cNvSpPr>
            <a:spLocks noGrp="1"/>
          </p:cNvSpPr>
          <p:nvPr>
            <p:ph type="sldNum" sz="quarter" idx="12"/>
          </p:nvPr>
        </p:nvSpPr>
        <p:spPr/>
        <p:txBody>
          <a:bodyPr/>
          <a:lstStyle/>
          <a:p>
            <a:fld id="{A65A5C87-DF58-40C8-B092-1DE63DB4547E}" type="slidenum">
              <a:rPr lang="en-US" smtClean="0"/>
              <a:t>‹#›</a:t>
            </a:fld>
            <a:endParaRPr lang="en-US" dirty="0"/>
          </a:p>
        </p:txBody>
      </p:sp>
      <p:pic>
        <p:nvPicPr>
          <p:cNvPr id="7" name="Picture 6" descr="A close up of a logo&#10;&#10;Description automatically generated">
            <a:extLst>
              <a:ext uri="{FF2B5EF4-FFF2-40B4-BE49-F238E27FC236}">
                <a16:creationId xmlns:a16="http://schemas.microsoft.com/office/drawing/2014/main" id="{02EDD32C-E293-2823-7BEB-D6F8BAA39C7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83826" y="155460"/>
            <a:ext cx="1476000" cy="284393"/>
          </a:xfrm>
          <a:prstGeom prst="rect">
            <a:avLst/>
          </a:prstGeom>
        </p:spPr>
      </p:pic>
    </p:spTree>
    <p:extLst>
      <p:ext uri="{BB962C8B-B14F-4D97-AF65-F5344CB8AC3E}">
        <p14:creationId xmlns:p14="http://schemas.microsoft.com/office/powerpoint/2010/main" val="15654008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D1D1958-26DB-F7F8-AE10-6933BA9A76F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Z"/>
          </a:p>
        </p:txBody>
      </p:sp>
      <p:sp>
        <p:nvSpPr>
          <p:cNvPr id="3" name="Vertical Text Placeholder 2">
            <a:extLst>
              <a:ext uri="{FF2B5EF4-FFF2-40B4-BE49-F238E27FC236}">
                <a16:creationId xmlns:a16="http://schemas.microsoft.com/office/drawing/2014/main" id="{FBBD9096-21ED-C635-B36F-31FC87D6DBF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6" name="Slide Number Placeholder 5">
            <a:extLst>
              <a:ext uri="{FF2B5EF4-FFF2-40B4-BE49-F238E27FC236}">
                <a16:creationId xmlns:a16="http://schemas.microsoft.com/office/drawing/2014/main" id="{3F713067-73EF-3375-ABFB-2A3036BC89F6}"/>
              </a:ext>
            </a:extLst>
          </p:cNvPr>
          <p:cNvSpPr>
            <a:spLocks noGrp="1"/>
          </p:cNvSpPr>
          <p:nvPr>
            <p:ph type="sldNum" sz="quarter" idx="12"/>
          </p:nvPr>
        </p:nvSpPr>
        <p:spPr/>
        <p:txBody>
          <a:bodyPr/>
          <a:lstStyle/>
          <a:p>
            <a:fld id="{A65A5C87-DF58-40C8-B092-1DE63DB4547E}" type="slidenum">
              <a:rPr lang="en-US" smtClean="0"/>
              <a:t>‹#›</a:t>
            </a:fld>
            <a:endParaRPr lang="en-US" dirty="0"/>
          </a:p>
        </p:txBody>
      </p:sp>
      <p:pic>
        <p:nvPicPr>
          <p:cNvPr id="7" name="Picture 6" descr="A close up of a logo&#10;&#10;Description automatically generated">
            <a:extLst>
              <a:ext uri="{FF2B5EF4-FFF2-40B4-BE49-F238E27FC236}">
                <a16:creationId xmlns:a16="http://schemas.microsoft.com/office/drawing/2014/main" id="{3B8DF3AA-6571-DACF-17D0-ED0ED886205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83826" y="155460"/>
            <a:ext cx="1476000" cy="284393"/>
          </a:xfrm>
          <a:prstGeom prst="rect">
            <a:avLst/>
          </a:prstGeom>
        </p:spPr>
      </p:pic>
    </p:spTree>
    <p:extLst>
      <p:ext uri="{BB962C8B-B14F-4D97-AF65-F5344CB8AC3E}">
        <p14:creationId xmlns:p14="http://schemas.microsoft.com/office/powerpoint/2010/main" val="5035208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BODY_DEFAULT ONE COLUMN">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CD2419F9-4D9E-C389-515E-B33D6B43B475}"/>
              </a:ext>
            </a:extLst>
          </p:cNvPr>
          <p:cNvSpPr>
            <a:spLocks noGrp="1"/>
          </p:cNvSpPr>
          <p:nvPr>
            <p:ph type="body" sz="quarter" idx="14"/>
          </p:nvPr>
        </p:nvSpPr>
        <p:spPr>
          <a:xfrm>
            <a:off x="637020" y="1531712"/>
            <a:ext cx="11019068" cy="4532758"/>
          </a:xfrm>
          <a:prstGeom prst="rect">
            <a:avLst/>
          </a:prstGeom>
        </p:spPr>
        <p:txBody>
          <a:bodyPr lIns="0" numCol="1" spcCol="180000"/>
          <a:lstStyle>
            <a:lvl1pPr marL="0" indent="0">
              <a:buNone/>
              <a:defRPr sz="1800" spc="-20" baseline="0">
                <a:solidFill>
                  <a:schemeClr val="tx1"/>
                </a:solidFill>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GB"/>
              <a:t>Click to edit Master text styles</a:t>
            </a:r>
          </a:p>
        </p:txBody>
      </p:sp>
      <p:sp>
        <p:nvSpPr>
          <p:cNvPr id="10" name="Text Placeholder 8">
            <a:extLst>
              <a:ext uri="{FF2B5EF4-FFF2-40B4-BE49-F238E27FC236}">
                <a16:creationId xmlns:a16="http://schemas.microsoft.com/office/drawing/2014/main" id="{33AA9794-6B55-654F-92F8-03541FA5196F}"/>
              </a:ext>
            </a:extLst>
          </p:cNvPr>
          <p:cNvSpPr>
            <a:spLocks noGrp="1"/>
          </p:cNvSpPr>
          <p:nvPr>
            <p:ph type="body" sz="quarter" idx="19" hasCustomPrompt="1"/>
          </p:nvPr>
        </p:nvSpPr>
        <p:spPr>
          <a:xfrm>
            <a:off x="637020" y="625473"/>
            <a:ext cx="10009959" cy="504827"/>
          </a:xfrm>
          <a:prstGeom prst="rect">
            <a:avLst/>
          </a:prstGeom>
          <a:effectLst/>
        </p:spPr>
        <p:txBody>
          <a:bodyPr lIns="0" anchor="b" anchorCtr="0"/>
          <a:lstStyle>
            <a:lvl1pPr marL="0" indent="0" fontAlgn="ctr">
              <a:lnSpc>
                <a:spcPct val="100000"/>
              </a:lnSpc>
              <a:spcBef>
                <a:spcPts val="0"/>
              </a:spcBef>
              <a:spcAft>
                <a:spcPts val="0"/>
              </a:spcAft>
              <a:buNone/>
              <a:defRPr sz="2400" b="0" spc="600" baseline="0">
                <a:solidFill>
                  <a:schemeClr val="tx1"/>
                </a:solidFill>
                <a:latin typeface="Arial" panose="020B0604020202020204" pitchFamily="34" charset="0"/>
                <a:cs typeface="Arial" panose="020B0604020202020204" pitchFamily="34" charset="0"/>
              </a:defRPr>
            </a:lvl1pPr>
          </a:lstStyle>
          <a:p>
            <a:pPr lvl="0"/>
            <a:r>
              <a:rPr lang="en-US"/>
              <a:t>CLICK TO EDIT MASTER TEXT STYLES</a:t>
            </a:r>
          </a:p>
        </p:txBody>
      </p:sp>
    </p:spTree>
    <p:extLst>
      <p:ext uri="{BB962C8B-B14F-4D97-AF65-F5344CB8AC3E}">
        <p14:creationId xmlns:p14="http://schemas.microsoft.com/office/powerpoint/2010/main" val="9754259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5D3B7AB-DEE8-5E1E-45EB-B4F22326D6A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Z"/>
          </a:p>
        </p:txBody>
      </p:sp>
      <p:sp>
        <p:nvSpPr>
          <p:cNvPr id="3" name="Text Placeholder 2">
            <a:extLst>
              <a:ext uri="{FF2B5EF4-FFF2-40B4-BE49-F238E27FC236}">
                <a16:creationId xmlns:a16="http://schemas.microsoft.com/office/drawing/2014/main" id="{B66A964C-C17C-4BF4-D24C-0321E2539CC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6" name="Slide Number Placeholder 5">
            <a:extLst>
              <a:ext uri="{FF2B5EF4-FFF2-40B4-BE49-F238E27FC236}">
                <a16:creationId xmlns:a16="http://schemas.microsoft.com/office/drawing/2014/main" id="{953A5967-ECF5-09B5-870B-C7555D53F6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a:solidFill>
                  <a:schemeClr val="tx1">
                    <a:tint val="82000"/>
                  </a:schemeClr>
                </a:solidFill>
              </a:defRPr>
            </a:lvl1pPr>
          </a:lstStyle>
          <a:p>
            <a:fld id="{94917615-2DB4-4DAA-9DE3-B2B689A846E0}" type="slidenum">
              <a:rPr lang="en-US" smtClean="0"/>
              <a:pPr/>
              <a:t>‹#›</a:t>
            </a:fld>
            <a:endParaRPr lang="en-US" dirty="0"/>
          </a:p>
        </p:txBody>
      </p:sp>
      <p:pic>
        <p:nvPicPr>
          <p:cNvPr id="7" name="Picture 6" descr="A close up of a logo&#10;&#10;Description automatically generated">
            <a:extLst>
              <a:ext uri="{FF2B5EF4-FFF2-40B4-BE49-F238E27FC236}">
                <a16:creationId xmlns:a16="http://schemas.microsoft.com/office/drawing/2014/main" id="{E4CBECA6-C444-4FA0-862C-101E5A519282}"/>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0383826" y="155460"/>
            <a:ext cx="1476000" cy="284393"/>
          </a:xfrm>
          <a:prstGeom prst="rect">
            <a:avLst/>
          </a:prstGeom>
        </p:spPr>
      </p:pic>
    </p:spTree>
    <p:extLst>
      <p:ext uri="{BB962C8B-B14F-4D97-AF65-F5344CB8AC3E}">
        <p14:creationId xmlns:p14="http://schemas.microsoft.com/office/powerpoint/2010/main" val="2600156376"/>
      </p:ext>
    </p:extLst>
  </p:cSld>
  <p:clrMap bg1="lt1" tx1="dk1" bg2="lt2" tx2="dk2" accent1="accent1" accent2="accent2" accent3="accent3" accent4="accent4" accent5="accent5" accent6="accent6" hlink="hlink" folHlink="folHlink"/>
  <p:sldLayoutIdLst>
    <p:sldLayoutId id="2147483765" r:id="rId1"/>
    <p:sldLayoutId id="2147483766" r:id="rId2"/>
    <p:sldLayoutId id="2147483767" r:id="rId3"/>
    <p:sldLayoutId id="2147483768" r:id="rId4"/>
    <p:sldLayoutId id="2147483769" r:id="rId5"/>
    <p:sldLayoutId id="2147483770" r:id="rId6"/>
    <p:sldLayoutId id="2147483771" r:id="rId7"/>
    <p:sldLayoutId id="2147483772" r:id="rId8"/>
    <p:sldLayoutId id="2147483773" r:id="rId9"/>
    <p:sldLayoutId id="2147483774" r:id="rId10"/>
    <p:sldLayoutId id="2147483775" r:id="rId11"/>
    <p:sldLayoutId id="2147483763" r:id="rId12"/>
  </p:sldLayoutIdLst>
  <p:hf sldNum="0"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5" orient="horz" pos="2160" userDrawn="1">
          <p15:clr>
            <a:srgbClr val="F26B43"/>
          </p15:clr>
        </p15:guide>
        <p15:guide id="6"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shamubeel.eaqub@simplicity.kiwi"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1.bin"/><Relationship Id="rId1" Type="http://schemas.openxmlformats.org/officeDocument/2006/relationships/slideLayout" Target="../slideLayouts/slideLayout4.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chart" Target="../charts/chart4.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chart" Target="../charts/chart8.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chart" Target="../charts/chart10.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svg"/><Relationship Id="rId1" Type="http://schemas.openxmlformats.org/officeDocument/2006/relationships/slideLayout" Target="../slideLayouts/slideLayout2.xml"/><Relationship Id="rId4"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28206-91CD-98AC-B05A-8BC340759681}"/>
              </a:ext>
            </a:extLst>
          </p:cNvPr>
          <p:cNvSpPr>
            <a:spLocks noGrp="1"/>
          </p:cNvSpPr>
          <p:nvPr>
            <p:ph type="ctrTitle"/>
          </p:nvPr>
        </p:nvSpPr>
        <p:spPr/>
        <p:txBody>
          <a:bodyPr>
            <a:normAutofit/>
          </a:bodyPr>
          <a:lstStyle/>
          <a:p>
            <a:pPr algn="l"/>
            <a:r>
              <a:rPr lang="en-US" sz="4400" dirty="0"/>
              <a:t>Construction &amp; training </a:t>
            </a:r>
            <a:endParaRPr lang="en-NZ" sz="4400" dirty="0"/>
          </a:p>
        </p:txBody>
      </p:sp>
      <p:sp>
        <p:nvSpPr>
          <p:cNvPr id="5" name="Subtitle 4">
            <a:extLst>
              <a:ext uri="{FF2B5EF4-FFF2-40B4-BE49-F238E27FC236}">
                <a16:creationId xmlns:a16="http://schemas.microsoft.com/office/drawing/2014/main" id="{D8934F77-D502-C44E-CBFD-9860209E8BB7}"/>
              </a:ext>
            </a:extLst>
          </p:cNvPr>
          <p:cNvSpPr>
            <a:spLocks noGrp="1"/>
          </p:cNvSpPr>
          <p:nvPr>
            <p:ph type="subTitle" idx="1"/>
          </p:nvPr>
        </p:nvSpPr>
        <p:spPr>
          <a:xfrm>
            <a:off x="1524000" y="3602038"/>
            <a:ext cx="4967037" cy="1853882"/>
          </a:xfrm>
        </p:spPr>
        <p:txBody>
          <a:bodyPr>
            <a:normAutofit/>
          </a:bodyPr>
          <a:lstStyle/>
          <a:p>
            <a:pPr algn="l">
              <a:spcBef>
                <a:spcPts val="0"/>
              </a:spcBef>
            </a:pPr>
            <a:r>
              <a:rPr lang="en-NZ" dirty="0">
                <a:latin typeface="Roboto Medium" panose="02000000000000000000" pitchFamily="2" charset="0"/>
                <a:ea typeface="Roboto Medium" panose="02000000000000000000" pitchFamily="2" charset="0"/>
                <a:cs typeface="Roboto Medium" panose="02000000000000000000" pitchFamily="2" charset="0"/>
              </a:rPr>
              <a:t>VETRF</a:t>
            </a:r>
          </a:p>
          <a:p>
            <a:pPr algn="l">
              <a:spcBef>
                <a:spcPts val="0"/>
              </a:spcBef>
            </a:pPr>
            <a:endParaRPr lang="en-NZ" sz="1800" dirty="0">
              <a:latin typeface="Roboto" panose="02000000000000000000" pitchFamily="2" charset="0"/>
              <a:ea typeface="Roboto" panose="02000000000000000000" pitchFamily="2" charset="0"/>
              <a:cs typeface="Roboto" panose="02000000000000000000" pitchFamily="2" charset="0"/>
            </a:endParaRPr>
          </a:p>
          <a:p>
            <a:pPr algn="l">
              <a:spcBef>
                <a:spcPts val="0"/>
              </a:spcBef>
            </a:pPr>
            <a:r>
              <a:rPr lang="en-NZ" sz="1800" dirty="0">
                <a:latin typeface="Roboto" panose="02000000000000000000" pitchFamily="2" charset="0"/>
                <a:ea typeface="Roboto" panose="02000000000000000000" pitchFamily="2" charset="0"/>
                <a:cs typeface="Roboto" panose="02000000000000000000" pitchFamily="2" charset="0"/>
              </a:rPr>
              <a:t>Wellington </a:t>
            </a:r>
          </a:p>
          <a:p>
            <a:pPr algn="l">
              <a:spcBef>
                <a:spcPts val="0"/>
              </a:spcBef>
            </a:pPr>
            <a:r>
              <a:rPr lang="en-NZ" sz="1800" dirty="0">
                <a:latin typeface="Roboto" panose="02000000000000000000" pitchFamily="2" charset="0"/>
                <a:ea typeface="Roboto" panose="02000000000000000000" pitchFamily="2" charset="0"/>
                <a:cs typeface="Roboto" panose="02000000000000000000" pitchFamily="2" charset="0"/>
              </a:rPr>
              <a:t>12 October 2026</a:t>
            </a:r>
            <a:endParaRPr lang="en-NZ" sz="900" dirty="0">
              <a:latin typeface="Roboto" panose="02000000000000000000" pitchFamily="2" charset="0"/>
              <a:ea typeface="Roboto" panose="02000000000000000000" pitchFamily="2" charset="0"/>
              <a:cs typeface="Roboto" panose="02000000000000000000" pitchFamily="2" charset="0"/>
            </a:endParaRPr>
          </a:p>
        </p:txBody>
      </p:sp>
      <p:sp>
        <p:nvSpPr>
          <p:cNvPr id="3" name="Text Placeholder 3">
            <a:extLst>
              <a:ext uri="{FF2B5EF4-FFF2-40B4-BE49-F238E27FC236}">
                <a16:creationId xmlns:a16="http://schemas.microsoft.com/office/drawing/2014/main" id="{F63F47A4-7D99-E8E0-F81B-BAF946D01097}"/>
              </a:ext>
            </a:extLst>
          </p:cNvPr>
          <p:cNvSpPr txBox="1">
            <a:spLocks/>
          </p:cNvSpPr>
          <p:nvPr/>
        </p:nvSpPr>
        <p:spPr>
          <a:xfrm>
            <a:off x="8441087" y="4285674"/>
            <a:ext cx="4709360" cy="1325662"/>
          </a:xfrm>
          <a:prstGeom prst="roundRect">
            <a:avLst/>
          </a:prstGeom>
          <a:solidFill>
            <a:schemeClr val="bg2"/>
          </a:solidFill>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NZ" sz="1600" b="1" dirty="0"/>
              <a:t>Shamubeel Eaqub</a:t>
            </a:r>
            <a:r>
              <a:rPr lang="en-NZ" sz="1600" dirty="0"/>
              <a:t>, CFA</a:t>
            </a:r>
          </a:p>
          <a:p>
            <a:pPr marL="0" indent="0">
              <a:spcBef>
                <a:spcPts val="0"/>
              </a:spcBef>
              <a:buNone/>
            </a:pPr>
            <a:r>
              <a:rPr lang="en-NZ" sz="1600" dirty="0"/>
              <a:t>Chief Economist </a:t>
            </a:r>
          </a:p>
          <a:p>
            <a:pPr marL="0" indent="0">
              <a:spcBef>
                <a:spcPts val="0"/>
              </a:spcBef>
              <a:buNone/>
            </a:pPr>
            <a:endParaRPr lang="en-NZ" sz="1600" dirty="0"/>
          </a:p>
          <a:p>
            <a:pPr marL="0" indent="0">
              <a:spcBef>
                <a:spcPts val="0"/>
              </a:spcBef>
              <a:buNone/>
            </a:pPr>
            <a:endParaRPr lang="en-NZ" sz="1600" dirty="0"/>
          </a:p>
          <a:p>
            <a:pPr marL="0" indent="0">
              <a:spcBef>
                <a:spcPts val="0"/>
              </a:spcBef>
              <a:buNone/>
            </a:pPr>
            <a:r>
              <a:rPr lang="en-NZ" sz="1600" dirty="0">
                <a:hlinkClick r:id="rId2"/>
              </a:rPr>
              <a:t>shamubeel.eaqub@simplicity.kiwi</a:t>
            </a:r>
            <a:r>
              <a:rPr lang="en-NZ" sz="1600" dirty="0"/>
              <a:t> </a:t>
            </a:r>
          </a:p>
          <a:p>
            <a:pPr marL="0" indent="0">
              <a:spcBef>
                <a:spcPts val="0"/>
              </a:spcBef>
              <a:buNone/>
            </a:pPr>
            <a:endParaRPr lang="en-NZ" sz="1600" dirty="0"/>
          </a:p>
          <a:p>
            <a:pPr marL="0" indent="0">
              <a:buNone/>
            </a:pPr>
            <a:endParaRPr lang="en-US" sz="1600" dirty="0">
              <a:latin typeface="Roboto Light" panose="02000000000000000000" pitchFamily="2" charset="0"/>
              <a:ea typeface="Roboto Light" panose="02000000000000000000" pitchFamily="2" charset="0"/>
              <a:cs typeface="Roboto Light" panose="02000000000000000000" pitchFamily="2" charset="0"/>
            </a:endParaRPr>
          </a:p>
        </p:txBody>
      </p:sp>
      <p:pic>
        <p:nvPicPr>
          <p:cNvPr id="4" name="Picture 3" descr="A close up of a logo&#10;&#10;AI-generated content may be incorrect.">
            <a:extLst>
              <a:ext uri="{FF2B5EF4-FFF2-40B4-BE49-F238E27FC236}">
                <a16:creationId xmlns:a16="http://schemas.microsoft.com/office/drawing/2014/main" id="{057ED822-D370-E20A-F2F8-3A7EBB55AC3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24397" y="4941455"/>
            <a:ext cx="1427016" cy="269976"/>
          </a:xfrm>
          <a:prstGeom prst="rect">
            <a:avLst/>
          </a:prstGeom>
        </p:spPr>
      </p:pic>
    </p:spTree>
    <p:extLst>
      <p:ext uri="{BB962C8B-B14F-4D97-AF65-F5344CB8AC3E}">
        <p14:creationId xmlns:p14="http://schemas.microsoft.com/office/powerpoint/2010/main" val="1002862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4B5FFE-1939-9345-26B6-515B1E2CFF70}"/>
              </a:ext>
            </a:extLst>
          </p:cNvPr>
          <p:cNvSpPr>
            <a:spLocks noGrp="1"/>
          </p:cNvSpPr>
          <p:nvPr>
            <p:ph type="title"/>
          </p:nvPr>
        </p:nvSpPr>
        <p:spPr/>
        <p:txBody>
          <a:bodyPr/>
          <a:lstStyle/>
          <a:p>
            <a:r>
              <a:rPr lang="en-NZ" dirty="0"/>
              <a:t>Disclaimer</a:t>
            </a:r>
          </a:p>
        </p:txBody>
      </p:sp>
      <p:sp>
        <p:nvSpPr>
          <p:cNvPr id="3" name="Content Placeholder 2">
            <a:extLst>
              <a:ext uri="{FF2B5EF4-FFF2-40B4-BE49-F238E27FC236}">
                <a16:creationId xmlns:a16="http://schemas.microsoft.com/office/drawing/2014/main" id="{05E570DB-46A3-414F-3D01-9BE5C872B1F0}"/>
              </a:ext>
            </a:extLst>
          </p:cNvPr>
          <p:cNvSpPr>
            <a:spLocks noGrp="1"/>
          </p:cNvSpPr>
          <p:nvPr>
            <p:ph idx="1"/>
          </p:nvPr>
        </p:nvSpPr>
        <p:spPr/>
        <p:txBody>
          <a:bodyPr>
            <a:normAutofit/>
          </a:bodyPr>
          <a:lstStyle/>
          <a:p>
            <a:pPr marL="0" indent="0" algn="l">
              <a:lnSpc>
                <a:spcPct val="200000"/>
              </a:lnSpc>
              <a:buNone/>
            </a:pPr>
            <a:r>
              <a:rPr lang="en-US" sz="1400" dirty="0"/>
              <a:t>This is Simplicity Research Hub’s independent expert commentary and thought leadership on economic trends and policies of interest to all New Zealanders. </a:t>
            </a:r>
          </a:p>
          <a:p>
            <a:pPr marL="0" indent="0" algn="l">
              <a:lnSpc>
                <a:spcPct val="200000"/>
              </a:lnSpc>
              <a:buNone/>
            </a:pPr>
            <a:r>
              <a:rPr lang="en-US" sz="1400" b="1" dirty="0"/>
              <a:t>This content is our opinions and is provided for general information only. It does not relate to your particular financial situation or goals and is not financial advice or recommendations. </a:t>
            </a:r>
          </a:p>
          <a:p>
            <a:pPr marL="0" indent="0" algn="l">
              <a:lnSpc>
                <a:spcPct val="200000"/>
              </a:lnSpc>
              <a:buNone/>
            </a:pPr>
            <a:r>
              <a:rPr lang="en-US" sz="1400" dirty="0"/>
              <a:t>Any external resources provided are accessed at your own risk and the Simplicity Research Hub takes no responsibility for third party content and does not approve, recommend, or endorse any external websites or the content they contain.</a:t>
            </a:r>
          </a:p>
          <a:p>
            <a:pPr marL="0" indent="0" algn="l">
              <a:lnSpc>
                <a:spcPct val="200000"/>
              </a:lnSpc>
              <a:buNone/>
            </a:pPr>
            <a:r>
              <a:rPr lang="en-US" sz="1400" b="1" dirty="0"/>
              <a:t>Simplicity NZ Limited is the issuer of the Simplicity KiwiSaver and Investment Funds schemes, for Product Disclosure Statements please visit our website simplicity.kiwi</a:t>
            </a:r>
            <a:r>
              <a:rPr lang="en-US" sz="1400" dirty="0"/>
              <a:t>. For more information on our Responsible Investment approach please visit simplicity.kiwi/about-us/ethical-investments.</a:t>
            </a:r>
          </a:p>
        </p:txBody>
      </p:sp>
    </p:spTree>
    <p:extLst>
      <p:ext uri="{BB962C8B-B14F-4D97-AF65-F5344CB8AC3E}">
        <p14:creationId xmlns:p14="http://schemas.microsoft.com/office/powerpoint/2010/main" val="35736527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0C85B404-D9D2-C23A-8775-FCB0D201CCA1}"/>
              </a:ext>
            </a:extLst>
          </p:cNvPr>
          <p:cNvSpPr>
            <a:spLocks noGrp="1"/>
          </p:cNvSpPr>
          <p:nvPr>
            <p:ph type="title"/>
          </p:nvPr>
        </p:nvSpPr>
        <p:spPr/>
        <p:txBody>
          <a:bodyPr/>
          <a:lstStyle/>
          <a:p>
            <a:r>
              <a:rPr lang="en-NZ" dirty="0"/>
              <a:t>Cycles turn</a:t>
            </a:r>
          </a:p>
        </p:txBody>
      </p:sp>
      <p:pic>
        <p:nvPicPr>
          <p:cNvPr id="16" name="Content Placeholder 15">
            <a:extLst>
              <a:ext uri="{FF2B5EF4-FFF2-40B4-BE49-F238E27FC236}">
                <a16:creationId xmlns:a16="http://schemas.microsoft.com/office/drawing/2014/main" id="{9F5E5F0A-1DB6-E1F5-AA48-68A4BF0B757B}"/>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prstGeom prst="rect">
            <a:avLst/>
          </a:prstGeom>
        </p:spPr>
      </p:pic>
      <p:sp>
        <p:nvSpPr>
          <p:cNvPr id="18" name="Text 1">
            <a:extLst>
              <a:ext uri="{FF2B5EF4-FFF2-40B4-BE49-F238E27FC236}">
                <a16:creationId xmlns:a16="http://schemas.microsoft.com/office/drawing/2014/main" id="{0DBB9B34-B942-18F9-71AB-6291C21EBBA9}"/>
              </a:ext>
            </a:extLst>
          </p:cNvPr>
          <p:cNvSpPr txBox="1">
            <a:spLocks noChangeArrowheads="1"/>
          </p:cNvSpPr>
          <p:nvPr/>
        </p:nvSpPr>
        <p:spPr bwMode="auto">
          <a:xfrm>
            <a:off x="838200" y="6143500"/>
            <a:ext cx="2401748" cy="203133"/>
          </a:xfrm>
          <a:prstGeom prst="rect">
            <a:avLst/>
          </a:prstGeom>
          <a:noFill/>
          <a:ln>
            <a:noFill/>
          </a:ln>
          <a:effectLst/>
          <a:extLst>
            <a:ext uri="{909E8E84-426E-40dd-AFC4-6F175D3DCCD1}">
              <a14:hiddenFill xmlns:lc="http://schemas.openxmlformats.org/drawingml/2006/lockedCanvas" xmlns:a14="http://schemas.microsoft.com/office/drawing/2010/main" xmlns="" xmlns:cdr="http://schemas.openxmlformats.org/drawingml/2006/chartDrawing" xmlns:c="http://schemas.openxmlformats.org/drawingml/2006/chart">
                <a:solidFill>
                  <a:srgbClr xmlns:mc="http://schemas.openxmlformats.org/markup-compatibility/2006" val="000000" mc:Ignorable="a14" a14:legacySpreadsheetColorIndex="64"/>
                </a:solidFill>
              </a14:hiddenFill>
            </a:ext>
            <a:ext uri="{91240B29-F687-4f45-9708-019B960494DF}">
              <a14:hiddenLine xmlns:lc="http://schemas.openxmlformats.org/drawingml/2006/lockedCanvas" xmlns:a14="http://schemas.microsoft.com/office/drawing/2010/main" xmlns="" xmlns:cdr="http://schemas.openxmlformats.org/drawingml/2006/chartDrawing" xmlns:c="http://schemas.openxmlformats.org/drawingml/2006/chart" w="1">
                <a:solidFill>
                  <a:srgbClr xmlns:mc="http://schemas.openxmlformats.org/markup-compatibility/2006" val="FFFFFF" mc:Ignorable="a14" a14:legacySpreadsheetColorIndex="65"/>
                </a:solidFill>
                <a:miter lim="800000"/>
                <a:headEnd/>
                <a:tailEnd/>
              </a14:hiddenLine>
            </a:ext>
            <a:ext uri="{AF507438-7753-43e0-B8FC-AC1667EBCBE1}">
              <a14:hiddenEffects xmlns:lc="http://schemas.openxmlformats.org/drawingml/2006/lockedCanvas" xmlns:a14="http://schemas.microsoft.com/office/drawing/2010/main" xmlns="" xmlns:cdr="http://schemas.openxmlformats.org/drawingml/2006/chartDrawing" xmlns:c="http://schemas.openxmlformats.org/drawingml/2006/chart">
                <a:effectLst>
                  <a:outerShdw dist="35921" dir="2700000" algn="ctr" rotWithShape="0">
                    <a:srgbClr val="808080"/>
                  </a:outerShdw>
                </a:effectLst>
              </a14:hiddenEffects>
            </a:ext>
          </a:extLst>
        </p:spPr>
        <p:txBody>
          <a:bodyPr wrap="none" lIns="27432" tIns="32004" rIns="0" bIns="32004" anchor="ctr" upright="1">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rtl="0">
              <a:defRPr sz="1000"/>
            </a:pPr>
            <a:r>
              <a:rPr lang="en-NZ" sz="900" b="0" i="0" u="none" strike="noStrike" baseline="0" dirty="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Source: Statistics NZ, Simplicity Research Hub</a:t>
            </a:r>
          </a:p>
        </p:txBody>
      </p:sp>
      <p:sp>
        <p:nvSpPr>
          <p:cNvPr id="19" name="Slide Number Placeholder 4">
            <a:extLst>
              <a:ext uri="{FF2B5EF4-FFF2-40B4-BE49-F238E27FC236}">
                <a16:creationId xmlns:a16="http://schemas.microsoft.com/office/drawing/2014/main" id="{5FDFF28D-9308-08A2-E5B7-4E3C9A188988}"/>
              </a:ext>
            </a:extLst>
          </p:cNvPr>
          <p:cNvSpPr>
            <a:spLocks noGrp="1"/>
          </p:cNvSpPr>
          <p:nvPr>
            <p:ph type="sldNum" sz="quarter" idx="12"/>
          </p:nvPr>
        </p:nvSpPr>
        <p:spPr>
          <a:xfrm>
            <a:off x="8610600" y="6356350"/>
            <a:ext cx="2743200" cy="365125"/>
          </a:xfrm>
        </p:spPr>
        <p:txBody>
          <a:bodyPr/>
          <a:lstStyle/>
          <a:p>
            <a:fld id="{A65A5C87-DF58-40C8-B092-1DE63DB4547E}" type="slidenum">
              <a:rPr lang="en-US" smtClean="0"/>
              <a:t>3</a:t>
            </a:fld>
            <a:endParaRPr lang="en-US" dirty="0"/>
          </a:p>
        </p:txBody>
      </p:sp>
    </p:spTree>
    <p:extLst>
      <p:ext uri="{BB962C8B-B14F-4D97-AF65-F5344CB8AC3E}">
        <p14:creationId xmlns:p14="http://schemas.microsoft.com/office/powerpoint/2010/main" val="38244783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0407D5-ACC6-FDDE-90CD-443D88CE59D9}"/>
              </a:ext>
            </a:extLst>
          </p:cNvPr>
          <p:cNvSpPr>
            <a:spLocks noGrp="1"/>
          </p:cNvSpPr>
          <p:nvPr>
            <p:ph type="title"/>
          </p:nvPr>
        </p:nvSpPr>
        <p:spPr/>
        <p:txBody>
          <a:bodyPr/>
          <a:lstStyle/>
          <a:p>
            <a:r>
              <a:rPr lang="en-NZ" dirty="0"/>
              <a:t>But a sluggish market </a:t>
            </a:r>
          </a:p>
        </p:txBody>
      </p:sp>
      <p:sp>
        <p:nvSpPr>
          <p:cNvPr id="5" name="Slide Number Placeholder 4">
            <a:extLst>
              <a:ext uri="{FF2B5EF4-FFF2-40B4-BE49-F238E27FC236}">
                <a16:creationId xmlns:a16="http://schemas.microsoft.com/office/drawing/2014/main" id="{66FC5477-4B8D-20BC-5443-2F98F5E711A6}"/>
              </a:ext>
            </a:extLst>
          </p:cNvPr>
          <p:cNvSpPr>
            <a:spLocks noGrp="1"/>
          </p:cNvSpPr>
          <p:nvPr>
            <p:ph type="sldNum" sz="quarter" idx="12"/>
          </p:nvPr>
        </p:nvSpPr>
        <p:spPr/>
        <p:txBody>
          <a:bodyPr/>
          <a:lstStyle/>
          <a:p>
            <a:fld id="{A65A5C87-DF58-40C8-B092-1DE63DB4547E}" type="slidenum">
              <a:rPr lang="en-US" smtClean="0"/>
              <a:t>4</a:t>
            </a:fld>
            <a:endParaRPr lang="en-US" dirty="0"/>
          </a:p>
        </p:txBody>
      </p:sp>
      <p:sp>
        <p:nvSpPr>
          <p:cNvPr id="14" name="Text 1">
            <a:extLst>
              <a:ext uri="{FF2B5EF4-FFF2-40B4-BE49-F238E27FC236}">
                <a16:creationId xmlns:a16="http://schemas.microsoft.com/office/drawing/2014/main" id="{723B441C-86AA-A35D-AFE4-560683A2514E}"/>
              </a:ext>
            </a:extLst>
          </p:cNvPr>
          <p:cNvSpPr txBox="1">
            <a:spLocks noChangeArrowheads="1"/>
          </p:cNvSpPr>
          <p:nvPr/>
        </p:nvSpPr>
        <p:spPr bwMode="auto">
          <a:xfrm>
            <a:off x="838200" y="6143500"/>
            <a:ext cx="2055499" cy="203133"/>
          </a:xfrm>
          <a:prstGeom prst="rect">
            <a:avLst/>
          </a:prstGeom>
          <a:noFill/>
          <a:ln>
            <a:noFill/>
          </a:ln>
          <a:effectLst/>
          <a:extLst>
            <a:ext uri="{909E8E84-426E-40dd-AFC4-6F175D3DCCD1}">
              <a14:hiddenFill xmlns:c="http://schemas.openxmlformats.org/drawingml/2006/chart" xmlns:cdr="http://schemas.openxmlformats.org/drawingml/2006/chartDrawing" xmlns="" xmlns:a14="http://schemas.microsoft.com/office/drawing/2010/main" xmlns:lc="http://schemas.openxmlformats.org/drawingml/2006/lockedCanvas">
                <a:solidFill>
                  <a:srgbClr xmlns:mc="http://schemas.openxmlformats.org/markup-compatibility/2006" val="000000" mc:Ignorable="a14" a14:legacySpreadsheetColorIndex="64"/>
                </a:solidFill>
              </a14:hiddenFill>
            </a:ext>
            <a:ext uri="{91240B29-F687-4f45-9708-019B960494DF}">
              <a14:hiddenLine xmlns:c="http://schemas.openxmlformats.org/drawingml/2006/chart" xmlns:cdr="http://schemas.openxmlformats.org/drawingml/2006/chartDrawing" xmlns="" xmlns:a14="http://schemas.microsoft.com/office/drawing/2010/main" xmlns:lc="http://schemas.openxmlformats.org/drawingml/2006/lockedCanvas" w="1">
                <a:solidFill>
                  <a:srgbClr xmlns:mc="http://schemas.openxmlformats.org/markup-compatibility/2006" val="FFFFFF" mc:Ignorable="a14" a14:legacySpreadsheetColorIndex="65"/>
                </a:solidFill>
                <a:miter lim="800000"/>
                <a:headEnd/>
                <a:tailEnd/>
              </a14:hiddenLine>
            </a:ext>
            <a:ext uri="{AF507438-7753-43e0-B8FC-AC1667EBCBE1}">
              <a14:hiddenEffects xmlns:c="http://schemas.openxmlformats.org/drawingml/2006/chart" xmlns:cdr="http://schemas.openxmlformats.org/drawingml/2006/chartDrawing" xmlns="" xmlns:a14="http://schemas.microsoft.com/office/drawing/2010/main" xmlns:lc="http://schemas.openxmlformats.org/drawingml/2006/lockedCanvas">
                <a:effectLst>
                  <a:outerShdw dist="35921" dir="2700000" algn="ctr" rotWithShape="0">
                    <a:srgbClr val="808080"/>
                  </a:outerShdw>
                </a:effectLst>
              </a14:hiddenEffects>
            </a:ext>
          </a:extLst>
        </p:spPr>
        <p:txBody>
          <a:bodyPr wrap="none" lIns="27432" tIns="32004" rIns="0" bIns="32004" anchor="ctr" upright="1">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rtl="0">
              <a:defRPr sz="1000"/>
            </a:pPr>
            <a:r>
              <a:rPr lang="en-NZ" sz="900" b="0" i="0" u="none" strike="noStrike" baseline="0" dirty="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Source: REINZ, Simplicity Research Hub</a:t>
            </a:r>
          </a:p>
        </p:txBody>
      </p:sp>
      <p:sp>
        <p:nvSpPr>
          <p:cNvPr id="15" name="Text 1">
            <a:extLst>
              <a:ext uri="{FF2B5EF4-FFF2-40B4-BE49-F238E27FC236}">
                <a16:creationId xmlns:a16="http://schemas.microsoft.com/office/drawing/2014/main" id="{C946ACBC-C1EE-26EE-079A-06CFD2749D35}"/>
              </a:ext>
            </a:extLst>
          </p:cNvPr>
          <p:cNvSpPr txBox="1">
            <a:spLocks noChangeArrowheads="1"/>
          </p:cNvSpPr>
          <p:nvPr/>
        </p:nvSpPr>
        <p:spPr bwMode="auto">
          <a:xfrm>
            <a:off x="6172200" y="6143500"/>
            <a:ext cx="2055499" cy="203133"/>
          </a:xfrm>
          <a:prstGeom prst="rect">
            <a:avLst/>
          </a:prstGeom>
          <a:noFill/>
          <a:ln>
            <a:noFill/>
          </a:ln>
          <a:effectLst/>
          <a:extLst>
            <a:ext uri="{909E8E84-426E-40dd-AFC4-6F175D3DCCD1}">
              <a14:hiddenFill xmlns:lc="http://schemas.openxmlformats.org/drawingml/2006/lockedCanvas" xmlns:a14="http://schemas.microsoft.com/office/drawing/2010/main" xmlns="" xmlns:cdr="http://schemas.openxmlformats.org/drawingml/2006/chartDrawing" xmlns:c="http://schemas.openxmlformats.org/drawingml/2006/chart">
                <a:solidFill>
                  <a:srgbClr xmlns:mc="http://schemas.openxmlformats.org/markup-compatibility/2006" val="000000" mc:Ignorable="a14" a14:legacySpreadsheetColorIndex="64"/>
                </a:solidFill>
              </a14:hiddenFill>
            </a:ext>
            <a:ext uri="{91240B29-F687-4f45-9708-019B960494DF}">
              <a14:hiddenLine xmlns:lc="http://schemas.openxmlformats.org/drawingml/2006/lockedCanvas" xmlns:a14="http://schemas.microsoft.com/office/drawing/2010/main" xmlns="" xmlns:cdr="http://schemas.openxmlformats.org/drawingml/2006/chartDrawing" xmlns:c="http://schemas.openxmlformats.org/drawingml/2006/chart" w="1">
                <a:solidFill>
                  <a:srgbClr xmlns:mc="http://schemas.openxmlformats.org/markup-compatibility/2006" val="FFFFFF" mc:Ignorable="a14" a14:legacySpreadsheetColorIndex="65"/>
                </a:solidFill>
                <a:miter lim="800000"/>
                <a:headEnd/>
                <a:tailEnd/>
              </a14:hiddenLine>
            </a:ext>
            <a:ext uri="{AF507438-7753-43e0-B8FC-AC1667EBCBE1}">
              <a14:hiddenEffects xmlns:lc="http://schemas.openxmlformats.org/drawingml/2006/lockedCanvas" xmlns:a14="http://schemas.microsoft.com/office/drawing/2010/main" xmlns="" xmlns:cdr="http://schemas.openxmlformats.org/drawingml/2006/chartDrawing" xmlns:c="http://schemas.openxmlformats.org/drawingml/2006/chart">
                <a:effectLst>
                  <a:outerShdw dist="35921" dir="2700000" algn="ctr" rotWithShape="0">
                    <a:srgbClr val="808080"/>
                  </a:outerShdw>
                </a:effectLst>
              </a14:hiddenEffects>
            </a:ext>
          </a:extLst>
        </p:spPr>
        <p:txBody>
          <a:bodyPr wrap="none" lIns="27432" tIns="32004" rIns="0" bIns="32004" anchor="ctr" upright="1">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rtl="0">
              <a:defRPr sz="1000"/>
            </a:pPr>
            <a:r>
              <a:rPr lang="en-NZ" sz="900" b="0" i="0" u="none" strike="noStrike" baseline="0" dirty="0">
                <a:solidFill>
                  <a:schemeClr val="bg1">
                    <a:lumMod val="50000"/>
                  </a:schemeClr>
                </a:solidFill>
                <a:ea typeface="Microsoft GothicNeo" panose="020B0500000101010101" pitchFamily="34" charset="-127"/>
                <a:cs typeface="Microsoft GothicNeo" panose="020B0500000101010101" pitchFamily="34" charset="-127"/>
              </a:rPr>
              <a:t>Source: </a:t>
            </a:r>
            <a:r>
              <a:rPr lang="en-NZ" sz="900" dirty="0">
                <a:solidFill>
                  <a:schemeClr val="bg1">
                    <a:lumMod val="50000"/>
                  </a:schemeClr>
                </a:solidFill>
                <a:ea typeface="Microsoft GothicNeo" panose="020B0500000101010101" pitchFamily="34" charset="-127"/>
                <a:cs typeface="Microsoft GothicNeo" panose="020B0500000101010101" pitchFamily="34" charset="-127"/>
              </a:rPr>
              <a:t>REINZ, </a:t>
            </a:r>
            <a:r>
              <a:rPr lang="en-NZ" sz="900" b="0" i="0" u="none" strike="noStrike" baseline="0" dirty="0">
                <a:solidFill>
                  <a:schemeClr val="bg1">
                    <a:lumMod val="50000"/>
                  </a:schemeClr>
                </a:solidFill>
                <a:ea typeface="Microsoft GothicNeo" panose="020B0500000101010101" pitchFamily="34" charset="-127"/>
                <a:cs typeface="Microsoft GothicNeo" panose="020B0500000101010101" pitchFamily="34" charset="-127"/>
              </a:rPr>
              <a:t>Simplicity Research Hub</a:t>
            </a:r>
          </a:p>
        </p:txBody>
      </p:sp>
      <p:graphicFrame>
        <p:nvGraphicFramePr>
          <p:cNvPr id="7" name="Content Placeholder 6">
            <a:extLst>
              <a:ext uri="{FF2B5EF4-FFF2-40B4-BE49-F238E27FC236}">
                <a16:creationId xmlns:a16="http://schemas.microsoft.com/office/drawing/2014/main" id="{BB2E8075-139D-7D43-3626-9B0FFFE6117B}"/>
              </a:ext>
            </a:extLst>
          </p:cNvPr>
          <p:cNvGraphicFramePr>
            <a:graphicFrameLocks noGrp="1" noChangeAspect="1"/>
          </p:cNvGraphicFramePr>
          <p:nvPr>
            <p:ph sz="half" idx="1"/>
            <p:extLst>
              <p:ext uri="{D42A27DB-BD31-4B8C-83A1-F6EECF244321}">
                <p14:modId xmlns:p14="http://schemas.microsoft.com/office/powerpoint/2010/main" val="2675526783"/>
              </p:ext>
            </p:extLst>
          </p:nvPr>
        </p:nvGraphicFramePr>
        <p:xfrm>
          <a:off x="846138" y="1828800"/>
          <a:ext cx="5165725" cy="4343400"/>
        </p:xfrm>
        <a:graphic>
          <a:graphicData uri="http://schemas.openxmlformats.org/presentationml/2006/ole">
            <mc:AlternateContent xmlns:mc="http://schemas.openxmlformats.org/markup-compatibility/2006">
              <mc:Choice xmlns:v="urn:schemas-microsoft-com:vml" Requires="v">
                <p:oleObj name="Macrobond document" r:id="rId2" imgW="5178002" imgH="4355035" progId="Mbnd.mbnd">
                  <p:embed/>
                </p:oleObj>
              </mc:Choice>
              <mc:Fallback>
                <p:oleObj name="Macrobond document" r:id="rId2" imgW="5178002" imgH="4355035" progId="Mbnd.mbnd">
                  <p:embed/>
                  <p:pic>
                    <p:nvPicPr>
                      <p:cNvPr id="7" name="Content Placeholder 6">
                        <a:extLst>
                          <a:ext uri="{FF2B5EF4-FFF2-40B4-BE49-F238E27FC236}">
                            <a16:creationId xmlns:a16="http://schemas.microsoft.com/office/drawing/2014/main" id="{BB2E8075-139D-7D43-3626-9B0FFFE6117B}"/>
                          </a:ext>
                        </a:extLst>
                      </p:cNvPr>
                      <p:cNvPicPr/>
                      <p:nvPr/>
                    </p:nvPicPr>
                    <p:blipFill>
                      <a:blip r:embed="rId3"/>
                      <a:stretch>
                        <a:fillRect/>
                      </a:stretch>
                    </p:blipFill>
                    <p:spPr>
                      <a:xfrm>
                        <a:off x="846138" y="1828800"/>
                        <a:ext cx="5165725" cy="4343400"/>
                      </a:xfrm>
                      <a:prstGeom prst="rect">
                        <a:avLst/>
                      </a:prstGeom>
                    </p:spPr>
                  </p:pic>
                </p:oleObj>
              </mc:Fallback>
            </mc:AlternateContent>
          </a:graphicData>
        </a:graphic>
      </p:graphicFrame>
      <p:pic>
        <p:nvPicPr>
          <p:cNvPr id="20" name="Content Placeholder 7">
            <a:extLst>
              <a:ext uri="{FF2B5EF4-FFF2-40B4-BE49-F238E27FC236}">
                <a16:creationId xmlns:a16="http://schemas.microsoft.com/office/drawing/2014/main" id="{96CC270C-9726-2158-A83C-7BFDB6D50B48}"/>
              </a:ext>
            </a:extLst>
          </p:cNvPr>
          <p:cNvPicPr>
            <a:picLocks noGrp="1" noChangeAspect="1"/>
          </p:cNvPicPr>
          <p:nvPr>
            <p:ph sz="half" idx="2"/>
          </p:nvPr>
        </p:nvPicPr>
        <p:blipFill>
          <a:blip r:embed="rId4" cstate="print">
            <a:extLst>
              <a:ext uri="{28A0092B-C50C-407E-A947-70E740481C1C}">
                <a14:useLocalDpi xmlns:a14="http://schemas.microsoft.com/office/drawing/2010/main" val="0"/>
              </a:ext>
            </a:extLst>
          </a:blip>
          <a:stretch>
            <a:fillRect/>
          </a:stretch>
        </p:blipFill>
        <p:spPr>
          <a:xfrm>
            <a:off x="6172957" y="1826160"/>
            <a:ext cx="5180086" cy="4350267"/>
          </a:xfrm>
          <a:prstGeom prst="rect">
            <a:avLst/>
          </a:prstGeom>
        </p:spPr>
      </p:pic>
    </p:spTree>
    <p:extLst>
      <p:ext uri="{BB962C8B-B14F-4D97-AF65-F5344CB8AC3E}">
        <p14:creationId xmlns:p14="http://schemas.microsoft.com/office/powerpoint/2010/main" val="28942700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DE9EB1-6F30-CF06-DBB2-8C9285B08D1A}"/>
              </a:ext>
            </a:extLst>
          </p:cNvPr>
          <p:cNvSpPr>
            <a:spLocks noGrp="1"/>
          </p:cNvSpPr>
          <p:nvPr>
            <p:ph type="title"/>
          </p:nvPr>
        </p:nvSpPr>
        <p:spPr/>
        <p:txBody>
          <a:bodyPr/>
          <a:lstStyle/>
          <a:p>
            <a:r>
              <a:rPr lang="en-NZ" dirty="0"/>
              <a:t>Not enough homes</a:t>
            </a:r>
          </a:p>
        </p:txBody>
      </p:sp>
      <p:sp>
        <p:nvSpPr>
          <p:cNvPr id="4" name="Slide Number Placeholder 3">
            <a:extLst>
              <a:ext uri="{FF2B5EF4-FFF2-40B4-BE49-F238E27FC236}">
                <a16:creationId xmlns:a16="http://schemas.microsoft.com/office/drawing/2014/main" id="{3ED16A29-9F59-0E1B-8A44-4EB7D36A9EA7}"/>
              </a:ext>
            </a:extLst>
          </p:cNvPr>
          <p:cNvSpPr>
            <a:spLocks noGrp="1"/>
          </p:cNvSpPr>
          <p:nvPr>
            <p:ph type="sldNum" sz="quarter" idx="12"/>
          </p:nvPr>
        </p:nvSpPr>
        <p:spPr/>
        <p:txBody>
          <a:bodyPr/>
          <a:lstStyle/>
          <a:p>
            <a:fld id="{A65A5C87-DF58-40C8-B092-1DE63DB4547E}" type="slidenum">
              <a:rPr lang="en-US" smtClean="0"/>
              <a:t>5</a:t>
            </a:fld>
            <a:endParaRPr lang="en-US" dirty="0"/>
          </a:p>
        </p:txBody>
      </p:sp>
      <p:graphicFrame>
        <p:nvGraphicFramePr>
          <p:cNvPr id="5" name="Content Placeholder 4">
            <a:extLst>
              <a:ext uri="{FF2B5EF4-FFF2-40B4-BE49-F238E27FC236}">
                <a16:creationId xmlns:a16="http://schemas.microsoft.com/office/drawing/2014/main" id="{99BF9784-B094-C4AE-A21A-7D60550C5163}"/>
              </a:ext>
            </a:extLst>
          </p:cNvPr>
          <p:cNvGraphicFramePr>
            <a:graphicFrameLocks noGrp="1"/>
          </p:cNvGraphicFramePr>
          <p:nvPr>
            <p:ph idx="1"/>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 1">
            <a:extLst>
              <a:ext uri="{FF2B5EF4-FFF2-40B4-BE49-F238E27FC236}">
                <a16:creationId xmlns:a16="http://schemas.microsoft.com/office/drawing/2014/main" id="{DFCADB69-DD03-EC62-1C9F-8574453DBB56}"/>
              </a:ext>
            </a:extLst>
          </p:cNvPr>
          <p:cNvSpPr txBox="1">
            <a:spLocks noChangeArrowheads="1"/>
          </p:cNvSpPr>
          <p:nvPr/>
        </p:nvSpPr>
        <p:spPr bwMode="auto">
          <a:xfrm>
            <a:off x="838200" y="6143500"/>
            <a:ext cx="2396938" cy="203133"/>
          </a:xfrm>
          <a:prstGeom prst="rect">
            <a:avLst/>
          </a:prstGeom>
          <a:noFill/>
          <a:ln>
            <a:noFill/>
          </a:ln>
          <a:effectLst/>
          <a:extLst>
            <a:ext uri="{909E8E84-426E-40dd-AFC4-6F175D3DCCD1}">
              <a14:hiddenFill xmlns:lc="http://schemas.openxmlformats.org/drawingml/2006/lockedCanvas" xmlns:a14="http://schemas.microsoft.com/office/drawing/2010/main" xmlns="" xmlns:cdr="http://schemas.openxmlformats.org/drawingml/2006/chartDrawing" xmlns:c="http://schemas.openxmlformats.org/drawingml/2006/chart">
                <a:solidFill>
                  <a:srgbClr xmlns:mc="http://schemas.openxmlformats.org/markup-compatibility/2006" val="000000" mc:Ignorable="a14" a14:legacySpreadsheetColorIndex="64"/>
                </a:solidFill>
              </a14:hiddenFill>
            </a:ext>
            <a:ext uri="{91240B29-F687-4f45-9708-019B960494DF}">
              <a14:hiddenLine xmlns:lc="http://schemas.openxmlformats.org/drawingml/2006/lockedCanvas" xmlns:a14="http://schemas.microsoft.com/office/drawing/2010/main" xmlns="" xmlns:cdr="http://schemas.openxmlformats.org/drawingml/2006/chartDrawing" xmlns:c="http://schemas.openxmlformats.org/drawingml/2006/chart" w="1">
                <a:solidFill>
                  <a:srgbClr xmlns:mc="http://schemas.openxmlformats.org/markup-compatibility/2006" val="FFFFFF" mc:Ignorable="a14" a14:legacySpreadsheetColorIndex="65"/>
                </a:solidFill>
                <a:miter lim="800000"/>
                <a:headEnd/>
                <a:tailEnd/>
              </a14:hiddenLine>
            </a:ext>
            <a:ext uri="{AF507438-7753-43e0-B8FC-AC1667EBCBE1}">
              <a14:hiddenEffects xmlns:lc="http://schemas.openxmlformats.org/drawingml/2006/lockedCanvas" xmlns:a14="http://schemas.microsoft.com/office/drawing/2010/main" xmlns="" xmlns:cdr="http://schemas.openxmlformats.org/drawingml/2006/chartDrawing" xmlns:c="http://schemas.openxmlformats.org/drawingml/2006/chart">
                <a:effectLst>
                  <a:outerShdw dist="35921" dir="2700000" algn="ctr" rotWithShape="0">
                    <a:srgbClr val="808080"/>
                  </a:outerShdw>
                </a:effectLst>
              </a14:hiddenEffects>
            </a:ext>
          </a:extLst>
        </p:spPr>
        <p:txBody>
          <a:bodyPr wrap="none" lIns="27432" tIns="32004" rIns="0" bIns="32004" anchor="ctr" upright="1">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rtl="0">
              <a:defRPr sz="1000"/>
            </a:pPr>
            <a:r>
              <a:rPr lang="en-NZ" sz="900" b="0" i="0" u="none" strike="noStrike" baseline="0" dirty="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Source: Statistics NZ, S</a:t>
            </a:r>
            <a:r>
              <a:rPr lang="en-NZ" sz="900" dirty="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implicity Research Hub</a:t>
            </a:r>
            <a:endParaRPr lang="en-NZ" sz="900" b="0" i="0" u="none" strike="noStrike" baseline="0" dirty="0">
              <a:solidFill>
                <a:schemeClr val="bg1">
                  <a:lumMod val="50000"/>
                </a:schemeClr>
              </a:solidFill>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20433268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220BB-ED2C-13E2-817A-DCB971466C82}"/>
              </a:ext>
            </a:extLst>
          </p:cNvPr>
          <p:cNvSpPr>
            <a:spLocks noGrp="1"/>
          </p:cNvSpPr>
          <p:nvPr>
            <p:ph type="title"/>
          </p:nvPr>
        </p:nvSpPr>
        <p:spPr/>
        <p:txBody>
          <a:bodyPr/>
          <a:lstStyle/>
          <a:p>
            <a:r>
              <a:rPr lang="en-NZ" dirty="0"/>
              <a:t>Infrastructure deficit </a:t>
            </a:r>
          </a:p>
        </p:txBody>
      </p:sp>
      <p:sp>
        <p:nvSpPr>
          <p:cNvPr id="5" name="Slide Number Placeholder 4">
            <a:extLst>
              <a:ext uri="{FF2B5EF4-FFF2-40B4-BE49-F238E27FC236}">
                <a16:creationId xmlns:a16="http://schemas.microsoft.com/office/drawing/2014/main" id="{6AFA7EC1-3B7D-09A0-778D-7D3F5EA38942}"/>
              </a:ext>
            </a:extLst>
          </p:cNvPr>
          <p:cNvSpPr>
            <a:spLocks noGrp="1"/>
          </p:cNvSpPr>
          <p:nvPr>
            <p:ph type="sldNum" sz="quarter" idx="12"/>
          </p:nvPr>
        </p:nvSpPr>
        <p:spPr/>
        <p:txBody>
          <a:bodyPr/>
          <a:lstStyle/>
          <a:p>
            <a:fld id="{A65A5C87-DF58-40C8-B092-1DE63DB4547E}" type="slidenum">
              <a:rPr lang="en-US" smtClean="0"/>
              <a:t>6</a:t>
            </a:fld>
            <a:endParaRPr lang="en-US" dirty="0"/>
          </a:p>
        </p:txBody>
      </p:sp>
      <p:graphicFrame>
        <p:nvGraphicFramePr>
          <p:cNvPr id="6" name="Content Placeholder 5">
            <a:extLst>
              <a:ext uri="{FF2B5EF4-FFF2-40B4-BE49-F238E27FC236}">
                <a16:creationId xmlns:a16="http://schemas.microsoft.com/office/drawing/2014/main" id="{1C11AA48-C4D2-70C4-B624-E347DA93251C}"/>
              </a:ext>
            </a:extLst>
          </p:cNvPr>
          <p:cNvGraphicFramePr>
            <a:graphicFrameLocks noGrp="1"/>
          </p:cNvGraphicFramePr>
          <p:nvPr>
            <p:ph sz="half" idx="2"/>
          </p:nvPr>
        </p:nvGraphicFramePr>
        <p:xfrm>
          <a:off x="6172200" y="1825625"/>
          <a:ext cx="5181600" cy="435133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ontent Placeholder 6">
            <a:extLst>
              <a:ext uri="{FF2B5EF4-FFF2-40B4-BE49-F238E27FC236}">
                <a16:creationId xmlns:a16="http://schemas.microsoft.com/office/drawing/2014/main" id="{D8F4FF6D-11EB-A14F-9E5C-7C82623D3424}"/>
              </a:ext>
            </a:extLst>
          </p:cNvPr>
          <p:cNvGraphicFramePr>
            <a:graphicFrameLocks noGrp="1"/>
          </p:cNvGraphicFramePr>
          <p:nvPr>
            <p:ph sz="half" idx="1"/>
          </p:nvPr>
        </p:nvGraphicFramePr>
        <p:xfrm>
          <a:off x="838200" y="1825625"/>
          <a:ext cx="5181600" cy="4351338"/>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 1">
            <a:extLst>
              <a:ext uri="{FF2B5EF4-FFF2-40B4-BE49-F238E27FC236}">
                <a16:creationId xmlns:a16="http://schemas.microsoft.com/office/drawing/2014/main" id="{31A40A03-CD6D-EA83-32DE-3C6249A9C5B5}"/>
              </a:ext>
            </a:extLst>
          </p:cNvPr>
          <p:cNvSpPr txBox="1">
            <a:spLocks noChangeArrowheads="1"/>
          </p:cNvSpPr>
          <p:nvPr/>
        </p:nvSpPr>
        <p:spPr bwMode="auto">
          <a:xfrm>
            <a:off x="838200" y="6143500"/>
            <a:ext cx="3081421" cy="203133"/>
          </a:xfrm>
          <a:prstGeom prst="rect">
            <a:avLst/>
          </a:prstGeom>
          <a:noFill/>
          <a:ln>
            <a:noFill/>
          </a:ln>
          <a:effectLst/>
          <a:extLst>
            <a:ext uri="{909E8E84-426E-40dd-AFC4-6F175D3DCCD1}">
              <a14:hiddenFill xmlns:lc="http://schemas.openxmlformats.org/drawingml/2006/lockedCanvas" xmlns:a14="http://schemas.microsoft.com/office/drawing/2010/main" xmlns:cdr="http://schemas.openxmlformats.org/drawingml/2006/chartDrawing" xmlns:c="http://schemas.openxmlformats.org/drawingml/2006/chart" xmlns="">
                <a:solidFill>
                  <a:srgbClr xmlns:mc="http://schemas.openxmlformats.org/markup-compatibility/2006" val="000000" mc:Ignorable="a14" a14:legacySpreadsheetColorIndex="64"/>
                </a:solidFill>
              </a14:hiddenFill>
            </a:ext>
            <a:ext uri="{91240B29-F687-4f45-9708-019B960494DF}">
              <a14:hiddenLine xmlns:lc="http://schemas.openxmlformats.org/drawingml/2006/lockedCanvas" xmlns:a14="http://schemas.microsoft.com/office/drawing/2010/main" xmlns:cdr="http://schemas.openxmlformats.org/drawingml/2006/chartDrawing" xmlns:c="http://schemas.openxmlformats.org/drawingml/2006/chart" xmlns="" w="1">
                <a:solidFill>
                  <a:srgbClr xmlns:mc="http://schemas.openxmlformats.org/markup-compatibility/2006" val="FFFFFF" mc:Ignorable="a14" a14:legacySpreadsheetColorIndex="65"/>
                </a:solidFill>
                <a:miter lim="800000"/>
                <a:headEnd/>
                <a:tailEnd/>
              </a14:hiddenLine>
            </a:ext>
            <a:ext uri="{AF507438-7753-43e0-B8FC-AC1667EBCBE1}">
              <a14:hiddenEffects xmlns:lc="http://schemas.openxmlformats.org/drawingml/2006/lockedCanvas" xmlns:a14="http://schemas.microsoft.com/office/drawing/2010/main" xmlns:cdr="http://schemas.openxmlformats.org/drawingml/2006/chartDrawing" xmlns:c="http://schemas.openxmlformats.org/drawingml/2006/chart" xmlns="">
                <a:effectLst>
                  <a:outerShdw dist="35921" dir="2700000" algn="ctr" rotWithShape="0">
                    <a:srgbClr val="808080"/>
                  </a:outerShdw>
                </a:effectLst>
              </a14:hiddenEffects>
            </a:ext>
          </a:extLst>
        </p:spPr>
        <p:txBody>
          <a:bodyPr wrap="none" lIns="27432" tIns="32004" rIns="0" bIns="32004" anchor="ctr" upright="1">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rtl="0">
              <a:defRPr sz="1000"/>
            </a:pPr>
            <a:r>
              <a:rPr lang="en-NZ" sz="900" b="0" i="0" u="none" strike="noStrike" baseline="0" dirty="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Source: Statistics NZ, NZ Treasury, Simplicity Research Hub</a:t>
            </a:r>
          </a:p>
        </p:txBody>
      </p:sp>
      <p:sp>
        <p:nvSpPr>
          <p:cNvPr id="9" name="Text 1">
            <a:extLst>
              <a:ext uri="{FF2B5EF4-FFF2-40B4-BE49-F238E27FC236}">
                <a16:creationId xmlns:a16="http://schemas.microsoft.com/office/drawing/2014/main" id="{490D2A28-BACA-03CB-50D8-00EB71F2F138}"/>
              </a:ext>
            </a:extLst>
          </p:cNvPr>
          <p:cNvSpPr txBox="1">
            <a:spLocks noChangeArrowheads="1"/>
          </p:cNvSpPr>
          <p:nvPr/>
        </p:nvSpPr>
        <p:spPr bwMode="auto">
          <a:xfrm>
            <a:off x="6172200" y="6143500"/>
            <a:ext cx="2635786" cy="203133"/>
          </a:xfrm>
          <a:prstGeom prst="rect">
            <a:avLst/>
          </a:prstGeom>
          <a:noFill/>
          <a:ln>
            <a:noFill/>
          </a:ln>
          <a:effectLst/>
          <a:extLst>
            <a:ext uri="{909E8E84-426E-40dd-AFC4-6F175D3DCCD1}">
              <a14:hiddenFill xmlns:c="http://schemas.openxmlformats.org/drawingml/2006/chart" xmlns:cdr="http://schemas.openxmlformats.org/drawingml/2006/chartDrawing" xmlns:a14="http://schemas.microsoft.com/office/drawing/2010/main" xmlns:lc="http://schemas.openxmlformats.org/drawingml/2006/lockedCanvas" xmlns="">
                <a:solidFill>
                  <a:srgbClr xmlns:mc="http://schemas.openxmlformats.org/markup-compatibility/2006" val="000000" mc:Ignorable="a14" a14:legacySpreadsheetColorIndex="64"/>
                </a:solidFill>
              </a14:hiddenFill>
            </a:ext>
            <a:ext uri="{91240B29-F687-4f45-9708-019B960494DF}">
              <a14:hiddenLine xmlns:c="http://schemas.openxmlformats.org/drawingml/2006/chart" xmlns:cdr="http://schemas.openxmlformats.org/drawingml/2006/chartDrawing" xmlns:a14="http://schemas.microsoft.com/office/drawing/2010/main" xmlns:lc="http://schemas.openxmlformats.org/drawingml/2006/lockedCanvas" xmlns="" w="1">
                <a:solidFill>
                  <a:srgbClr xmlns:mc="http://schemas.openxmlformats.org/markup-compatibility/2006" val="FFFFFF" mc:Ignorable="a14" a14:legacySpreadsheetColorIndex="65"/>
                </a:solidFill>
                <a:miter lim="800000"/>
                <a:headEnd/>
                <a:tailEnd/>
              </a14:hiddenLine>
            </a:ext>
            <a:ext uri="{AF507438-7753-43e0-B8FC-AC1667EBCBE1}">
              <a14:hiddenEffects xmlns:c="http://schemas.openxmlformats.org/drawingml/2006/chart" xmlns:cdr="http://schemas.openxmlformats.org/drawingml/2006/chartDrawing" xmlns:a14="http://schemas.microsoft.com/office/drawing/2010/main" xmlns:lc="http://schemas.openxmlformats.org/drawingml/2006/lockedCanvas" xmlns="">
                <a:effectLst>
                  <a:outerShdw dist="35921" dir="2700000" algn="ctr" rotWithShape="0">
                    <a:srgbClr val="808080"/>
                  </a:outerShdw>
                </a:effectLst>
              </a14:hiddenEffects>
            </a:ext>
          </a:extLst>
        </p:spPr>
        <p:txBody>
          <a:bodyPr wrap="none" lIns="27432" tIns="32004" rIns="0" bIns="32004" anchor="ctr" upright="1">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rtl="0">
              <a:defRPr sz="1000"/>
            </a:pPr>
            <a:r>
              <a:rPr lang="en-NZ" sz="900" b="0" i="0" u="none" strike="noStrike" baseline="0" dirty="0">
                <a:solidFill>
                  <a:schemeClr val="bg1">
                    <a:lumMod val="50000"/>
                  </a:schemeClr>
                </a:solidFill>
                <a:ea typeface="Microsoft GothicNeo" panose="020B0500000101010101" pitchFamily="34" charset="-127"/>
                <a:cs typeface="Microsoft GothicNeo" panose="020B0500000101010101" pitchFamily="34" charset="-127"/>
              </a:rPr>
              <a:t>Source: DIA, </a:t>
            </a:r>
            <a:r>
              <a:rPr lang="en-NZ" sz="900" dirty="0">
                <a:solidFill>
                  <a:schemeClr val="bg1">
                    <a:lumMod val="50000"/>
                  </a:schemeClr>
                </a:solidFill>
                <a:ea typeface="Microsoft GothicNeo" panose="020B0500000101010101" pitchFamily="34" charset="-127"/>
                <a:cs typeface="Microsoft GothicNeo" panose="020B0500000101010101" pitchFamily="34" charset="-127"/>
              </a:rPr>
              <a:t>Statistics NZ, </a:t>
            </a:r>
            <a:r>
              <a:rPr lang="en-NZ" sz="900" b="0" i="0" u="none" strike="noStrike" baseline="0" dirty="0">
                <a:solidFill>
                  <a:schemeClr val="bg1">
                    <a:lumMod val="50000"/>
                  </a:schemeClr>
                </a:solidFill>
                <a:ea typeface="Microsoft GothicNeo" panose="020B0500000101010101" pitchFamily="34" charset="-127"/>
                <a:cs typeface="Microsoft GothicNeo" panose="020B0500000101010101" pitchFamily="34" charset="-127"/>
              </a:rPr>
              <a:t>Simplicity Research Hub</a:t>
            </a:r>
          </a:p>
        </p:txBody>
      </p:sp>
    </p:spTree>
    <p:extLst>
      <p:ext uri="{BB962C8B-B14F-4D97-AF65-F5344CB8AC3E}">
        <p14:creationId xmlns:p14="http://schemas.microsoft.com/office/powerpoint/2010/main" val="11599025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A5FBDA5-F028-47C1-92D5-601EB3716BE4}"/>
              </a:ext>
            </a:extLst>
          </p:cNvPr>
          <p:cNvSpPr>
            <a:spLocks noGrp="1"/>
          </p:cNvSpPr>
          <p:nvPr>
            <p:ph type="title"/>
          </p:nvPr>
        </p:nvSpPr>
        <p:spPr/>
        <p:txBody>
          <a:bodyPr/>
          <a:lstStyle/>
          <a:p>
            <a:r>
              <a:rPr lang="en-NZ" dirty="0"/>
              <a:t>Planned vs funded </a:t>
            </a:r>
          </a:p>
        </p:txBody>
      </p:sp>
      <p:sp>
        <p:nvSpPr>
          <p:cNvPr id="5" name="Slide Number Placeholder 4">
            <a:extLst>
              <a:ext uri="{FF2B5EF4-FFF2-40B4-BE49-F238E27FC236}">
                <a16:creationId xmlns:a16="http://schemas.microsoft.com/office/drawing/2014/main" id="{24D88E73-39F2-497C-9BE7-8A538FD12623}"/>
              </a:ext>
            </a:extLst>
          </p:cNvPr>
          <p:cNvSpPr>
            <a:spLocks noGrp="1"/>
          </p:cNvSpPr>
          <p:nvPr>
            <p:ph type="sldNum" sz="quarter" idx="12"/>
          </p:nvPr>
        </p:nvSpPr>
        <p:spPr/>
        <p:txBody>
          <a:bodyPr/>
          <a:lstStyle/>
          <a:p>
            <a:fld id="{307ABF2F-FDA1-C044-B84D-D961B79D6482}" type="slidenum">
              <a:rPr lang="en-US" smtClean="0"/>
              <a:t>7</a:t>
            </a:fld>
            <a:endParaRPr lang="en-US" dirty="0"/>
          </a:p>
        </p:txBody>
      </p:sp>
      <p:sp>
        <p:nvSpPr>
          <p:cNvPr id="2" name="Text 1">
            <a:extLst>
              <a:ext uri="{FF2B5EF4-FFF2-40B4-BE49-F238E27FC236}">
                <a16:creationId xmlns:a16="http://schemas.microsoft.com/office/drawing/2014/main" id="{40D47DBD-713E-7A56-D817-0C7C2154B0A4}"/>
              </a:ext>
            </a:extLst>
          </p:cNvPr>
          <p:cNvSpPr txBox="1">
            <a:spLocks noChangeArrowheads="1"/>
          </p:cNvSpPr>
          <p:nvPr/>
        </p:nvSpPr>
        <p:spPr bwMode="auto">
          <a:xfrm>
            <a:off x="838200" y="6212749"/>
            <a:ext cx="5181600" cy="203133"/>
          </a:xfrm>
          <a:prstGeom prst="rect">
            <a:avLst/>
          </a:prstGeom>
          <a:noFill/>
          <a:ln>
            <a:noFill/>
          </a:ln>
          <a:effectLst/>
          <a:extLst>
            <a:ext uri="{909E8E84-426E-40dd-AFC4-6F175D3DCCD1}">
              <a14:hiddenFill xmlns:c="http://schemas.openxmlformats.org/drawingml/2006/chart" xmlns:cdr="http://schemas.openxmlformats.org/drawingml/2006/chartDrawing" xmlns="" xmlns:a14="http://schemas.microsoft.com/office/drawing/2010/main" xmlns:lc="http://schemas.openxmlformats.org/drawingml/2006/lockedCanvas">
                <a:solidFill>
                  <a:srgbClr xmlns:mc="http://schemas.openxmlformats.org/markup-compatibility/2006" val="000000" mc:Ignorable="a14" a14:legacySpreadsheetColorIndex="64"/>
                </a:solidFill>
              </a14:hiddenFill>
            </a:ext>
            <a:ext uri="{91240B29-F687-4f45-9708-019B960494DF}">
              <a14:hiddenLine xmlns:c="http://schemas.openxmlformats.org/drawingml/2006/chart" xmlns:cdr="http://schemas.openxmlformats.org/drawingml/2006/chartDrawing" xmlns="" xmlns:a14="http://schemas.microsoft.com/office/drawing/2010/main" xmlns:lc="http://schemas.openxmlformats.org/drawingml/2006/lockedCanvas" w="1">
                <a:solidFill>
                  <a:srgbClr xmlns:mc="http://schemas.openxmlformats.org/markup-compatibility/2006" val="FFFFFF" mc:Ignorable="a14" a14:legacySpreadsheetColorIndex="65"/>
                </a:solidFill>
                <a:miter lim="800000"/>
                <a:headEnd/>
                <a:tailEnd/>
              </a14:hiddenLine>
            </a:ext>
            <a:ext uri="{AF507438-7753-43e0-B8FC-AC1667EBCBE1}">
              <a14:hiddenEffects xmlns:c="http://schemas.openxmlformats.org/drawingml/2006/chart" xmlns:cdr="http://schemas.openxmlformats.org/drawingml/2006/chartDrawing" xmlns="" xmlns:a14="http://schemas.microsoft.com/office/drawing/2010/main" xmlns:lc="http://schemas.openxmlformats.org/drawingml/2006/lockedCanvas">
                <a:effectLst>
                  <a:outerShdw dist="35921" dir="2700000" algn="ctr" rotWithShape="0">
                    <a:srgbClr val="808080"/>
                  </a:outerShdw>
                </a:effectLst>
              </a14:hiddenEffects>
            </a:ext>
          </a:extLst>
        </p:spPr>
        <p:txBody>
          <a:bodyPr wrap="square" lIns="27432" tIns="32004" rIns="0" bIns="32004" anchor="ctr" upright="1">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defRPr sz="1000"/>
            </a:pPr>
            <a:r>
              <a:rPr lang="en-NZ" sz="900" b="0" i="0" u="none" strike="noStrike" baseline="0" dirty="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Source: </a:t>
            </a:r>
            <a:r>
              <a:rPr lang="en-US" sz="900" dirty="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Statistics NZ, Infrastructure Commission</a:t>
            </a:r>
            <a:endParaRPr lang="en-NZ" sz="900" dirty="0">
              <a:solidFill>
                <a:schemeClr val="bg1">
                  <a:lumMod val="50000"/>
                </a:schemeClr>
              </a:solidFill>
              <a:ea typeface="Microsoft GothicNeo" panose="020B0500000101010101" pitchFamily="34" charset="-127"/>
              <a:cs typeface="Microsoft GothicNeo" panose="020B0500000101010101" pitchFamily="34" charset="-127"/>
            </a:endParaRPr>
          </a:p>
        </p:txBody>
      </p:sp>
      <p:graphicFrame>
        <p:nvGraphicFramePr>
          <p:cNvPr id="4" name="Content Placeholder 9">
            <a:extLst>
              <a:ext uri="{FF2B5EF4-FFF2-40B4-BE49-F238E27FC236}">
                <a16:creationId xmlns:a16="http://schemas.microsoft.com/office/drawing/2014/main" id="{B2CEE790-BF79-96BE-311E-5ED5E8CBB7DA}"/>
              </a:ext>
            </a:extLst>
          </p:cNvPr>
          <p:cNvGraphicFramePr>
            <a:graphicFrameLocks noGrp="1"/>
          </p:cNvGraphicFramePr>
          <p:nvPr>
            <p:ph sz="half" idx="2"/>
          </p:nvPr>
        </p:nvGraphicFramePr>
        <p:xfrm>
          <a:off x="6172200" y="1825625"/>
          <a:ext cx="5181600" cy="4351338"/>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 1">
            <a:extLst>
              <a:ext uri="{FF2B5EF4-FFF2-40B4-BE49-F238E27FC236}">
                <a16:creationId xmlns:a16="http://schemas.microsoft.com/office/drawing/2014/main" id="{FC3B6F1F-7778-E1CF-646C-068DFEE2E019}"/>
              </a:ext>
            </a:extLst>
          </p:cNvPr>
          <p:cNvSpPr txBox="1">
            <a:spLocks noChangeArrowheads="1"/>
          </p:cNvSpPr>
          <p:nvPr/>
        </p:nvSpPr>
        <p:spPr bwMode="auto">
          <a:xfrm>
            <a:off x="6172200" y="6143500"/>
            <a:ext cx="1922449" cy="203133"/>
          </a:xfrm>
          <a:prstGeom prst="rect">
            <a:avLst/>
          </a:prstGeom>
          <a:noFill/>
          <a:ln>
            <a:noFill/>
          </a:ln>
          <a:effectLst/>
          <a:extLst>
            <a:ext uri="{909E8E84-426E-40dd-AFC4-6F175D3DCCD1}">
              <a14:hiddenFill xmlns="" xmlns:lc="http://schemas.openxmlformats.org/drawingml/2006/lockedCanvas" xmlns:a14="http://schemas.microsoft.com/office/drawing/2010/main" xmlns:cdr="http://schemas.openxmlformats.org/drawingml/2006/chartDrawing" xmlns:c="http://schemas.openxmlformats.org/drawingml/2006/chart">
                <a:solidFill>
                  <a:srgbClr xmlns:mc="http://schemas.openxmlformats.org/markup-compatibility/2006" val="000000" mc:Ignorable="a14" a14:legacySpreadsheetColorIndex="64"/>
                </a:solidFill>
              </a14:hiddenFill>
            </a:ext>
            <a:ext uri="{91240B29-F687-4f45-9708-019B960494DF}">
              <a14:hiddenLine xmlns="" xmlns:lc="http://schemas.openxmlformats.org/drawingml/2006/lockedCanvas" xmlns:a14="http://schemas.microsoft.com/office/drawing/2010/main" xmlns:cdr="http://schemas.openxmlformats.org/drawingml/2006/chartDrawing" xmlns:c="http://schemas.openxmlformats.org/drawingml/2006/chart" w="1">
                <a:solidFill>
                  <a:srgbClr xmlns:mc="http://schemas.openxmlformats.org/markup-compatibility/2006" val="FFFFFF" mc:Ignorable="a14" a14:legacySpreadsheetColorIndex="65"/>
                </a:solidFill>
                <a:miter lim="800000"/>
                <a:headEnd/>
                <a:tailEnd/>
              </a14:hiddenLine>
            </a:ext>
            <a:ext uri="{AF507438-7753-43e0-B8FC-AC1667EBCBE1}">
              <a14:hiddenEffects xmlns="" xmlns:lc="http://schemas.openxmlformats.org/drawingml/2006/lockedCanvas" xmlns:a14="http://schemas.microsoft.com/office/drawing/2010/main" xmlns:cdr="http://schemas.openxmlformats.org/drawingml/2006/chartDrawing" xmlns:c="http://schemas.openxmlformats.org/drawingml/2006/chart">
                <a:effectLst>
                  <a:outerShdw dist="35921" dir="2700000" algn="ctr" rotWithShape="0">
                    <a:srgbClr val="808080"/>
                  </a:outerShdw>
                </a:effectLst>
              </a14:hiddenEffects>
            </a:ext>
          </a:extLst>
        </p:spPr>
        <p:txBody>
          <a:bodyPr wrap="none" lIns="27432" tIns="32004" rIns="0" bIns="32004" anchor="ctr" upright="1">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rtl="0">
              <a:defRPr sz="1000"/>
            </a:pPr>
            <a:r>
              <a:rPr lang="en-NZ" sz="900" b="0" i="0" u="none" strike="noStrike" baseline="0" dirty="0">
                <a:solidFill>
                  <a:schemeClr val="bg1">
                    <a:lumMod val="50000"/>
                  </a:schemeClr>
                </a:solidFill>
                <a:ea typeface="Microsoft GothicNeo" panose="020B0500000101010101" pitchFamily="34" charset="-127"/>
                <a:cs typeface="Microsoft GothicNeo" panose="020B0500000101010101" pitchFamily="34" charset="-127"/>
              </a:rPr>
              <a:t>Source: DIA</a:t>
            </a:r>
            <a:r>
              <a:rPr lang="en-NZ" sz="900" dirty="0">
                <a:solidFill>
                  <a:schemeClr val="bg1">
                    <a:lumMod val="50000"/>
                  </a:schemeClr>
                </a:solidFill>
                <a:ea typeface="Microsoft GothicNeo" panose="020B0500000101010101" pitchFamily="34" charset="-127"/>
                <a:cs typeface="Microsoft GothicNeo" panose="020B0500000101010101" pitchFamily="34" charset="-127"/>
              </a:rPr>
              <a:t>, </a:t>
            </a:r>
            <a:r>
              <a:rPr lang="en-NZ" sz="900" b="0" i="0" u="none" strike="noStrike" baseline="0" dirty="0">
                <a:solidFill>
                  <a:schemeClr val="bg1">
                    <a:lumMod val="50000"/>
                  </a:schemeClr>
                </a:solidFill>
                <a:ea typeface="Microsoft GothicNeo" panose="020B0500000101010101" pitchFamily="34" charset="-127"/>
                <a:cs typeface="Microsoft GothicNeo" panose="020B0500000101010101" pitchFamily="34" charset="-127"/>
              </a:rPr>
              <a:t>Simplicity Research Hub</a:t>
            </a:r>
          </a:p>
        </p:txBody>
      </p:sp>
      <p:pic>
        <p:nvPicPr>
          <p:cNvPr id="11" name="Content Placeholder 10">
            <a:extLst>
              <a:ext uri="{FF2B5EF4-FFF2-40B4-BE49-F238E27FC236}">
                <a16:creationId xmlns:a16="http://schemas.microsoft.com/office/drawing/2014/main" id="{8C424F8B-7837-46D6-EEE2-9FBA85F0B782}"/>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838957" y="1827303"/>
            <a:ext cx="5180086" cy="4347981"/>
          </a:xfrm>
          <a:prstGeom prst="rect">
            <a:avLst/>
          </a:prstGeom>
        </p:spPr>
      </p:pic>
    </p:spTree>
    <p:extLst>
      <p:ext uri="{BB962C8B-B14F-4D97-AF65-F5344CB8AC3E}">
        <p14:creationId xmlns:p14="http://schemas.microsoft.com/office/powerpoint/2010/main" val="22891000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8B7CA-19CD-3A8A-B3D5-39DC5C40779E}"/>
              </a:ext>
            </a:extLst>
          </p:cNvPr>
          <p:cNvSpPr>
            <a:spLocks noGrp="1"/>
          </p:cNvSpPr>
          <p:nvPr>
            <p:ph type="title"/>
          </p:nvPr>
        </p:nvSpPr>
        <p:spPr/>
        <p:txBody>
          <a:bodyPr/>
          <a:lstStyle/>
          <a:p>
            <a:r>
              <a:rPr lang="en-NZ" dirty="0"/>
              <a:t>Stop-start</a:t>
            </a:r>
          </a:p>
        </p:txBody>
      </p:sp>
      <p:sp>
        <p:nvSpPr>
          <p:cNvPr id="5" name="Slide Number Placeholder 3">
            <a:extLst>
              <a:ext uri="{FF2B5EF4-FFF2-40B4-BE49-F238E27FC236}">
                <a16:creationId xmlns:a16="http://schemas.microsoft.com/office/drawing/2014/main" id="{0ED1DAEA-1B05-575E-671B-6BD340FB07B9}"/>
              </a:ext>
            </a:extLst>
          </p:cNvPr>
          <p:cNvSpPr>
            <a:spLocks noGrp="1"/>
          </p:cNvSpPr>
          <p:nvPr>
            <p:ph type="sldNum" sz="quarter" idx="12"/>
          </p:nvPr>
        </p:nvSpPr>
        <p:spPr>
          <a:xfrm>
            <a:off x="8610600" y="6356350"/>
            <a:ext cx="2743200" cy="365125"/>
          </a:xfrm>
        </p:spPr>
        <p:txBody>
          <a:bodyPr/>
          <a:lstStyle/>
          <a:p>
            <a:fld id="{A65A5C87-DF58-40C8-B092-1DE63DB4547E}" type="slidenum">
              <a:rPr lang="en-US" smtClean="0"/>
              <a:t>8</a:t>
            </a:fld>
            <a:endParaRPr lang="en-US" dirty="0"/>
          </a:p>
        </p:txBody>
      </p:sp>
      <p:graphicFrame>
        <p:nvGraphicFramePr>
          <p:cNvPr id="10" name="Content Placeholder 9">
            <a:extLst>
              <a:ext uri="{FF2B5EF4-FFF2-40B4-BE49-F238E27FC236}">
                <a16:creationId xmlns:a16="http://schemas.microsoft.com/office/drawing/2014/main" id="{EE273EBA-1CC0-0E09-9862-71AC30A45F6D}"/>
              </a:ext>
            </a:extLst>
          </p:cNvPr>
          <p:cNvGraphicFramePr>
            <a:graphicFrameLocks noGrp="1"/>
          </p:cNvGraphicFramePr>
          <p:nvPr>
            <p:ph sz="half" idx="1"/>
          </p:nvPr>
        </p:nvGraphicFramePr>
        <p:xfrm>
          <a:off x="838200" y="1825625"/>
          <a:ext cx="5181600" cy="435133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2" name="Content Placeholder 11">
            <a:extLst>
              <a:ext uri="{FF2B5EF4-FFF2-40B4-BE49-F238E27FC236}">
                <a16:creationId xmlns:a16="http://schemas.microsoft.com/office/drawing/2014/main" id="{163CF2F0-A6C4-7F49-5771-79C8DFED6BF8}"/>
              </a:ext>
            </a:extLst>
          </p:cNvPr>
          <p:cNvGraphicFramePr>
            <a:graphicFrameLocks noGrp="1"/>
          </p:cNvGraphicFramePr>
          <p:nvPr>
            <p:ph sz="half" idx="2"/>
          </p:nvPr>
        </p:nvGraphicFramePr>
        <p:xfrm>
          <a:off x="6172200" y="1825625"/>
          <a:ext cx="5181600" cy="4351338"/>
        </p:xfrm>
        <a:graphic>
          <a:graphicData uri="http://schemas.openxmlformats.org/drawingml/2006/chart">
            <c:chart xmlns:c="http://schemas.openxmlformats.org/drawingml/2006/chart" xmlns:r="http://schemas.openxmlformats.org/officeDocument/2006/relationships" r:id="rId3"/>
          </a:graphicData>
        </a:graphic>
      </p:graphicFrame>
      <p:sp>
        <p:nvSpPr>
          <p:cNvPr id="14" name="Text 1">
            <a:extLst>
              <a:ext uri="{FF2B5EF4-FFF2-40B4-BE49-F238E27FC236}">
                <a16:creationId xmlns:a16="http://schemas.microsoft.com/office/drawing/2014/main" id="{062F6E12-6FF9-B116-7F71-34D7E9D35AF2}"/>
              </a:ext>
            </a:extLst>
          </p:cNvPr>
          <p:cNvSpPr txBox="1">
            <a:spLocks noChangeArrowheads="1"/>
          </p:cNvSpPr>
          <p:nvPr/>
        </p:nvSpPr>
        <p:spPr bwMode="auto">
          <a:xfrm>
            <a:off x="6172200" y="6143500"/>
            <a:ext cx="2323200" cy="203133"/>
          </a:xfrm>
          <a:prstGeom prst="rect">
            <a:avLst/>
          </a:prstGeom>
          <a:noFill/>
          <a:ln>
            <a:noFill/>
          </a:ln>
          <a:effectLst/>
          <a:extLst>
            <a:ext uri="{909E8E84-426E-40dd-AFC4-6F175D3DCCD1}">
              <a14:hiddenFill xmlns:c="http://schemas.openxmlformats.org/drawingml/2006/chart" xmlns:cdr="http://schemas.openxmlformats.org/drawingml/2006/chartDrawing" xmlns:a14="http://schemas.microsoft.com/office/drawing/2010/main" xmlns:lc="http://schemas.openxmlformats.org/drawingml/2006/lockedCanvas" xmlns="">
                <a:solidFill>
                  <a:srgbClr xmlns:mc="http://schemas.openxmlformats.org/markup-compatibility/2006" val="000000" mc:Ignorable="a14" a14:legacySpreadsheetColorIndex="64"/>
                </a:solidFill>
              </a14:hiddenFill>
            </a:ext>
            <a:ext uri="{91240B29-F687-4f45-9708-019B960494DF}">
              <a14:hiddenLine xmlns:c="http://schemas.openxmlformats.org/drawingml/2006/chart" xmlns:cdr="http://schemas.openxmlformats.org/drawingml/2006/chartDrawing" xmlns:a14="http://schemas.microsoft.com/office/drawing/2010/main" xmlns:lc="http://schemas.openxmlformats.org/drawingml/2006/lockedCanvas" xmlns="" w="1">
                <a:solidFill>
                  <a:srgbClr xmlns:mc="http://schemas.openxmlformats.org/markup-compatibility/2006" val="FFFFFF" mc:Ignorable="a14" a14:legacySpreadsheetColorIndex="65"/>
                </a:solidFill>
                <a:miter lim="800000"/>
                <a:headEnd/>
                <a:tailEnd/>
              </a14:hiddenLine>
            </a:ext>
            <a:ext uri="{AF507438-7753-43e0-B8FC-AC1667EBCBE1}">
              <a14:hiddenEffects xmlns:c="http://schemas.openxmlformats.org/drawingml/2006/chart" xmlns:cdr="http://schemas.openxmlformats.org/drawingml/2006/chartDrawing" xmlns:a14="http://schemas.microsoft.com/office/drawing/2010/main" xmlns:lc="http://schemas.openxmlformats.org/drawingml/2006/lockedCanvas" xmlns="">
                <a:effectLst>
                  <a:outerShdw dist="35921" dir="2700000" algn="ctr" rotWithShape="0">
                    <a:srgbClr val="808080"/>
                  </a:outerShdw>
                </a:effectLst>
              </a14:hiddenEffects>
            </a:ext>
          </a:extLst>
        </p:spPr>
        <p:txBody>
          <a:bodyPr wrap="none" lIns="27432" tIns="32004" rIns="0" bIns="32004" anchor="ctr" upright="1">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rtl="0">
              <a:defRPr sz="1000"/>
            </a:pPr>
            <a:r>
              <a:rPr lang="en-NZ" sz="900" b="0" i="0" u="none" strike="noStrike" baseline="0" dirty="0">
                <a:solidFill>
                  <a:schemeClr val="bg1">
                    <a:lumMod val="50000"/>
                  </a:schemeClr>
                </a:solidFill>
                <a:ea typeface="Microsoft GothicNeo" panose="020B0500000101010101" pitchFamily="34" charset="-127"/>
                <a:cs typeface="Microsoft GothicNeo" panose="020B0500000101010101" pitchFamily="34" charset="-127"/>
              </a:rPr>
              <a:t>Source: Eaqub (2026) “The Cost of Stopping”</a:t>
            </a:r>
          </a:p>
        </p:txBody>
      </p:sp>
      <p:sp>
        <p:nvSpPr>
          <p:cNvPr id="16" name="Text 1">
            <a:extLst>
              <a:ext uri="{FF2B5EF4-FFF2-40B4-BE49-F238E27FC236}">
                <a16:creationId xmlns:a16="http://schemas.microsoft.com/office/drawing/2014/main" id="{7ACB25F9-2204-8150-502A-3DEB9AA84F87}"/>
              </a:ext>
            </a:extLst>
          </p:cNvPr>
          <p:cNvSpPr txBox="1">
            <a:spLocks noChangeArrowheads="1"/>
          </p:cNvSpPr>
          <p:nvPr/>
        </p:nvSpPr>
        <p:spPr bwMode="auto">
          <a:xfrm>
            <a:off x="838200" y="6143500"/>
            <a:ext cx="2430602" cy="203133"/>
          </a:xfrm>
          <a:prstGeom prst="rect">
            <a:avLst/>
          </a:prstGeom>
          <a:noFill/>
          <a:ln>
            <a:noFill/>
          </a:ln>
          <a:effectLst/>
          <a:extLst>
            <a:ext uri="{909E8E84-426E-40dd-AFC4-6F175D3DCCD1}">
              <a14:hiddenFill xmlns:c="http://schemas.openxmlformats.org/drawingml/2006/chart" xmlns:cdr="http://schemas.openxmlformats.org/drawingml/2006/chartDrawing" xmlns="" xmlns:a14="http://schemas.microsoft.com/office/drawing/2010/main" xmlns:lc="http://schemas.openxmlformats.org/drawingml/2006/lockedCanvas">
                <a:solidFill>
                  <a:srgbClr xmlns:mc="http://schemas.openxmlformats.org/markup-compatibility/2006" val="000000" mc:Ignorable="a14" a14:legacySpreadsheetColorIndex="64"/>
                </a:solidFill>
              </a14:hiddenFill>
            </a:ext>
            <a:ext uri="{91240B29-F687-4f45-9708-019B960494DF}">
              <a14:hiddenLine xmlns:c="http://schemas.openxmlformats.org/drawingml/2006/chart" xmlns:cdr="http://schemas.openxmlformats.org/drawingml/2006/chartDrawing" xmlns="" xmlns:a14="http://schemas.microsoft.com/office/drawing/2010/main" xmlns:lc="http://schemas.openxmlformats.org/drawingml/2006/lockedCanvas" w="1">
                <a:solidFill>
                  <a:srgbClr xmlns:mc="http://schemas.openxmlformats.org/markup-compatibility/2006" val="FFFFFF" mc:Ignorable="a14" a14:legacySpreadsheetColorIndex="65"/>
                </a:solidFill>
                <a:miter lim="800000"/>
                <a:headEnd/>
                <a:tailEnd/>
              </a14:hiddenLine>
            </a:ext>
            <a:ext uri="{AF507438-7753-43e0-B8FC-AC1667EBCBE1}">
              <a14:hiddenEffects xmlns:c="http://schemas.openxmlformats.org/drawingml/2006/chart" xmlns:cdr="http://schemas.openxmlformats.org/drawingml/2006/chartDrawing" xmlns="" xmlns:a14="http://schemas.microsoft.com/office/drawing/2010/main" xmlns:lc="http://schemas.openxmlformats.org/drawingml/2006/lockedCanvas">
                <a:effectLst>
                  <a:outerShdw dist="35921" dir="2700000" algn="ctr" rotWithShape="0">
                    <a:srgbClr val="808080"/>
                  </a:outerShdw>
                </a:effectLst>
              </a14:hiddenEffects>
            </a:ext>
          </a:extLst>
        </p:spPr>
        <p:txBody>
          <a:bodyPr wrap="none" lIns="27432" tIns="32004" rIns="0" bIns="32004" anchor="ctr" upright="1">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rtl="0">
              <a:defRPr sz="1000"/>
            </a:pPr>
            <a:r>
              <a:rPr lang="en-NZ" sz="900" b="0" i="0" u="none" strike="noStrike" baseline="0" dirty="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Source: Statistics NZ, Simplicity Research Hub</a:t>
            </a:r>
          </a:p>
        </p:txBody>
      </p:sp>
    </p:spTree>
    <p:extLst>
      <p:ext uri="{BB962C8B-B14F-4D97-AF65-F5344CB8AC3E}">
        <p14:creationId xmlns:p14="http://schemas.microsoft.com/office/powerpoint/2010/main" val="13343668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71059C-DBEC-52CB-1B45-FB1F538A0BB1}"/>
              </a:ext>
            </a:extLst>
          </p:cNvPr>
          <p:cNvSpPr>
            <a:spLocks noGrp="1"/>
          </p:cNvSpPr>
          <p:nvPr>
            <p:ph type="title"/>
          </p:nvPr>
        </p:nvSpPr>
        <p:spPr/>
        <p:txBody>
          <a:bodyPr/>
          <a:lstStyle/>
          <a:p>
            <a:r>
              <a:rPr lang="en-NZ" dirty="0"/>
              <a:t>Productivity = (wages + profit) / inputs</a:t>
            </a:r>
          </a:p>
        </p:txBody>
      </p:sp>
      <p:graphicFrame>
        <p:nvGraphicFramePr>
          <p:cNvPr id="4" name="Content Placeholder 6">
            <a:extLst>
              <a:ext uri="{FF2B5EF4-FFF2-40B4-BE49-F238E27FC236}">
                <a16:creationId xmlns:a16="http://schemas.microsoft.com/office/drawing/2014/main" id="{4A71CFC2-A876-BA56-330F-97AF6937D89F}"/>
              </a:ext>
            </a:extLst>
          </p:cNvPr>
          <p:cNvGraphicFramePr>
            <a:graphicFrameLocks noGrp="1"/>
          </p:cNvGraphicFramePr>
          <p:nvPr>
            <p:ph idx="1"/>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a:extLst>
              <a:ext uri="{FF2B5EF4-FFF2-40B4-BE49-F238E27FC236}">
                <a16:creationId xmlns:a16="http://schemas.microsoft.com/office/drawing/2014/main" id="{B38784B9-8BD0-C25D-5089-6727F6D6AF7E}"/>
              </a:ext>
            </a:extLst>
          </p:cNvPr>
          <p:cNvSpPr txBox="1"/>
          <p:nvPr/>
        </p:nvSpPr>
        <p:spPr>
          <a:xfrm>
            <a:off x="838200" y="6136642"/>
            <a:ext cx="5537015" cy="230832"/>
          </a:xfrm>
          <a:prstGeom prst="rect">
            <a:avLst/>
          </a:prstGeom>
          <a:noFill/>
        </p:spPr>
        <p:txBody>
          <a:bodyPr wrap="square" rtlCol="0">
            <a:spAutoFit/>
          </a:bodyPr>
          <a:lstStyle/>
          <a:p>
            <a:r>
              <a:rPr lang="en-NZ" sz="900" dirty="0">
                <a:solidFill>
                  <a:schemeClr val="bg1">
                    <a:lumMod val="50000"/>
                  </a:schemeClr>
                </a:solidFill>
                <a:ea typeface="Microsoft GothicNeo" panose="020B0500000101010101" pitchFamily="34" charset="-127"/>
                <a:cs typeface="Microsoft GothicNeo" panose="020B0500000101010101" pitchFamily="34" charset="-127"/>
              </a:rPr>
              <a:t>Source: </a:t>
            </a:r>
            <a:r>
              <a:rPr lang="en-NZ" sz="900" dirty="0">
                <a:solidFill>
                  <a:schemeClr val="tx1">
                    <a:lumMod val="50000"/>
                    <a:lumOff val="50000"/>
                  </a:schemeClr>
                </a:solidFill>
                <a:latin typeface="Roboto" panose="02000000000000000000" pitchFamily="2" charset="0"/>
                <a:ea typeface="Roboto" panose="02000000000000000000" pitchFamily="2" charset="0"/>
                <a:cs typeface="Microsoft GothicNeo" panose="020B0500000101010101" pitchFamily="34" charset="-127"/>
              </a:rPr>
              <a:t>Statistics NZ, Simplicity Research Hub</a:t>
            </a:r>
            <a:endParaRPr lang="en-US" sz="900" dirty="0">
              <a:solidFill>
                <a:schemeClr val="bg1">
                  <a:lumMod val="50000"/>
                </a:schemeClr>
              </a:solidFill>
              <a:ea typeface="Microsoft GothicNeo" panose="020B0500000101010101" pitchFamily="34" charset="-127"/>
              <a:cs typeface="Microsoft GothicNeo" panose="020B0500000101010101" pitchFamily="34" charset="-127"/>
            </a:endParaRPr>
          </a:p>
        </p:txBody>
      </p:sp>
    </p:spTree>
    <p:extLst>
      <p:ext uri="{BB962C8B-B14F-4D97-AF65-F5344CB8AC3E}">
        <p14:creationId xmlns:p14="http://schemas.microsoft.com/office/powerpoint/2010/main" val="28737576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4811E8-FC8B-2388-FCB1-ACA82184EFA6}"/>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1DFD47C3-F09B-4F38-3570-AA8E64606807}"/>
              </a:ext>
            </a:extLst>
          </p:cNvPr>
          <p:cNvSpPr>
            <a:spLocks noGrp="1"/>
          </p:cNvSpPr>
          <p:nvPr>
            <p:ph type="title"/>
          </p:nvPr>
        </p:nvSpPr>
        <p:spPr/>
        <p:txBody>
          <a:bodyPr/>
          <a:lstStyle/>
          <a:p>
            <a:r>
              <a:rPr lang="en-NZ" dirty="0"/>
              <a:t>Business language of productivity </a:t>
            </a:r>
          </a:p>
        </p:txBody>
      </p:sp>
      <p:graphicFrame>
        <p:nvGraphicFramePr>
          <p:cNvPr id="9" name="Content Placeholder 8">
            <a:extLst>
              <a:ext uri="{FF2B5EF4-FFF2-40B4-BE49-F238E27FC236}">
                <a16:creationId xmlns:a16="http://schemas.microsoft.com/office/drawing/2014/main" id="{93DCFD1B-1944-9B7A-9983-FB828EC3D159}"/>
              </a:ext>
            </a:extLst>
          </p:cNvPr>
          <p:cNvGraphicFramePr>
            <a:graphicFrameLocks noGrp="1"/>
          </p:cNvGraphicFramePr>
          <p:nvPr>
            <p:ph idx="1"/>
            <p:extLst>
              <p:ext uri="{D42A27DB-BD31-4B8C-83A1-F6EECF244321}">
                <p14:modId xmlns:p14="http://schemas.microsoft.com/office/powerpoint/2010/main" val="2830248250"/>
              </p:ext>
            </p:extLst>
          </p:nvPr>
        </p:nvGraphicFramePr>
        <p:xfrm>
          <a:off x="838200" y="1825625"/>
          <a:ext cx="10515600" cy="4049514"/>
        </p:xfrm>
        <a:graphic>
          <a:graphicData uri="http://schemas.openxmlformats.org/drawingml/2006/table">
            <a:tbl>
              <a:tblPr firstRow="1" bandRow="1">
                <a:tableStyleId>{2D5ABB26-0587-4C30-8999-92F81FD0307C}</a:tableStyleId>
              </a:tblPr>
              <a:tblGrid>
                <a:gridCol w="2103120">
                  <a:extLst>
                    <a:ext uri="{9D8B030D-6E8A-4147-A177-3AD203B41FA5}">
                      <a16:colId xmlns:a16="http://schemas.microsoft.com/office/drawing/2014/main" val="1402432375"/>
                    </a:ext>
                  </a:extLst>
                </a:gridCol>
                <a:gridCol w="2103120">
                  <a:extLst>
                    <a:ext uri="{9D8B030D-6E8A-4147-A177-3AD203B41FA5}">
                      <a16:colId xmlns:a16="http://schemas.microsoft.com/office/drawing/2014/main" val="3048048533"/>
                    </a:ext>
                  </a:extLst>
                </a:gridCol>
                <a:gridCol w="1051560">
                  <a:extLst>
                    <a:ext uri="{9D8B030D-6E8A-4147-A177-3AD203B41FA5}">
                      <a16:colId xmlns:a16="http://schemas.microsoft.com/office/drawing/2014/main" val="1013148204"/>
                    </a:ext>
                  </a:extLst>
                </a:gridCol>
                <a:gridCol w="1051560">
                  <a:extLst>
                    <a:ext uri="{9D8B030D-6E8A-4147-A177-3AD203B41FA5}">
                      <a16:colId xmlns:a16="http://schemas.microsoft.com/office/drawing/2014/main" val="616785920"/>
                    </a:ext>
                  </a:extLst>
                </a:gridCol>
                <a:gridCol w="2103120">
                  <a:extLst>
                    <a:ext uri="{9D8B030D-6E8A-4147-A177-3AD203B41FA5}">
                      <a16:colId xmlns:a16="http://schemas.microsoft.com/office/drawing/2014/main" val="744819396"/>
                    </a:ext>
                  </a:extLst>
                </a:gridCol>
                <a:gridCol w="2103120">
                  <a:extLst>
                    <a:ext uri="{9D8B030D-6E8A-4147-A177-3AD203B41FA5}">
                      <a16:colId xmlns:a16="http://schemas.microsoft.com/office/drawing/2014/main" val="2409735291"/>
                    </a:ext>
                  </a:extLst>
                </a:gridCol>
              </a:tblGrid>
              <a:tr h="316507">
                <a:tc>
                  <a:txBody>
                    <a:bodyPr/>
                    <a:lstStyle/>
                    <a:p>
                      <a:r>
                        <a:rPr lang="en-NZ" sz="1600" b="1" dirty="0">
                          <a:latin typeface="Roboto" panose="02000000000000000000" pitchFamily="2" charset="0"/>
                          <a:ea typeface="Roboto" panose="02000000000000000000" pitchFamily="2" charset="0"/>
                          <a:cs typeface="Open Sans" pitchFamily="2" charset="0"/>
                        </a:rPr>
                        <a:t>Outcomes</a:t>
                      </a:r>
                    </a:p>
                  </a:txBody>
                  <a:tcPr>
                    <a:lnB w="12700" cap="flat" cmpd="sng" algn="ctr">
                      <a:solidFill>
                        <a:schemeClr val="tx1"/>
                      </a:solidFill>
                      <a:prstDash val="solid"/>
                      <a:round/>
                      <a:headEnd type="none" w="med" len="med"/>
                      <a:tailEnd type="none" w="med" len="med"/>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NZ" sz="1400" b="1" dirty="0">
                          <a:latin typeface="Roboto" panose="02000000000000000000" pitchFamily="2" charset="0"/>
                          <a:ea typeface="Roboto" panose="02000000000000000000" pitchFamily="2" charset="0"/>
                          <a:cs typeface="Open Sans" pitchFamily="2" charset="0"/>
                        </a:rPr>
                        <a:t>Profits</a:t>
                      </a:r>
                    </a:p>
                  </a:txBody>
                  <a:tcPr>
                    <a:lnB w="12700" cap="flat" cmpd="sng" algn="ctr">
                      <a:solidFill>
                        <a:schemeClr val="tx1"/>
                      </a:solidFill>
                      <a:prstDash val="solid"/>
                      <a:round/>
                      <a:headEnd type="none" w="med" len="med"/>
                      <a:tailEnd type="none" w="med" len="med"/>
                    </a:lnB>
                  </a:tcPr>
                </a:tc>
                <a:tc hMerge="1">
                  <a:txBody>
                    <a:bodyPr/>
                    <a:lstStyle/>
                    <a:p>
                      <a:endParaRPr/>
                    </a:p>
                  </a:txBody>
                  <a:tcPr>
                    <a:lnB w="12700" cap="flat" cmpd="sng" algn="ctr">
                      <a:solidFill>
                        <a:schemeClr val="tx1"/>
                      </a:solidFill>
                      <a:prstDash val="solid"/>
                      <a:round/>
                      <a:headEnd type="none" w="med" len="med"/>
                      <a:tailEnd type="none" w="med" len="med"/>
                    </a:lnB>
                  </a:tcPr>
                </a:tc>
                <a:tc gridSpan="2">
                  <a:txBody>
                    <a:bodyPr/>
                    <a:lstStyle/>
                    <a:p>
                      <a:pPr algn="ctr"/>
                      <a:r>
                        <a:rPr lang="en-NZ" sz="1400" b="1" dirty="0">
                          <a:latin typeface="Roboto" panose="02000000000000000000" pitchFamily="2" charset="0"/>
                          <a:ea typeface="Roboto" panose="02000000000000000000" pitchFamily="2" charset="0"/>
                          <a:cs typeface="Open Sans" pitchFamily="2" charset="0"/>
                        </a:rPr>
                        <a:t>Wages</a:t>
                      </a:r>
                    </a:p>
                  </a:txBody>
                  <a:tcPr>
                    <a:lnB w="12700" cap="flat" cmpd="sng" algn="ctr">
                      <a:solidFill>
                        <a:schemeClr val="tx1"/>
                      </a:solidFill>
                      <a:prstDash val="solid"/>
                      <a:round/>
                      <a:headEnd type="none" w="med" len="med"/>
                      <a:tailEnd type="none" w="med" len="med"/>
                    </a:lnB>
                  </a:tcPr>
                </a:tc>
                <a:tc hMerge="1">
                  <a:txBody>
                    <a:bodyPr/>
                    <a:lstStyle/>
                    <a:p>
                      <a:endParaRPr lang="en-NZ" sz="1600" dirty="0">
                        <a:latin typeface="Roboto" panose="02000000000000000000" pitchFamily="2" charset="0"/>
                        <a:ea typeface="Roboto" panose="02000000000000000000" pitchFamily="2" charset="0"/>
                      </a:endParaRPr>
                    </a:p>
                  </a:txBody>
                  <a:tcPr/>
                </a:tc>
                <a:tc>
                  <a:txBody>
                    <a:bodyPr/>
                    <a:lstStyle/>
                    <a:p>
                      <a:endParaRPr lang="en-NZ" sz="1600" dirty="0">
                        <a:latin typeface="Roboto" panose="02000000000000000000" pitchFamily="2" charset="0"/>
                        <a:ea typeface="Roboto" panose="02000000000000000000" pitchFamily="2" charset="0"/>
                        <a:cs typeface="Open Sans" pitchFamily="2" charset="0"/>
                      </a:endParaRPr>
                    </a:p>
                  </a:txBody>
                  <a:tcPr/>
                </a:tc>
                <a:extLst>
                  <a:ext uri="{0D108BD9-81ED-4DB2-BD59-A6C34878D82A}">
                    <a16:rowId xmlns:a16="http://schemas.microsoft.com/office/drawing/2014/main" val="421414638"/>
                  </a:ext>
                </a:extLst>
              </a:tr>
              <a:tr h="316507">
                <a:tc>
                  <a:txBody>
                    <a:bodyPr/>
                    <a:lstStyle/>
                    <a:p>
                      <a:r>
                        <a:rPr lang="en-NZ" sz="1600" dirty="0">
                          <a:latin typeface="Roboto" panose="02000000000000000000" pitchFamily="2" charset="0"/>
                          <a:ea typeface="Roboto" panose="02000000000000000000" pitchFamily="2" charset="0"/>
                          <a:cs typeface="Open Sans" pitchFamily="2" charset="0"/>
                        </a:rPr>
                        <a:t>Inputs</a:t>
                      </a:r>
                    </a:p>
                  </a:txBody>
                  <a:tcPr>
                    <a:lnT w="12700" cap="flat" cmpd="sng" algn="ctr">
                      <a:solidFill>
                        <a:schemeClr val="tx1"/>
                      </a:solidFill>
                      <a:prstDash val="solid"/>
                      <a:round/>
                      <a:headEnd type="none" w="med" len="med"/>
                      <a:tailEnd type="none" w="med" len="med"/>
                    </a:lnT>
                  </a:tcPr>
                </a:tc>
                <a:tc>
                  <a:txBody>
                    <a:bodyPr/>
                    <a:lstStyle/>
                    <a:p>
                      <a:pPr algn="ctr"/>
                      <a:r>
                        <a:rPr lang="en-NZ" sz="1400" dirty="0">
                          <a:latin typeface="Roboto" panose="02000000000000000000" pitchFamily="2" charset="0"/>
                          <a:ea typeface="Roboto" panose="02000000000000000000" pitchFamily="2" charset="0"/>
                          <a:cs typeface="Open Sans" pitchFamily="2" charset="0"/>
                        </a:rPr>
                        <a:t>Capital</a:t>
                      </a:r>
                    </a:p>
                  </a:txBody>
                  <a:tcPr>
                    <a:lnT w="12700" cap="flat" cmpd="sng" algn="ctr">
                      <a:solidFill>
                        <a:schemeClr val="tx1"/>
                      </a:solidFill>
                      <a:prstDash val="solid"/>
                      <a:round/>
                      <a:headEnd type="none" w="med" len="med"/>
                      <a:tailEnd type="none" w="med" len="med"/>
                    </a:lnT>
                  </a:tcPr>
                </a:tc>
                <a:tc gridSpan="2">
                  <a:txBody>
                    <a:bodyPr/>
                    <a:lstStyle/>
                    <a:p>
                      <a:pPr algn="ctr"/>
                      <a:r>
                        <a:rPr lang="en-NZ" sz="1400" dirty="0">
                          <a:latin typeface="Roboto" panose="02000000000000000000" pitchFamily="2" charset="0"/>
                          <a:ea typeface="Roboto" panose="02000000000000000000" pitchFamily="2" charset="0"/>
                          <a:cs typeface="Open Sans" pitchFamily="2" charset="0"/>
                        </a:rPr>
                        <a:t>Labour</a:t>
                      </a:r>
                    </a:p>
                  </a:txBody>
                  <a:tcPr>
                    <a:lnT w="12700" cap="flat" cmpd="sng" algn="ctr">
                      <a:solidFill>
                        <a:schemeClr val="tx1"/>
                      </a:solidFill>
                      <a:prstDash val="solid"/>
                      <a:round/>
                      <a:headEnd type="none" w="med" len="med"/>
                      <a:tailEnd type="none" w="med" len="med"/>
                    </a:lnT>
                  </a:tcPr>
                </a:tc>
                <a:tc hMerge="1">
                  <a:txBody>
                    <a:bodyPr/>
                    <a:lstStyle/>
                    <a:p>
                      <a:endParaRPr lang="en-NZ"/>
                    </a:p>
                  </a:txBody>
                  <a:tcPr/>
                </a:tc>
                <a:tc>
                  <a:txBody>
                    <a:bodyPr/>
                    <a:lstStyle/>
                    <a:p>
                      <a:pPr algn="ctr"/>
                      <a:r>
                        <a:rPr lang="en-NZ" sz="1400" dirty="0">
                          <a:latin typeface="Roboto" panose="02000000000000000000" pitchFamily="2" charset="0"/>
                          <a:ea typeface="Roboto" panose="02000000000000000000" pitchFamily="2" charset="0"/>
                          <a:cs typeface="Open Sans" pitchFamily="2" charset="0"/>
                        </a:rPr>
                        <a:t>Interaction</a:t>
                      </a:r>
                    </a:p>
                  </a:txBody>
                  <a:tcPr>
                    <a:lnT w="12700" cap="flat" cmpd="sng" algn="ctr">
                      <a:solidFill>
                        <a:schemeClr val="tx1"/>
                      </a:solidFill>
                      <a:prstDash val="solid"/>
                      <a:round/>
                      <a:headEnd type="none" w="med" len="med"/>
                      <a:tailEnd type="none" w="med" len="med"/>
                    </a:lnT>
                  </a:tcPr>
                </a:tc>
                <a:tc>
                  <a:txBody>
                    <a:bodyPr/>
                    <a:lstStyle/>
                    <a:p>
                      <a:endParaRPr lang="en-NZ" sz="1600" dirty="0">
                        <a:latin typeface="Roboto" panose="02000000000000000000" pitchFamily="2" charset="0"/>
                        <a:ea typeface="Roboto" panose="02000000000000000000" pitchFamily="2" charset="0"/>
                        <a:cs typeface="Open Sans" pitchFamily="2" charset="0"/>
                      </a:endParaRPr>
                    </a:p>
                  </a:txBody>
                  <a:tcPr/>
                </a:tc>
                <a:extLst>
                  <a:ext uri="{0D108BD9-81ED-4DB2-BD59-A6C34878D82A}">
                    <a16:rowId xmlns:a16="http://schemas.microsoft.com/office/drawing/2014/main" val="4132525394"/>
                  </a:ext>
                </a:extLst>
              </a:tr>
              <a:tr h="316507">
                <a:tc>
                  <a:txBody>
                    <a:bodyPr/>
                    <a:lstStyle/>
                    <a:p>
                      <a:r>
                        <a:rPr lang="en-NZ" sz="1600" b="1" dirty="0">
                          <a:solidFill>
                            <a:schemeClr val="bg1"/>
                          </a:solidFill>
                          <a:latin typeface="Roboto" panose="02000000000000000000" pitchFamily="2" charset="0"/>
                          <a:ea typeface="Roboto" panose="02000000000000000000" pitchFamily="2" charset="0"/>
                          <a:cs typeface="Open Sans" pitchFamily="2" charset="0"/>
                        </a:rPr>
                        <a:t>Causes</a:t>
                      </a:r>
                    </a:p>
                  </a:txBody>
                  <a:tcPr>
                    <a:solidFill>
                      <a:schemeClr val="accent2"/>
                    </a:solidFill>
                  </a:tcPr>
                </a:tc>
                <a:tc>
                  <a:txBody>
                    <a:bodyPr/>
                    <a:lstStyle/>
                    <a:p>
                      <a:endParaRPr lang="en-NZ" sz="1400" dirty="0">
                        <a:solidFill>
                          <a:schemeClr val="bg1"/>
                        </a:solidFill>
                        <a:latin typeface="Roboto" panose="02000000000000000000" pitchFamily="2" charset="0"/>
                        <a:ea typeface="Roboto" panose="02000000000000000000" pitchFamily="2" charset="0"/>
                        <a:cs typeface="Open Sans" pitchFamily="2" charset="0"/>
                      </a:endParaRPr>
                    </a:p>
                  </a:txBody>
                  <a:tcPr>
                    <a:solidFill>
                      <a:schemeClr val="accent2"/>
                    </a:solidFill>
                  </a:tcPr>
                </a:tc>
                <a:tc gridSpan="2">
                  <a:txBody>
                    <a:bodyPr/>
                    <a:lstStyle/>
                    <a:p>
                      <a:endParaRPr lang="en-NZ" sz="1400" dirty="0">
                        <a:solidFill>
                          <a:schemeClr val="bg1"/>
                        </a:solidFill>
                        <a:latin typeface="Roboto" panose="02000000000000000000" pitchFamily="2" charset="0"/>
                        <a:ea typeface="Roboto" panose="02000000000000000000" pitchFamily="2" charset="0"/>
                        <a:cs typeface="Open Sans" pitchFamily="2" charset="0"/>
                      </a:endParaRPr>
                    </a:p>
                  </a:txBody>
                  <a:tcPr>
                    <a:solidFill>
                      <a:schemeClr val="accent2"/>
                    </a:solidFill>
                  </a:tcPr>
                </a:tc>
                <a:tc hMerge="1">
                  <a:txBody>
                    <a:bodyPr/>
                    <a:lstStyle/>
                    <a:p>
                      <a:endParaRPr lang="en-NZ"/>
                    </a:p>
                  </a:txBody>
                  <a:tcPr/>
                </a:tc>
                <a:tc>
                  <a:txBody>
                    <a:bodyPr/>
                    <a:lstStyle/>
                    <a:p>
                      <a:endParaRPr lang="en-NZ" sz="1400" dirty="0">
                        <a:solidFill>
                          <a:schemeClr val="bg1"/>
                        </a:solidFill>
                        <a:latin typeface="Roboto" panose="02000000000000000000" pitchFamily="2" charset="0"/>
                        <a:ea typeface="Roboto" panose="02000000000000000000" pitchFamily="2" charset="0"/>
                        <a:cs typeface="Open Sans" pitchFamily="2" charset="0"/>
                      </a:endParaRPr>
                    </a:p>
                  </a:txBody>
                  <a:tcPr>
                    <a:solidFill>
                      <a:schemeClr val="accent2"/>
                    </a:solidFill>
                  </a:tcPr>
                </a:tc>
                <a:tc>
                  <a:txBody>
                    <a:bodyPr/>
                    <a:lstStyle/>
                    <a:p>
                      <a:pPr algn="r"/>
                      <a:r>
                        <a:rPr lang="en-NZ" sz="1600" b="1" dirty="0">
                          <a:solidFill>
                            <a:schemeClr val="bg1"/>
                          </a:solidFill>
                          <a:latin typeface="Roboto" panose="02000000000000000000" pitchFamily="2" charset="0"/>
                          <a:ea typeface="Roboto" panose="02000000000000000000" pitchFamily="2" charset="0"/>
                          <a:cs typeface="Open Sans" pitchFamily="2" charset="0"/>
                        </a:rPr>
                        <a:t>  Lever    </a:t>
                      </a:r>
                    </a:p>
                  </a:txBody>
                  <a:tcPr>
                    <a:solidFill>
                      <a:schemeClr val="accent2"/>
                    </a:solidFill>
                  </a:tcPr>
                </a:tc>
                <a:extLst>
                  <a:ext uri="{0D108BD9-81ED-4DB2-BD59-A6C34878D82A}">
                    <a16:rowId xmlns:a16="http://schemas.microsoft.com/office/drawing/2014/main" val="3577012201"/>
                  </a:ext>
                </a:extLst>
              </a:tr>
              <a:tr h="780429">
                <a:tc>
                  <a:txBody>
                    <a:bodyPr/>
                    <a:lstStyle/>
                    <a:p>
                      <a:r>
                        <a:rPr lang="en-NZ" sz="1600" dirty="0">
                          <a:solidFill>
                            <a:schemeClr val="tx1"/>
                          </a:solidFill>
                          <a:latin typeface="Roboto" panose="02000000000000000000" pitchFamily="2" charset="0"/>
                          <a:ea typeface="Roboto" panose="02000000000000000000" pitchFamily="2" charset="0"/>
                          <a:cs typeface="Open Sans" pitchFamily="2" charset="0"/>
                        </a:rPr>
                        <a:t>What’s available? </a:t>
                      </a:r>
                    </a:p>
                  </a:txBody>
                  <a:tcPr>
                    <a:lnB w="12700" cap="flat" cmpd="sng" algn="ctr">
                      <a:solidFill>
                        <a:schemeClr val="tx1"/>
                      </a:solidFill>
                      <a:prstDash val="sysDot"/>
                      <a:round/>
                      <a:headEnd type="none" w="med" len="med"/>
                      <a:tailEnd type="none" w="med" len="med"/>
                    </a:lnB>
                  </a:tcPr>
                </a:tc>
                <a:tc>
                  <a:txBody>
                    <a:bodyPr/>
                    <a:lstStyle/>
                    <a:p>
                      <a:pPr algn="ctr"/>
                      <a:r>
                        <a:rPr lang="en-NZ" sz="1400" dirty="0">
                          <a:solidFill>
                            <a:schemeClr val="tx1"/>
                          </a:solidFill>
                          <a:latin typeface="Roboto" panose="02000000000000000000" pitchFamily="2" charset="0"/>
                          <a:ea typeface="Roboto" panose="02000000000000000000" pitchFamily="2" charset="0"/>
                          <a:cs typeface="Open Sans" pitchFamily="2" charset="0"/>
                        </a:rPr>
                        <a:t>Endowments</a:t>
                      </a:r>
                    </a:p>
                    <a:p>
                      <a:pPr algn="ctr"/>
                      <a:r>
                        <a:rPr lang="en-NZ" sz="1400" dirty="0">
                          <a:solidFill>
                            <a:schemeClr val="tx1"/>
                          </a:solidFill>
                          <a:latin typeface="Roboto" panose="02000000000000000000" pitchFamily="2" charset="0"/>
                          <a:ea typeface="Roboto" panose="02000000000000000000" pitchFamily="2" charset="0"/>
                          <a:cs typeface="Open Sans" pitchFamily="2" charset="0"/>
                        </a:rPr>
                        <a:t>Technology</a:t>
                      </a:r>
                    </a:p>
                  </a:txBody>
                  <a:tcPr>
                    <a:lnB w="12700" cap="flat" cmpd="sng" algn="ctr">
                      <a:solidFill>
                        <a:schemeClr val="tx1"/>
                      </a:solidFill>
                      <a:prstDash val="sysDot"/>
                      <a:round/>
                      <a:headEnd type="none" w="med" len="med"/>
                      <a:tailEnd type="none" w="med" len="med"/>
                    </a:lnB>
                  </a:tcPr>
                </a:tc>
                <a:tc gridSpan="2">
                  <a:txBody>
                    <a:bodyPr/>
                    <a:lstStyle/>
                    <a:p>
                      <a:pPr algn="ctr"/>
                      <a:r>
                        <a:rPr lang="en-NZ" sz="1400" dirty="0">
                          <a:solidFill>
                            <a:schemeClr val="tx1"/>
                          </a:solidFill>
                          <a:latin typeface="Roboto" panose="02000000000000000000" pitchFamily="2" charset="0"/>
                          <a:ea typeface="Roboto" panose="02000000000000000000" pitchFamily="2" charset="0"/>
                          <a:cs typeface="Open Sans" pitchFamily="2" charset="0"/>
                        </a:rPr>
                        <a:t>Demographics</a:t>
                      </a:r>
                    </a:p>
                    <a:p>
                      <a:pPr algn="ctr"/>
                      <a:r>
                        <a:rPr lang="en-NZ" sz="1400" dirty="0">
                          <a:solidFill>
                            <a:schemeClr val="tx1"/>
                          </a:solidFill>
                          <a:latin typeface="Roboto" panose="02000000000000000000" pitchFamily="2" charset="0"/>
                          <a:ea typeface="Roboto" panose="02000000000000000000" pitchFamily="2" charset="0"/>
                          <a:cs typeface="Open Sans" pitchFamily="2" charset="0"/>
                        </a:rPr>
                        <a:t>Immigration </a:t>
                      </a:r>
                    </a:p>
                    <a:p>
                      <a:pPr algn="ctr"/>
                      <a:r>
                        <a:rPr lang="en-NZ" sz="1400" dirty="0">
                          <a:solidFill>
                            <a:schemeClr val="tx1"/>
                          </a:solidFill>
                          <a:latin typeface="Roboto" panose="02000000000000000000" pitchFamily="2" charset="0"/>
                          <a:ea typeface="Roboto" panose="02000000000000000000" pitchFamily="2" charset="0"/>
                          <a:cs typeface="Open Sans" pitchFamily="2" charset="0"/>
                        </a:rPr>
                        <a:t>Job market </a:t>
                      </a:r>
                    </a:p>
                  </a:txBody>
                  <a:tcPr>
                    <a:lnB w="12700" cap="flat" cmpd="sng" algn="ctr">
                      <a:solidFill>
                        <a:schemeClr val="tx1"/>
                      </a:solidFill>
                      <a:prstDash val="sysDot"/>
                      <a:round/>
                      <a:headEnd type="none" w="med" len="med"/>
                      <a:tailEnd type="none" w="med" len="med"/>
                    </a:lnB>
                  </a:tcPr>
                </a:tc>
                <a:tc hMerge="1">
                  <a:txBody>
                    <a:bodyPr/>
                    <a:lstStyle/>
                    <a:p>
                      <a:endParaRPr lang="en-NZ"/>
                    </a:p>
                  </a:txBody>
                  <a:tcPr/>
                </a:tc>
                <a:tc>
                  <a:txBody>
                    <a:bodyPr/>
                    <a:lstStyle/>
                    <a:p>
                      <a:pPr algn="ctr"/>
                      <a:r>
                        <a:rPr lang="en-NZ" sz="1400" b="1" dirty="0">
                          <a:solidFill>
                            <a:schemeClr val="tx1"/>
                          </a:solidFill>
                          <a:latin typeface="Roboto" panose="02000000000000000000" pitchFamily="2" charset="0"/>
                          <a:ea typeface="Roboto" panose="02000000000000000000" pitchFamily="2" charset="0"/>
                          <a:cs typeface="Open Sans" pitchFamily="2" charset="0"/>
                        </a:rPr>
                        <a:t>Credentials/</a:t>
                      </a:r>
                    </a:p>
                    <a:p>
                      <a:pPr algn="ctr"/>
                      <a:r>
                        <a:rPr lang="en-NZ" sz="1400" b="1" dirty="0">
                          <a:solidFill>
                            <a:schemeClr val="tx1"/>
                          </a:solidFill>
                          <a:latin typeface="Roboto" panose="02000000000000000000" pitchFamily="2" charset="0"/>
                          <a:ea typeface="Roboto" panose="02000000000000000000" pitchFamily="2" charset="0"/>
                          <a:cs typeface="Open Sans" pitchFamily="2" charset="0"/>
                        </a:rPr>
                        <a:t>Qualifications</a:t>
                      </a:r>
                    </a:p>
                  </a:txBody>
                  <a:tcPr>
                    <a:lnB w="12700" cap="flat" cmpd="sng" algn="ctr">
                      <a:solidFill>
                        <a:schemeClr val="tx1"/>
                      </a:solidFill>
                      <a:prstDash val="sysDot"/>
                      <a:round/>
                      <a:headEnd type="none" w="med" len="med"/>
                      <a:tailEnd type="none" w="med" len="med"/>
                    </a:lnB>
                    <a:solidFill>
                      <a:schemeClr val="bg2"/>
                    </a:solidFill>
                  </a:tcPr>
                </a:tc>
                <a:tc>
                  <a:txBody>
                    <a:bodyPr/>
                    <a:lstStyle/>
                    <a:p>
                      <a:pPr algn="r"/>
                      <a:r>
                        <a:rPr lang="en-NZ" sz="1800" i="1" dirty="0">
                          <a:solidFill>
                            <a:schemeClr val="tx1"/>
                          </a:solidFill>
                          <a:latin typeface="Roboto" panose="02000000000000000000" pitchFamily="2" charset="0"/>
                          <a:ea typeface="Roboto" panose="02000000000000000000" pitchFamily="2" charset="0"/>
                          <a:cs typeface="Open Sans" pitchFamily="2" charset="0"/>
                        </a:rPr>
                        <a:t>External </a:t>
                      </a:r>
                    </a:p>
                  </a:txBody>
                  <a:tcPr/>
                </a:tc>
                <a:extLst>
                  <a:ext uri="{0D108BD9-81ED-4DB2-BD59-A6C34878D82A}">
                    <a16:rowId xmlns:a16="http://schemas.microsoft.com/office/drawing/2014/main" val="2546473990"/>
                  </a:ext>
                </a:extLst>
              </a:tr>
              <a:tr h="1482816">
                <a:tc>
                  <a:txBody>
                    <a:bodyPr/>
                    <a:lstStyle/>
                    <a:p>
                      <a:r>
                        <a:rPr lang="en-NZ" sz="1600" dirty="0">
                          <a:solidFill>
                            <a:schemeClr val="tx1"/>
                          </a:solidFill>
                          <a:latin typeface="Roboto" panose="02000000000000000000" pitchFamily="2" charset="0"/>
                          <a:ea typeface="Roboto" panose="02000000000000000000" pitchFamily="2" charset="0"/>
                          <a:cs typeface="Open Sans" pitchFamily="2" charset="0"/>
                        </a:rPr>
                        <a:t>Do I have it?</a:t>
                      </a:r>
                    </a:p>
                  </a:txBody>
                  <a:tcP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en-NZ" sz="1400" dirty="0">
                          <a:solidFill>
                            <a:schemeClr val="tx1"/>
                          </a:solidFill>
                          <a:latin typeface="Roboto" panose="02000000000000000000" pitchFamily="2" charset="0"/>
                          <a:ea typeface="Roboto" panose="02000000000000000000" pitchFamily="2" charset="0"/>
                          <a:cs typeface="Open Sans" pitchFamily="2" charset="0"/>
                        </a:rPr>
                        <a:t>Funding</a:t>
                      </a:r>
                    </a:p>
                    <a:p>
                      <a:pPr algn="ctr"/>
                      <a:r>
                        <a:rPr lang="en-NZ" sz="1400" dirty="0">
                          <a:solidFill>
                            <a:schemeClr val="tx1"/>
                          </a:solidFill>
                          <a:latin typeface="Roboto" panose="02000000000000000000" pitchFamily="2" charset="0"/>
                          <a:ea typeface="Roboto" panose="02000000000000000000" pitchFamily="2" charset="0"/>
                          <a:cs typeface="Open Sans" pitchFamily="2" charset="0"/>
                        </a:rPr>
                        <a:t>Financing</a:t>
                      </a:r>
                    </a:p>
                  </a:txBody>
                  <a:tcP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NZ" sz="1400" dirty="0">
                          <a:solidFill>
                            <a:schemeClr val="tx1"/>
                          </a:solidFill>
                          <a:latin typeface="Roboto" panose="02000000000000000000" pitchFamily="2" charset="0"/>
                          <a:ea typeface="Roboto" panose="02000000000000000000" pitchFamily="2" charset="0"/>
                          <a:cs typeface="Open Sans" pitchFamily="2" charset="0"/>
                        </a:rPr>
                        <a:t>Pay</a:t>
                      </a:r>
                    </a:p>
                    <a:p>
                      <a:pPr marL="0" marR="0" lvl="0" indent="0" algn="ctr" defTabSz="914400" rtl="0" eaLnBrk="1" fontAlgn="auto" latinLnBrk="0" hangingPunct="1">
                        <a:lnSpc>
                          <a:spcPct val="100000"/>
                        </a:lnSpc>
                        <a:spcBef>
                          <a:spcPts val="0"/>
                        </a:spcBef>
                        <a:spcAft>
                          <a:spcPts val="0"/>
                        </a:spcAft>
                        <a:buClrTx/>
                        <a:buSzTx/>
                        <a:buFontTx/>
                        <a:buNone/>
                        <a:tabLst/>
                        <a:defRPr/>
                      </a:pPr>
                      <a:r>
                        <a:rPr lang="en-NZ" sz="1400" dirty="0">
                          <a:solidFill>
                            <a:schemeClr val="tx1"/>
                          </a:solidFill>
                          <a:latin typeface="Roboto" panose="02000000000000000000" pitchFamily="2" charset="0"/>
                          <a:ea typeface="Roboto" panose="02000000000000000000" pitchFamily="2" charset="0"/>
                          <a:cs typeface="Open Sans" pitchFamily="2" charset="0"/>
                        </a:rPr>
                        <a:t>Career progression</a:t>
                      </a:r>
                    </a:p>
                    <a:p>
                      <a:pPr algn="ctr"/>
                      <a:r>
                        <a:rPr lang="en-NZ" sz="1400" dirty="0">
                          <a:solidFill>
                            <a:schemeClr val="tx1"/>
                          </a:solidFill>
                          <a:latin typeface="Roboto" panose="02000000000000000000" pitchFamily="2" charset="0"/>
                          <a:ea typeface="Roboto" panose="02000000000000000000" pitchFamily="2" charset="0"/>
                          <a:cs typeface="Open Sans" pitchFamily="2" charset="0"/>
                        </a:rPr>
                        <a:t>Flexibility</a:t>
                      </a:r>
                    </a:p>
                    <a:p>
                      <a:pPr algn="ctr"/>
                      <a:r>
                        <a:rPr lang="en-NZ" sz="1400" dirty="0">
                          <a:solidFill>
                            <a:schemeClr val="tx1"/>
                          </a:solidFill>
                          <a:latin typeface="Roboto" panose="02000000000000000000" pitchFamily="2" charset="0"/>
                          <a:ea typeface="Roboto" panose="02000000000000000000" pitchFamily="2" charset="0"/>
                          <a:cs typeface="Open Sans" pitchFamily="2" charset="0"/>
                        </a:rPr>
                        <a:t>Job satisfaction</a:t>
                      </a:r>
                    </a:p>
                  </a:txBody>
                  <a:tcP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hMerge="1">
                  <a:txBody>
                    <a:bodyPr/>
                    <a:lstStyle/>
                    <a:p>
                      <a:endParaRPr lang="en-NZ"/>
                    </a:p>
                  </a:txBody>
                  <a:tcPr/>
                </a:tc>
                <a:tc>
                  <a:txBody>
                    <a:bodyPr/>
                    <a:lstStyle/>
                    <a:p>
                      <a:pPr algn="ctr"/>
                      <a:r>
                        <a:rPr lang="en-NZ" sz="1400" dirty="0">
                          <a:solidFill>
                            <a:schemeClr val="tx1"/>
                          </a:solidFill>
                          <a:latin typeface="Roboto" panose="02000000000000000000" pitchFamily="2" charset="0"/>
                          <a:ea typeface="Roboto" panose="02000000000000000000" pitchFamily="2" charset="0"/>
                          <a:cs typeface="Open Sans" pitchFamily="2" charset="0"/>
                        </a:rPr>
                        <a:t>Attributes</a:t>
                      </a:r>
                    </a:p>
                    <a:p>
                      <a:pPr algn="ctr"/>
                      <a:r>
                        <a:rPr lang="en-NZ" sz="1400" b="1" dirty="0">
                          <a:solidFill>
                            <a:schemeClr val="tx1"/>
                          </a:solidFill>
                          <a:latin typeface="Roboto" panose="02000000000000000000" pitchFamily="2" charset="0"/>
                          <a:ea typeface="Roboto" panose="02000000000000000000" pitchFamily="2" charset="0"/>
                          <a:cs typeface="Open Sans" pitchFamily="2" charset="0"/>
                        </a:rPr>
                        <a:t>Training</a:t>
                      </a:r>
                    </a:p>
                    <a:p>
                      <a:pPr algn="ctr"/>
                      <a:r>
                        <a:rPr lang="en-NZ" sz="1400" b="1" dirty="0">
                          <a:solidFill>
                            <a:schemeClr val="tx1"/>
                          </a:solidFill>
                          <a:latin typeface="Roboto" panose="02000000000000000000" pitchFamily="2" charset="0"/>
                          <a:ea typeface="Roboto" panose="02000000000000000000" pitchFamily="2" charset="0"/>
                          <a:cs typeface="Open Sans" pitchFamily="2" charset="0"/>
                        </a:rPr>
                        <a:t>Learning by doing</a:t>
                      </a:r>
                    </a:p>
                  </a:txBody>
                  <a:tcP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solidFill>
                      <a:schemeClr val="bg2"/>
                    </a:solidFill>
                  </a:tcPr>
                </a:tc>
                <a:tc>
                  <a:txBody>
                    <a:bodyPr/>
                    <a:lstStyle/>
                    <a:p>
                      <a:pPr algn="r"/>
                      <a:endParaRPr lang="en-NZ" sz="1800" i="1" dirty="0">
                        <a:solidFill>
                          <a:schemeClr val="bg1">
                            <a:lumMod val="95000"/>
                          </a:schemeClr>
                        </a:solidFill>
                        <a:latin typeface="Roboto" panose="02000000000000000000" pitchFamily="2" charset="0"/>
                        <a:ea typeface="Roboto" panose="02000000000000000000" pitchFamily="2" charset="0"/>
                        <a:cs typeface="Open Sans" pitchFamily="2" charset="0"/>
                      </a:endParaRPr>
                    </a:p>
                  </a:txBody>
                  <a:tcPr/>
                </a:tc>
                <a:extLst>
                  <a:ext uri="{0D108BD9-81ED-4DB2-BD59-A6C34878D82A}">
                    <a16:rowId xmlns:a16="http://schemas.microsoft.com/office/drawing/2014/main" val="1667223060"/>
                  </a:ext>
                </a:extLst>
              </a:tr>
              <a:tr h="780429">
                <a:tc>
                  <a:txBody>
                    <a:bodyPr/>
                    <a:lstStyle/>
                    <a:p>
                      <a:r>
                        <a:rPr lang="en-NZ" sz="1600" dirty="0">
                          <a:solidFill>
                            <a:schemeClr val="tx1"/>
                          </a:solidFill>
                          <a:latin typeface="Roboto" panose="02000000000000000000" pitchFamily="2" charset="0"/>
                          <a:ea typeface="Roboto" panose="02000000000000000000" pitchFamily="2" charset="0"/>
                          <a:cs typeface="Open Sans" pitchFamily="2" charset="0"/>
                        </a:rPr>
                        <a:t>Can I use it?</a:t>
                      </a:r>
                    </a:p>
                  </a:txBody>
                  <a:tcPr>
                    <a:lnT w="12700" cap="flat" cmpd="sng" algn="ctr">
                      <a:solidFill>
                        <a:schemeClr val="tx1"/>
                      </a:solidFill>
                      <a:prstDash val="sysDot"/>
                      <a:round/>
                      <a:headEnd type="none" w="med" len="med"/>
                      <a:tailEnd type="none" w="med" len="med"/>
                    </a:lnT>
                  </a:tcPr>
                </a:tc>
                <a:tc gridSpan="4">
                  <a:txBody>
                    <a:bodyPr/>
                    <a:lstStyle/>
                    <a:p>
                      <a:pPr algn="ctr"/>
                      <a:r>
                        <a:rPr lang="en-NZ" sz="1400" dirty="0">
                          <a:solidFill>
                            <a:schemeClr val="tx1"/>
                          </a:solidFill>
                          <a:latin typeface="Roboto" panose="02000000000000000000" pitchFamily="2" charset="0"/>
                          <a:ea typeface="Roboto" panose="02000000000000000000" pitchFamily="2" charset="0"/>
                          <a:cs typeface="Open Sans" pitchFamily="2" charset="0"/>
                        </a:rPr>
                        <a:t>Leadership</a:t>
                      </a:r>
                    </a:p>
                    <a:p>
                      <a:pPr algn="ctr"/>
                      <a:r>
                        <a:rPr lang="en-NZ" sz="1400" dirty="0">
                          <a:solidFill>
                            <a:schemeClr val="tx1"/>
                          </a:solidFill>
                          <a:latin typeface="Roboto" panose="02000000000000000000" pitchFamily="2" charset="0"/>
                          <a:ea typeface="Roboto" panose="02000000000000000000" pitchFamily="2" charset="0"/>
                          <a:cs typeface="Open Sans" pitchFamily="2" charset="0"/>
                        </a:rPr>
                        <a:t>Management</a:t>
                      </a:r>
                    </a:p>
                    <a:p>
                      <a:pPr algn="ctr"/>
                      <a:r>
                        <a:rPr lang="en-NZ" sz="1400" dirty="0">
                          <a:solidFill>
                            <a:schemeClr val="tx1"/>
                          </a:solidFill>
                          <a:latin typeface="Roboto" panose="02000000000000000000" pitchFamily="2" charset="0"/>
                          <a:ea typeface="Roboto" panose="02000000000000000000" pitchFamily="2" charset="0"/>
                          <a:cs typeface="Open Sans" pitchFamily="2" charset="0"/>
                        </a:rPr>
                        <a:t>Culture</a:t>
                      </a:r>
                    </a:p>
                  </a:txBody>
                  <a:tcPr>
                    <a:lnT w="12700" cap="flat" cmpd="sng" algn="ctr">
                      <a:solidFill>
                        <a:schemeClr val="tx1"/>
                      </a:solidFill>
                      <a:prstDash val="sysDot"/>
                      <a:round/>
                      <a:headEnd type="none" w="med" len="med"/>
                      <a:tailEnd type="none" w="med" len="med"/>
                    </a:lnT>
                    <a:solidFill>
                      <a:schemeClr val="bg2"/>
                    </a:solidFill>
                  </a:tcPr>
                </a:tc>
                <a:tc hMerge="1">
                  <a:txBody>
                    <a:bodyPr/>
                    <a:lstStyle/>
                    <a:p>
                      <a:endParaRPr lang="en-NZ" dirty="0"/>
                    </a:p>
                  </a:txBody>
                  <a:tcPr/>
                </a:tc>
                <a:tc hMerge="1">
                  <a:txBody>
                    <a:bodyPr/>
                    <a:lstStyle/>
                    <a:p>
                      <a:endParaRPr lang="en-NZ"/>
                    </a:p>
                  </a:txBody>
                  <a:tcPr/>
                </a:tc>
                <a:tc hMerge="1">
                  <a:txBody>
                    <a:bodyPr/>
                    <a:lstStyle/>
                    <a:p>
                      <a:endParaRPr lang="en-NZ" dirty="0"/>
                    </a:p>
                  </a:txBody>
                  <a:tcPr/>
                </a:tc>
                <a:tc>
                  <a:txBody>
                    <a:bodyPr/>
                    <a:lstStyle/>
                    <a:p>
                      <a:pPr algn="r"/>
                      <a:r>
                        <a:rPr lang="en-NZ" sz="1800" i="1" dirty="0">
                          <a:solidFill>
                            <a:schemeClr val="tx1"/>
                          </a:solidFill>
                          <a:latin typeface="Roboto" panose="02000000000000000000" pitchFamily="2" charset="0"/>
                          <a:ea typeface="Roboto" panose="02000000000000000000" pitchFamily="2" charset="0"/>
                          <a:cs typeface="Open Sans" pitchFamily="2" charset="0"/>
                        </a:rPr>
                        <a:t>Internal</a:t>
                      </a:r>
                    </a:p>
                  </a:txBody>
                  <a:tcPr anchor="b"/>
                </a:tc>
                <a:extLst>
                  <a:ext uri="{0D108BD9-81ED-4DB2-BD59-A6C34878D82A}">
                    <a16:rowId xmlns:a16="http://schemas.microsoft.com/office/drawing/2014/main" val="1252006672"/>
                  </a:ext>
                </a:extLst>
              </a:tr>
            </a:tbl>
          </a:graphicData>
        </a:graphic>
      </p:graphicFrame>
      <p:sp>
        <p:nvSpPr>
          <p:cNvPr id="13" name="Plus Sign 12">
            <a:extLst>
              <a:ext uri="{FF2B5EF4-FFF2-40B4-BE49-F238E27FC236}">
                <a16:creationId xmlns:a16="http://schemas.microsoft.com/office/drawing/2014/main" id="{DF3E7A29-2E9A-D79E-EF46-FC7CB6B538B0}"/>
              </a:ext>
            </a:extLst>
          </p:cNvPr>
          <p:cNvSpPr/>
          <p:nvPr/>
        </p:nvSpPr>
        <p:spPr>
          <a:xfrm>
            <a:off x="5870574" y="1825625"/>
            <a:ext cx="288000" cy="288000"/>
          </a:xfrm>
          <a:prstGeom prst="mathPlus">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NZ" dirty="0"/>
          </a:p>
        </p:txBody>
      </p:sp>
      <p:sp>
        <p:nvSpPr>
          <p:cNvPr id="15" name="Plus Sign 14">
            <a:extLst>
              <a:ext uri="{FF2B5EF4-FFF2-40B4-BE49-F238E27FC236}">
                <a16:creationId xmlns:a16="http://schemas.microsoft.com/office/drawing/2014/main" id="{6F9FA6B0-49AB-152F-02D4-8F472A6C2473}"/>
              </a:ext>
            </a:extLst>
          </p:cNvPr>
          <p:cNvSpPr/>
          <p:nvPr/>
        </p:nvSpPr>
        <p:spPr>
          <a:xfrm>
            <a:off x="4857135" y="2183937"/>
            <a:ext cx="288000" cy="288000"/>
          </a:xfrm>
          <a:prstGeom prst="mathPlus">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NZ" dirty="0"/>
          </a:p>
        </p:txBody>
      </p:sp>
      <p:sp>
        <p:nvSpPr>
          <p:cNvPr id="17" name="Plus Sign 16">
            <a:extLst>
              <a:ext uri="{FF2B5EF4-FFF2-40B4-BE49-F238E27FC236}">
                <a16:creationId xmlns:a16="http://schemas.microsoft.com/office/drawing/2014/main" id="{14C98F24-E9FE-3402-7B84-D77ABC7FCC5F}"/>
              </a:ext>
            </a:extLst>
          </p:cNvPr>
          <p:cNvSpPr/>
          <p:nvPr/>
        </p:nvSpPr>
        <p:spPr>
          <a:xfrm>
            <a:off x="7038466" y="2185883"/>
            <a:ext cx="288000" cy="288000"/>
          </a:xfrm>
          <a:prstGeom prst="mathPlus">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NZ" dirty="0"/>
          </a:p>
        </p:txBody>
      </p:sp>
      <p:cxnSp>
        <p:nvCxnSpPr>
          <p:cNvPr id="23" name="Straight Arrow Connector 22">
            <a:extLst>
              <a:ext uri="{FF2B5EF4-FFF2-40B4-BE49-F238E27FC236}">
                <a16:creationId xmlns:a16="http://schemas.microsoft.com/office/drawing/2014/main" id="{06AAC993-F992-62A9-CC7E-1B5282081F06}"/>
              </a:ext>
            </a:extLst>
          </p:cNvPr>
          <p:cNvCxnSpPr/>
          <p:nvPr/>
        </p:nvCxnSpPr>
        <p:spPr>
          <a:xfrm>
            <a:off x="10923639" y="3136491"/>
            <a:ext cx="0" cy="2458064"/>
          </a:xfrm>
          <a:prstGeom prst="straightConnector1">
            <a:avLst/>
          </a:prstGeom>
          <a:ln w="19050" cap="flat" cmpd="sng" algn="ctr">
            <a:solidFill>
              <a:schemeClr val="dk1"/>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sp>
        <p:nvSpPr>
          <p:cNvPr id="25" name="Freeform: Shape 24">
            <a:extLst>
              <a:ext uri="{FF2B5EF4-FFF2-40B4-BE49-F238E27FC236}">
                <a16:creationId xmlns:a16="http://schemas.microsoft.com/office/drawing/2014/main" id="{47D7836D-3618-44CD-CD39-C60F47AE2E1B}"/>
              </a:ext>
            </a:extLst>
          </p:cNvPr>
          <p:cNvSpPr/>
          <p:nvPr/>
        </p:nvSpPr>
        <p:spPr>
          <a:xfrm>
            <a:off x="6813755" y="3097161"/>
            <a:ext cx="3467226" cy="2342231"/>
          </a:xfrm>
          <a:custGeom>
            <a:avLst/>
            <a:gdLst>
              <a:gd name="connsiteX0" fmla="*/ 0 w 3467226"/>
              <a:gd name="connsiteY0" fmla="*/ 2251587 h 2342231"/>
              <a:gd name="connsiteX1" fmla="*/ 3382297 w 3467226"/>
              <a:gd name="connsiteY1" fmla="*/ 2074607 h 2342231"/>
              <a:gd name="connsiteX2" fmla="*/ 2448232 w 3467226"/>
              <a:gd name="connsiteY2" fmla="*/ 0 h 2342231"/>
            </a:gdLst>
            <a:ahLst/>
            <a:cxnLst>
              <a:cxn ang="0">
                <a:pos x="connsiteX0" y="connsiteY0"/>
              </a:cxn>
              <a:cxn ang="0">
                <a:pos x="connsiteX1" y="connsiteY1"/>
              </a:cxn>
              <a:cxn ang="0">
                <a:pos x="connsiteX2" y="connsiteY2"/>
              </a:cxn>
            </a:cxnLst>
            <a:rect l="l" t="t" r="r" b="b"/>
            <a:pathLst>
              <a:path w="3467226" h="2342231">
                <a:moveTo>
                  <a:pt x="0" y="2251587"/>
                </a:moveTo>
                <a:cubicBezTo>
                  <a:pt x="1487129" y="2350729"/>
                  <a:pt x="2974258" y="2449872"/>
                  <a:pt x="3382297" y="2074607"/>
                </a:cubicBezTo>
                <a:cubicBezTo>
                  <a:pt x="3790336" y="1699342"/>
                  <a:pt x="2603909" y="355600"/>
                  <a:pt x="2448232" y="0"/>
                </a:cubicBezTo>
              </a:path>
            </a:pathLst>
          </a:custGeom>
          <a:ln w="19050" cap="flat" cmpd="sng" algn="ctr">
            <a:solidFill>
              <a:schemeClr val="bg1">
                <a:lumMod val="65000"/>
              </a:schemeClr>
            </a:solidFill>
            <a:prstDash val="sysDash"/>
            <a:round/>
            <a:headEnd type="none" w="med" len="med"/>
            <a:tailEnd type="arrow"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NZ" dirty="0"/>
          </a:p>
        </p:txBody>
      </p:sp>
      <p:sp>
        <p:nvSpPr>
          <p:cNvPr id="27" name="Freeform: Shape 26">
            <a:extLst>
              <a:ext uri="{FF2B5EF4-FFF2-40B4-BE49-F238E27FC236}">
                <a16:creationId xmlns:a16="http://schemas.microsoft.com/office/drawing/2014/main" id="{E6B75624-0EE8-71AF-5366-629183BC1804}"/>
              </a:ext>
            </a:extLst>
          </p:cNvPr>
          <p:cNvSpPr/>
          <p:nvPr/>
        </p:nvSpPr>
        <p:spPr>
          <a:xfrm>
            <a:off x="9261987" y="3991897"/>
            <a:ext cx="727587" cy="186813"/>
          </a:xfrm>
          <a:custGeom>
            <a:avLst/>
            <a:gdLst>
              <a:gd name="connsiteX0" fmla="*/ 727587 w 727587"/>
              <a:gd name="connsiteY0" fmla="*/ 186813 h 186813"/>
              <a:gd name="connsiteX1" fmla="*/ 373626 w 727587"/>
              <a:gd name="connsiteY1" fmla="*/ 39329 h 186813"/>
              <a:gd name="connsiteX2" fmla="*/ 0 w 727587"/>
              <a:gd name="connsiteY2" fmla="*/ 0 h 186813"/>
            </a:gdLst>
            <a:ahLst/>
            <a:cxnLst>
              <a:cxn ang="0">
                <a:pos x="connsiteX0" y="connsiteY0"/>
              </a:cxn>
              <a:cxn ang="0">
                <a:pos x="connsiteX1" y="connsiteY1"/>
              </a:cxn>
              <a:cxn ang="0">
                <a:pos x="connsiteX2" y="connsiteY2"/>
              </a:cxn>
            </a:cxnLst>
            <a:rect l="l" t="t" r="r" b="b"/>
            <a:pathLst>
              <a:path w="727587" h="186813">
                <a:moveTo>
                  <a:pt x="727587" y="186813"/>
                </a:moveTo>
                <a:cubicBezTo>
                  <a:pt x="611238" y="128638"/>
                  <a:pt x="494890" y="70464"/>
                  <a:pt x="373626" y="39329"/>
                </a:cubicBezTo>
                <a:cubicBezTo>
                  <a:pt x="252362" y="8194"/>
                  <a:pt x="126181" y="4097"/>
                  <a:pt x="0" y="0"/>
                </a:cubicBezTo>
              </a:path>
            </a:pathLst>
          </a:custGeom>
          <a:ln w="19050" cap="flat" cmpd="sng" algn="ctr">
            <a:solidFill>
              <a:schemeClr val="bg1">
                <a:lumMod val="75000"/>
              </a:schemeClr>
            </a:solidFill>
            <a:prstDash val="sysDash"/>
            <a:round/>
            <a:headEnd type="none" w="med" len="med"/>
            <a:tailEnd type="arrow"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NZ" dirty="0"/>
          </a:p>
        </p:txBody>
      </p:sp>
      <p:sp>
        <p:nvSpPr>
          <p:cNvPr id="3" name="TextBox 2">
            <a:extLst>
              <a:ext uri="{FF2B5EF4-FFF2-40B4-BE49-F238E27FC236}">
                <a16:creationId xmlns:a16="http://schemas.microsoft.com/office/drawing/2014/main" id="{5D93CA00-41D6-239D-0B9A-810E75F0C5D9}"/>
              </a:ext>
            </a:extLst>
          </p:cNvPr>
          <p:cNvSpPr txBox="1"/>
          <p:nvPr/>
        </p:nvSpPr>
        <p:spPr>
          <a:xfrm>
            <a:off x="2217790" y="1922745"/>
            <a:ext cx="625617" cy="468555"/>
          </a:xfrm>
          <a:prstGeom prst="rect">
            <a:avLst/>
          </a:prstGeom>
          <a:solidFill>
            <a:schemeClr val="bg1"/>
          </a:solidFill>
        </p:spPr>
        <p:txBody>
          <a:bodyPr wrap="square" rtlCol="0">
            <a:spAutoFit/>
          </a:bodyPr>
          <a:lstStyle/>
          <a:p>
            <a:endParaRPr lang="en-NZ" dirty="0"/>
          </a:p>
        </p:txBody>
      </p:sp>
      <p:sp>
        <p:nvSpPr>
          <p:cNvPr id="4" name="Equals 3">
            <a:extLst>
              <a:ext uri="{FF2B5EF4-FFF2-40B4-BE49-F238E27FC236}">
                <a16:creationId xmlns:a16="http://schemas.microsoft.com/office/drawing/2014/main" id="{DBA92167-797E-3772-5040-53CA077CCD44}"/>
              </a:ext>
            </a:extLst>
          </p:cNvPr>
          <p:cNvSpPr/>
          <p:nvPr/>
        </p:nvSpPr>
        <p:spPr>
          <a:xfrm>
            <a:off x="2342367" y="2014976"/>
            <a:ext cx="360000" cy="288000"/>
          </a:xfrm>
          <a:prstGeom prst="mathEqual">
            <a:avLst/>
          </a:prstGeom>
          <a:solidFill>
            <a:schemeClr val="tx1"/>
          </a:solid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NZ" dirty="0">
              <a:solidFill>
                <a:schemeClr val="tx1"/>
              </a:solidFill>
              <a:highlight>
                <a:srgbClr val="FFFFCC"/>
              </a:highlight>
            </a:endParaRPr>
          </a:p>
        </p:txBody>
      </p:sp>
      <p:sp>
        <p:nvSpPr>
          <p:cNvPr id="2" name="Slide Number Placeholder 3">
            <a:extLst>
              <a:ext uri="{FF2B5EF4-FFF2-40B4-BE49-F238E27FC236}">
                <a16:creationId xmlns:a16="http://schemas.microsoft.com/office/drawing/2014/main" id="{CE07A9B5-111D-55B7-339D-43F68534A45D}"/>
              </a:ext>
            </a:extLst>
          </p:cNvPr>
          <p:cNvSpPr>
            <a:spLocks noGrp="1"/>
          </p:cNvSpPr>
          <p:nvPr>
            <p:ph type="sldNum" sz="quarter" idx="12"/>
          </p:nvPr>
        </p:nvSpPr>
        <p:spPr>
          <a:xfrm>
            <a:off x="8610600" y="6356350"/>
            <a:ext cx="2743200" cy="365125"/>
          </a:xfrm>
        </p:spPr>
        <p:txBody>
          <a:bodyPr/>
          <a:lstStyle/>
          <a:p>
            <a:fld id="{307ABF2F-FDA1-C044-B84D-D961B79D6482}" type="slidenum">
              <a:rPr lang="en-US" smtClean="0"/>
              <a:t>10</a:t>
            </a:fld>
            <a:endParaRPr lang="en-US" dirty="0"/>
          </a:p>
        </p:txBody>
      </p:sp>
    </p:spTree>
    <p:extLst>
      <p:ext uri="{BB962C8B-B14F-4D97-AF65-F5344CB8AC3E}">
        <p14:creationId xmlns:p14="http://schemas.microsoft.com/office/powerpoint/2010/main" val="38318759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74D038-E5AE-1417-B8C5-AC8798F7692D}"/>
              </a:ext>
            </a:extLst>
          </p:cNvPr>
          <p:cNvSpPr>
            <a:spLocks noGrp="1"/>
          </p:cNvSpPr>
          <p:nvPr>
            <p:ph type="title"/>
          </p:nvPr>
        </p:nvSpPr>
        <p:spPr/>
        <p:txBody>
          <a:bodyPr/>
          <a:lstStyle/>
          <a:p>
            <a:r>
              <a:rPr lang="en-NZ" dirty="0"/>
              <a:t>We recruit but don’t retain</a:t>
            </a:r>
          </a:p>
        </p:txBody>
      </p:sp>
      <p:sp>
        <p:nvSpPr>
          <p:cNvPr id="5" name="Slide Number Placeholder 4">
            <a:extLst>
              <a:ext uri="{FF2B5EF4-FFF2-40B4-BE49-F238E27FC236}">
                <a16:creationId xmlns:a16="http://schemas.microsoft.com/office/drawing/2014/main" id="{E13DBA70-09C9-4C45-B0B7-C816FD021290}"/>
              </a:ext>
            </a:extLst>
          </p:cNvPr>
          <p:cNvSpPr>
            <a:spLocks noGrp="1"/>
          </p:cNvSpPr>
          <p:nvPr>
            <p:ph type="sldNum" sz="quarter" idx="12"/>
          </p:nvPr>
        </p:nvSpPr>
        <p:spPr/>
        <p:txBody>
          <a:bodyPr/>
          <a:lstStyle/>
          <a:p>
            <a:fld id="{A65A5C87-DF58-40C8-B092-1DE63DB4547E}" type="slidenum">
              <a:rPr lang="en-US" smtClean="0"/>
              <a:t>11</a:t>
            </a:fld>
            <a:endParaRPr lang="en-US" dirty="0"/>
          </a:p>
        </p:txBody>
      </p:sp>
      <p:graphicFrame>
        <p:nvGraphicFramePr>
          <p:cNvPr id="6" name="Content Placeholder 5">
            <a:extLst>
              <a:ext uri="{FF2B5EF4-FFF2-40B4-BE49-F238E27FC236}">
                <a16:creationId xmlns:a16="http://schemas.microsoft.com/office/drawing/2014/main" id="{599F10F1-8FBE-4330-B3D3-C8025FE4CB45}"/>
              </a:ext>
            </a:extLst>
          </p:cNvPr>
          <p:cNvGraphicFramePr>
            <a:graphicFrameLocks noGrp="1"/>
          </p:cNvGraphicFramePr>
          <p:nvPr>
            <p:ph sz="half" idx="1"/>
          </p:nvPr>
        </p:nvGraphicFramePr>
        <p:xfrm>
          <a:off x="838200" y="1825625"/>
          <a:ext cx="5181600" cy="435133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ontent Placeholder 6">
            <a:extLst>
              <a:ext uri="{FF2B5EF4-FFF2-40B4-BE49-F238E27FC236}">
                <a16:creationId xmlns:a16="http://schemas.microsoft.com/office/drawing/2014/main" id="{9E5F3996-FA02-F039-D73E-F0842BD0B113}"/>
              </a:ext>
            </a:extLst>
          </p:cNvPr>
          <p:cNvGraphicFramePr>
            <a:graphicFrameLocks noGrp="1"/>
          </p:cNvGraphicFramePr>
          <p:nvPr>
            <p:ph sz="half" idx="2"/>
          </p:nvPr>
        </p:nvGraphicFramePr>
        <p:xfrm>
          <a:off x="6172200" y="1825625"/>
          <a:ext cx="5181600" cy="4351338"/>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 1">
            <a:extLst>
              <a:ext uri="{FF2B5EF4-FFF2-40B4-BE49-F238E27FC236}">
                <a16:creationId xmlns:a16="http://schemas.microsoft.com/office/drawing/2014/main" id="{C95EF5A7-F65E-1F31-2F2D-49215514F38B}"/>
              </a:ext>
            </a:extLst>
          </p:cNvPr>
          <p:cNvSpPr txBox="1">
            <a:spLocks noChangeArrowheads="1"/>
          </p:cNvSpPr>
          <p:nvPr/>
        </p:nvSpPr>
        <p:spPr bwMode="auto">
          <a:xfrm>
            <a:off x="838200" y="6143500"/>
            <a:ext cx="2396938" cy="203133"/>
          </a:xfrm>
          <a:prstGeom prst="rect">
            <a:avLst/>
          </a:prstGeom>
          <a:noFill/>
          <a:ln>
            <a:noFill/>
          </a:ln>
          <a:effectLst/>
          <a:extLst>
            <a:ext uri="{909E8E84-426E-40dd-AFC4-6F175D3DCCD1}">
              <a14:hiddenFill xmlns:c="http://schemas.openxmlformats.org/drawingml/2006/chart" xmlns:cdr="http://schemas.openxmlformats.org/drawingml/2006/chartDrawing" xmlns="" xmlns:a14="http://schemas.microsoft.com/office/drawing/2010/main" xmlns:lc="http://schemas.openxmlformats.org/drawingml/2006/lockedCanvas">
                <a:solidFill>
                  <a:srgbClr xmlns:mc="http://schemas.openxmlformats.org/markup-compatibility/2006" val="000000" mc:Ignorable="a14" a14:legacySpreadsheetColorIndex="64"/>
                </a:solidFill>
              </a14:hiddenFill>
            </a:ext>
            <a:ext uri="{91240B29-F687-4f45-9708-019B960494DF}">
              <a14:hiddenLine xmlns:c="http://schemas.openxmlformats.org/drawingml/2006/chart" xmlns:cdr="http://schemas.openxmlformats.org/drawingml/2006/chartDrawing" xmlns="" xmlns:a14="http://schemas.microsoft.com/office/drawing/2010/main" xmlns:lc="http://schemas.openxmlformats.org/drawingml/2006/lockedCanvas" w="1">
                <a:solidFill>
                  <a:srgbClr xmlns:mc="http://schemas.openxmlformats.org/markup-compatibility/2006" val="FFFFFF" mc:Ignorable="a14" a14:legacySpreadsheetColorIndex="65"/>
                </a:solidFill>
                <a:miter lim="800000"/>
                <a:headEnd/>
                <a:tailEnd/>
              </a14:hiddenLine>
            </a:ext>
            <a:ext uri="{AF507438-7753-43e0-B8FC-AC1667EBCBE1}">
              <a14:hiddenEffects xmlns:c="http://schemas.openxmlformats.org/drawingml/2006/chart" xmlns:cdr="http://schemas.openxmlformats.org/drawingml/2006/chartDrawing" xmlns="" xmlns:a14="http://schemas.microsoft.com/office/drawing/2010/main" xmlns:lc="http://schemas.openxmlformats.org/drawingml/2006/lockedCanvas">
                <a:effectLst>
                  <a:outerShdw dist="35921" dir="2700000" algn="ctr" rotWithShape="0">
                    <a:srgbClr val="808080"/>
                  </a:outerShdw>
                </a:effectLst>
              </a14:hiddenEffects>
            </a:ext>
          </a:extLst>
        </p:spPr>
        <p:txBody>
          <a:bodyPr wrap="none" lIns="27432" tIns="32004" rIns="0" bIns="32004" anchor="ctr" upright="1">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rtl="0">
              <a:defRPr sz="1000"/>
            </a:pPr>
            <a:r>
              <a:rPr lang="en-NZ" sz="900" b="0" i="0" u="none" strike="noStrike" baseline="0" dirty="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Source: Statistics NZ, S</a:t>
            </a:r>
            <a:r>
              <a:rPr lang="en-NZ" sz="900" dirty="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implicity Research Hub</a:t>
            </a:r>
            <a:endParaRPr lang="en-NZ" sz="900" b="0" i="0" u="none" strike="noStrike" baseline="0" dirty="0">
              <a:solidFill>
                <a:schemeClr val="bg1">
                  <a:lumMod val="50000"/>
                </a:schemeClr>
              </a:solidFill>
              <a:latin typeface="Roboto" panose="02000000000000000000" pitchFamily="2" charset="0"/>
              <a:ea typeface="Roboto" panose="02000000000000000000" pitchFamily="2" charset="0"/>
              <a:cs typeface="Roboto" panose="02000000000000000000" pitchFamily="2" charset="0"/>
            </a:endParaRPr>
          </a:p>
        </p:txBody>
      </p:sp>
      <p:sp>
        <p:nvSpPr>
          <p:cNvPr id="9" name="Text 1">
            <a:extLst>
              <a:ext uri="{FF2B5EF4-FFF2-40B4-BE49-F238E27FC236}">
                <a16:creationId xmlns:a16="http://schemas.microsoft.com/office/drawing/2014/main" id="{5502650F-CED4-C368-5B3A-C3F4AEC7EB20}"/>
              </a:ext>
            </a:extLst>
          </p:cNvPr>
          <p:cNvSpPr txBox="1">
            <a:spLocks noChangeArrowheads="1"/>
          </p:cNvSpPr>
          <p:nvPr/>
        </p:nvSpPr>
        <p:spPr bwMode="auto">
          <a:xfrm>
            <a:off x="6172200" y="6143500"/>
            <a:ext cx="2396938" cy="203133"/>
          </a:xfrm>
          <a:prstGeom prst="rect">
            <a:avLst/>
          </a:prstGeom>
          <a:noFill/>
          <a:ln>
            <a:noFill/>
          </a:ln>
          <a:effectLst/>
          <a:extLst>
            <a:ext uri="{909E8E84-426E-40dd-AFC4-6F175D3DCCD1}">
              <a14:hiddenFill xmlns:lc="http://schemas.openxmlformats.org/drawingml/2006/lockedCanvas" xmlns:a14="http://schemas.microsoft.com/office/drawing/2010/main" xmlns="" xmlns:cdr="http://schemas.openxmlformats.org/drawingml/2006/chartDrawing" xmlns:c="http://schemas.openxmlformats.org/drawingml/2006/chart">
                <a:solidFill>
                  <a:srgbClr xmlns:mc="http://schemas.openxmlformats.org/markup-compatibility/2006" val="000000" mc:Ignorable="a14" a14:legacySpreadsheetColorIndex="64"/>
                </a:solidFill>
              </a14:hiddenFill>
            </a:ext>
            <a:ext uri="{91240B29-F687-4f45-9708-019B960494DF}">
              <a14:hiddenLine xmlns:lc="http://schemas.openxmlformats.org/drawingml/2006/lockedCanvas" xmlns:a14="http://schemas.microsoft.com/office/drawing/2010/main" xmlns="" xmlns:cdr="http://schemas.openxmlformats.org/drawingml/2006/chartDrawing" xmlns:c="http://schemas.openxmlformats.org/drawingml/2006/chart" w="1">
                <a:solidFill>
                  <a:srgbClr xmlns:mc="http://schemas.openxmlformats.org/markup-compatibility/2006" val="FFFFFF" mc:Ignorable="a14" a14:legacySpreadsheetColorIndex="65"/>
                </a:solidFill>
                <a:miter lim="800000"/>
                <a:headEnd/>
                <a:tailEnd/>
              </a14:hiddenLine>
            </a:ext>
            <a:ext uri="{AF507438-7753-43e0-B8FC-AC1667EBCBE1}">
              <a14:hiddenEffects xmlns:lc="http://schemas.openxmlformats.org/drawingml/2006/lockedCanvas" xmlns:a14="http://schemas.microsoft.com/office/drawing/2010/main" xmlns="" xmlns:cdr="http://schemas.openxmlformats.org/drawingml/2006/chartDrawing" xmlns:c="http://schemas.openxmlformats.org/drawingml/2006/chart">
                <a:effectLst>
                  <a:outerShdw dist="35921" dir="2700000" algn="ctr" rotWithShape="0">
                    <a:srgbClr val="808080"/>
                  </a:outerShdw>
                </a:effectLst>
              </a14:hiddenEffects>
            </a:ext>
          </a:extLst>
        </p:spPr>
        <p:txBody>
          <a:bodyPr wrap="none" lIns="27432" tIns="32004" rIns="0" bIns="32004" anchor="ctr" upright="1">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rtl="0">
              <a:defRPr sz="1000"/>
            </a:pPr>
            <a:r>
              <a:rPr lang="en-NZ" sz="900" b="0" i="0" u="none" strike="noStrike" baseline="0" dirty="0">
                <a:solidFill>
                  <a:schemeClr val="bg1">
                    <a:lumMod val="50000"/>
                  </a:schemeClr>
                </a:solidFill>
                <a:ea typeface="Microsoft GothicNeo" panose="020B0500000101010101" pitchFamily="34" charset="-127"/>
                <a:cs typeface="Microsoft GothicNeo" panose="020B0500000101010101" pitchFamily="34" charset="-127"/>
              </a:rPr>
              <a:t>Source: </a:t>
            </a:r>
            <a:r>
              <a:rPr lang="en-NZ" sz="900" dirty="0">
                <a:solidFill>
                  <a:schemeClr val="bg1">
                    <a:lumMod val="50000"/>
                  </a:schemeClr>
                </a:solidFill>
                <a:ea typeface="Microsoft GothicNeo" panose="020B0500000101010101" pitchFamily="34" charset="-127"/>
                <a:cs typeface="Microsoft GothicNeo" panose="020B0500000101010101" pitchFamily="34" charset="-127"/>
              </a:rPr>
              <a:t>Statistics NZ, </a:t>
            </a:r>
            <a:r>
              <a:rPr lang="en-NZ" sz="900" b="0" i="0" u="none" strike="noStrike" baseline="0" dirty="0">
                <a:solidFill>
                  <a:schemeClr val="bg1">
                    <a:lumMod val="50000"/>
                  </a:schemeClr>
                </a:solidFill>
                <a:ea typeface="Microsoft GothicNeo" panose="020B0500000101010101" pitchFamily="34" charset="-127"/>
                <a:cs typeface="Microsoft GothicNeo" panose="020B0500000101010101" pitchFamily="34" charset="-127"/>
              </a:rPr>
              <a:t>S</a:t>
            </a:r>
            <a:r>
              <a:rPr lang="en-NZ" sz="900" dirty="0">
                <a:solidFill>
                  <a:schemeClr val="bg1">
                    <a:lumMod val="50000"/>
                  </a:schemeClr>
                </a:solidFill>
                <a:ea typeface="Microsoft GothicNeo" panose="020B0500000101010101" pitchFamily="34" charset="-127"/>
                <a:cs typeface="Microsoft GothicNeo" panose="020B0500000101010101" pitchFamily="34" charset="-127"/>
              </a:rPr>
              <a:t>implicity Research Hub</a:t>
            </a:r>
            <a:endParaRPr lang="en-NZ" sz="900" b="0" i="0" u="none" strike="noStrike" baseline="0" dirty="0">
              <a:solidFill>
                <a:schemeClr val="bg1">
                  <a:lumMod val="50000"/>
                </a:schemeClr>
              </a:solidFill>
              <a:ea typeface="Microsoft GothicNeo" panose="020B0500000101010101" pitchFamily="34" charset="-127"/>
              <a:cs typeface="Microsoft GothicNeo" panose="020B0500000101010101" pitchFamily="34" charset="-127"/>
            </a:endParaRPr>
          </a:p>
        </p:txBody>
      </p:sp>
    </p:spTree>
    <p:extLst>
      <p:ext uri="{BB962C8B-B14F-4D97-AF65-F5344CB8AC3E}">
        <p14:creationId xmlns:p14="http://schemas.microsoft.com/office/powerpoint/2010/main" val="41585999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B8DA9-7F7F-84E1-8A6B-2EA0AD791E0C}"/>
              </a:ext>
            </a:extLst>
          </p:cNvPr>
          <p:cNvSpPr>
            <a:spLocks noGrp="1"/>
          </p:cNvSpPr>
          <p:nvPr>
            <p:ph type="title"/>
          </p:nvPr>
        </p:nvSpPr>
        <p:spPr/>
        <p:txBody>
          <a:bodyPr/>
          <a:lstStyle/>
          <a:p>
            <a:r>
              <a:rPr lang="en-NZ" dirty="0"/>
              <a:t>Hiring &amp; training</a:t>
            </a:r>
          </a:p>
        </p:txBody>
      </p:sp>
      <p:sp>
        <p:nvSpPr>
          <p:cNvPr id="5" name="Slide Number Placeholder 4">
            <a:extLst>
              <a:ext uri="{FF2B5EF4-FFF2-40B4-BE49-F238E27FC236}">
                <a16:creationId xmlns:a16="http://schemas.microsoft.com/office/drawing/2014/main" id="{48C983FC-074F-359A-5570-689907263A3E}"/>
              </a:ext>
            </a:extLst>
          </p:cNvPr>
          <p:cNvSpPr>
            <a:spLocks noGrp="1"/>
          </p:cNvSpPr>
          <p:nvPr>
            <p:ph type="sldNum" sz="quarter" idx="12"/>
          </p:nvPr>
        </p:nvSpPr>
        <p:spPr/>
        <p:txBody>
          <a:bodyPr/>
          <a:lstStyle/>
          <a:p>
            <a:fld id="{A65A5C87-DF58-40C8-B092-1DE63DB4547E}" type="slidenum">
              <a:rPr lang="en-US" smtClean="0"/>
              <a:t>12</a:t>
            </a:fld>
            <a:endParaRPr lang="en-US" dirty="0"/>
          </a:p>
        </p:txBody>
      </p:sp>
      <p:graphicFrame>
        <p:nvGraphicFramePr>
          <p:cNvPr id="6" name="Content Placeholder 5">
            <a:extLst>
              <a:ext uri="{FF2B5EF4-FFF2-40B4-BE49-F238E27FC236}">
                <a16:creationId xmlns:a16="http://schemas.microsoft.com/office/drawing/2014/main" id="{3B4A9FE2-48E9-14E7-251A-BDEE5F6AF836}"/>
              </a:ext>
            </a:extLst>
          </p:cNvPr>
          <p:cNvGraphicFramePr>
            <a:graphicFrameLocks noGrp="1"/>
          </p:cNvGraphicFramePr>
          <p:nvPr>
            <p:ph sz="half" idx="1"/>
          </p:nvPr>
        </p:nvGraphicFramePr>
        <p:xfrm>
          <a:off x="838200" y="1825625"/>
          <a:ext cx="5181600" cy="435133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ontent Placeholder 6">
            <a:extLst>
              <a:ext uri="{FF2B5EF4-FFF2-40B4-BE49-F238E27FC236}">
                <a16:creationId xmlns:a16="http://schemas.microsoft.com/office/drawing/2014/main" id="{A7C801DF-577F-3699-08C9-73C3C6FE3ADB}"/>
              </a:ext>
            </a:extLst>
          </p:cNvPr>
          <p:cNvGraphicFramePr>
            <a:graphicFrameLocks noGrp="1"/>
          </p:cNvGraphicFramePr>
          <p:nvPr>
            <p:ph sz="half" idx="2"/>
          </p:nvPr>
        </p:nvGraphicFramePr>
        <p:xfrm>
          <a:off x="6172200" y="1825625"/>
          <a:ext cx="5181600" cy="4351338"/>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 1">
            <a:extLst>
              <a:ext uri="{FF2B5EF4-FFF2-40B4-BE49-F238E27FC236}">
                <a16:creationId xmlns:a16="http://schemas.microsoft.com/office/drawing/2014/main" id="{AA7A2582-1FD8-C3C5-532C-69B67F4F985B}"/>
              </a:ext>
            </a:extLst>
          </p:cNvPr>
          <p:cNvSpPr txBox="1">
            <a:spLocks noChangeArrowheads="1"/>
          </p:cNvSpPr>
          <p:nvPr/>
        </p:nvSpPr>
        <p:spPr bwMode="auto">
          <a:xfrm>
            <a:off x="838200" y="6143500"/>
            <a:ext cx="2656625" cy="203133"/>
          </a:xfrm>
          <a:prstGeom prst="rect">
            <a:avLst/>
          </a:prstGeom>
          <a:noFill/>
          <a:ln>
            <a:noFill/>
          </a:ln>
          <a:effectLst/>
          <a:extLst>
            <a:ext uri="{909E8E84-426E-40dd-AFC4-6F175D3DCCD1}">
              <a14:hiddenFill xmlns:lc="http://schemas.openxmlformats.org/drawingml/2006/lockedCanvas" xmlns:a14="http://schemas.microsoft.com/office/drawing/2010/main" xmlns="" xmlns:cdr="http://schemas.openxmlformats.org/drawingml/2006/chartDrawing" xmlns:c="http://schemas.openxmlformats.org/drawingml/2006/chart">
                <a:solidFill>
                  <a:srgbClr xmlns:mc="http://schemas.openxmlformats.org/markup-compatibility/2006" val="000000" mc:Ignorable="a14" a14:legacySpreadsheetColorIndex="64"/>
                </a:solidFill>
              </a14:hiddenFill>
            </a:ext>
            <a:ext uri="{91240B29-F687-4f45-9708-019B960494DF}">
              <a14:hiddenLine xmlns:lc="http://schemas.openxmlformats.org/drawingml/2006/lockedCanvas" xmlns:a14="http://schemas.microsoft.com/office/drawing/2010/main" xmlns="" xmlns:cdr="http://schemas.openxmlformats.org/drawingml/2006/chartDrawing" xmlns:c="http://schemas.openxmlformats.org/drawingml/2006/chart" w="1">
                <a:solidFill>
                  <a:srgbClr xmlns:mc="http://schemas.openxmlformats.org/markup-compatibility/2006" val="FFFFFF" mc:Ignorable="a14" a14:legacySpreadsheetColorIndex="65"/>
                </a:solidFill>
                <a:miter lim="800000"/>
                <a:headEnd/>
                <a:tailEnd/>
              </a14:hiddenLine>
            </a:ext>
            <a:ext uri="{AF507438-7753-43e0-B8FC-AC1667EBCBE1}">
              <a14:hiddenEffects xmlns:lc="http://schemas.openxmlformats.org/drawingml/2006/lockedCanvas" xmlns:a14="http://schemas.microsoft.com/office/drawing/2010/main" xmlns="" xmlns:cdr="http://schemas.openxmlformats.org/drawingml/2006/chartDrawing" xmlns:c="http://schemas.openxmlformats.org/drawingml/2006/chart">
                <a:effectLst>
                  <a:outerShdw dist="35921" dir="2700000" algn="ctr" rotWithShape="0">
                    <a:srgbClr val="808080"/>
                  </a:outerShdw>
                </a:effectLst>
              </a14:hiddenEffects>
            </a:ext>
          </a:extLst>
        </p:spPr>
        <p:txBody>
          <a:bodyPr wrap="none" lIns="27432" tIns="32004" rIns="0" bIns="32004" anchor="ctr" upright="1">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defRPr sz="1000"/>
            </a:pPr>
            <a:r>
              <a:rPr lang="en-NZ" sz="900" b="0" i="0" u="none" strike="noStrike" baseline="0" dirty="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Source: </a:t>
            </a:r>
            <a:r>
              <a:rPr lang="en-NZ" sz="900" dirty="0" err="1">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ConCOVE</a:t>
            </a:r>
            <a:r>
              <a:rPr lang="en-NZ" sz="900" dirty="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 </a:t>
            </a:r>
            <a:r>
              <a:rPr lang="en-NZ" sz="900" dirty="0" err="1">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Tūhura</a:t>
            </a:r>
            <a:r>
              <a:rPr lang="en-NZ" sz="900" dirty="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 </a:t>
            </a:r>
            <a:r>
              <a:rPr lang="en-NZ" sz="900" b="0" i="0" u="none" strike="noStrike" baseline="0" dirty="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 S</a:t>
            </a:r>
            <a:r>
              <a:rPr lang="en-NZ" sz="900" dirty="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implicity Research Hub</a:t>
            </a:r>
            <a:endParaRPr lang="en-NZ" sz="900" b="0" i="0" u="none" strike="noStrike" baseline="0" dirty="0">
              <a:solidFill>
                <a:schemeClr val="bg1">
                  <a:lumMod val="50000"/>
                </a:schemeClr>
              </a:solidFill>
              <a:latin typeface="Roboto" panose="02000000000000000000" pitchFamily="2" charset="0"/>
              <a:ea typeface="Roboto" panose="02000000000000000000" pitchFamily="2" charset="0"/>
              <a:cs typeface="Roboto" panose="02000000000000000000" pitchFamily="2" charset="0"/>
            </a:endParaRPr>
          </a:p>
        </p:txBody>
      </p:sp>
      <p:sp>
        <p:nvSpPr>
          <p:cNvPr id="4" name="Text 1">
            <a:extLst>
              <a:ext uri="{FF2B5EF4-FFF2-40B4-BE49-F238E27FC236}">
                <a16:creationId xmlns:a16="http://schemas.microsoft.com/office/drawing/2014/main" id="{6F19A5C5-9A74-0C83-5CB3-E50CEEB8B604}"/>
              </a:ext>
            </a:extLst>
          </p:cNvPr>
          <p:cNvSpPr txBox="1">
            <a:spLocks noChangeArrowheads="1"/>
          </p:cNvSpPr>
          <p:nvPr/>
        </p:nvSpPr>
        <p:spPr bwMode="auto">
          <a:xfrm>
            <a:off x="6172200" y="6143500"/>
            <a:ext cx="2656625" cy="203133"/>
          </a:xfrm>
          <a:prstGeom prst="rect">
            <a:avLst/>
          </a:prstGeom>
          <a:noFill/>
          <a:ln>
            <a:noFill/>
          </a:ln>
          <a:effectLst/>
          <a:extLst>
            <a:ext uri="{909E8E84-426E-40dd-AFC4-6F175D3DCCD1}">
              <a14:hiddenFill xmlns:c="http://schemas.openxmlformats.org/drawingml/2006/chart" xmlns:cdr="http://schemas.openxmlformats.org/drawingml/2006/chartDrawing" xmlns="" xmlns:a14="http://schemas.microsoft.com/office/drawing/2010/main" xmlns:lc="http://schemas.openxmlformats.org/drawingml/2006/lockedCanvas">
                <a:solidFill>
                  <a:srgbClr xmlns:mc="http://schemas.openxmlformats.org/markup-compatibility/2006" val="000000" mc:Ignorable="a14" a14:legacySpreadsheetColorIndex="64"/>
                </a:solidFill>
              </a14:hiddenFill>
            </a:ext>
            <a:ext uri="{91240B29-F687-4f45-9708-019B960494DF}">
              <a14:hiddenLine xmlns:c="http://schemas.openxmlformats.org/drawingml/2006/chart" xmlns:cdr="http://schemas.openxmlformats.org/drawingml/2006/chartDrawing" xmlns="" xmlns:a14="http://schemas.microsoft.com/office/drawing/2010/main" xmlns:lc="http://schemas.openxmlformats.org/drawingml/2006/lockedCanvas" w="1">
                <a:solidFill>
                  <a:srgbClr xmlns:mc="http://schemas.openxmlformats.org/markup-compatibility/2006" val="FFFFFF" mc:Ignorable="a14" a14:legacySpreadsheetColorIndex="65"/>
                </a:solidFill>
                <a:miter lim="800000"/>
                <a:headEnd/>
                <a:tailEnd/>
              </a14:hiddenLine>
            </a:ext>
            <a:ext uri="{AF507438-7753-43e0-B8FC-AC1667EBCBE1}">
              <a14:hiddenEffects xmlns:c="http://schemas.openxmlformats.org/drawingml/2006/chart" xmlns:cdr="http://schemas.openxmlformats.org/drawingml/2006/chartDrawing" xmlns="" xmlns:a14="http://schemas.microsoft.com/office/drawing/2010/main" xmlns:lc="http://schemas.openxmlformats.org/drawingml/2006/lockedCanvas">
                <a:effectLst>
                  <a:outerShdw dist="35921" dir="2700000" algn="ctr" rotWithShape="0">
                    <a:srgbClr val="808080"/>
                  </a:outerShdw>
                </a:effectLst>
              </a14:hiddenEffects>
            </a:ext>
          </a:extLst>
        </p:spPr>
        <p:txBody>
          <a:bodyPr wrap="none" lIns="27432" tIns="32004" rIns="0" bIns="32004" anchor="ctr" upright="1">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defRPr sz="1000"/>
            </a:pPr>
            <a:r>
              <a:rPr lang="en-NZ" sz="900" b="0" i="0" u="none" strike="noStrike" baseline="0" dirty="0">
                <a:solidFill>
                  <a:schemeClr val="bg1">
                    <a:lumMod val="50000"/>
                  </a:schemeClr>
                </a:solidFill>
                <a:ea typeface="Microsoft GothicNeo" panose="020B0500000101010101" pitchFamily="34" charset="-127"/>
                <a:cs typeface="Microsoft GothicNeo" panose="020B0500000101010101" pitchFamily="34" charset="-127"/>
              </a:rPr>
              <a:t>Source: </a:t>
            </a:r>
            <a:r>
              <a:rPr lang="en-NZ" sz="900" dirty="0" err="1">
                <a:solidFill>
                  <a:schemeClr val="bg1">
                    <a:lumMod val="50000"/>
                  </a:schemeClr>
                </a:solidFill>
                <a:ea typeface="Microsoft GothicNeo" panose="020B0500000101010101" pitchFamily="34" charset="-127"/>
                <a:cs typeface="Microsoft GothicNeo" panose="020B0500000101010101" pitchFamily="34" charset="-127"/>
              </a:rPr>
              <a:t>ConCOVE</a:t>
            </a:r>
            <a:r>
              <a:rPr lang="en-NZ" sz="900" dirty="0">
                <a:solidFill>
                  <a:schemeClr val="bg1">
                    <a:lumMod val="50000"/>
                  </a:schemeClr>
                </a:solidFill>
                <a:ea typeface="Microsoft GothicNeo" panose="020B0500000101010101" pitchFamily="34" charset="-127"/>
                <a:cs typeface="Microsoft GothicNeo" panose="020B0500000101010101" pitchFamily="34" charset="-127"/>
              </a:rPr>
              <a:t> </a:t>
            </a:r>
            <a:r>
              <a:rPr lang="en-NZ" sz="900" dirty="0" err="1">
                <a:solidFill>
                  <a:schemeClr val="bg1">
                    <a:lumMod val="50000"/>
                  </a:schemeClr>
                </a:solidFill>
                <a:ea typeface="Microsoft GothicNeo" panose="020B0500000101010101" pitchFamily="34" charset="-127"/>
                <a:cs typeface="Microsoft GothicNeo" panose="020B0500000101010101" pitchFamily="34" charset="-127"/>
              </a:rPr>
              <a:t>Tūhura</a:t>
            </a:r>
            <a:r>
              <a:rPr lang="en-NZ" sz="900" dirty="0">
                <a:solidFill>
                  <a:schemeClr val="bg1">
                    <a:lumMod val="50000"/>
                  </a:schemeClr>
                </a:solidFill>
                <a:ea typeface="Microsoft GothicNeo" panose="020B0500000101010101" pitchFamily="34" charset="-127"/>
                <a:cs typeface="Microsoft GothicNeo" panose="020B0500000101010101" pitchFamily="34" charset="-127"/>
              </a:rPr>
              <a:t> , </a:t>
            </a:r>
            <a:r>
              <a:rPr lang="en-NZ" sz="900" b="0" i="0" u="none" strike="noStrike" baseline="0" dirty="0">
                <a:solidFill>
                  <a:schemeClr val="bg1">
                    <a:lumMod val="50000"/>
                  </a:schemeClr>
                </a:solidFill>
                <a:ea typeface="Microsoft GothicNeo" panose="020B0500000101010101" pitchFamily="34" charset="-127"/>
                <a:cs typeface="Microsoft GothicNeo" panose="020B0500000101010101" pitchFamily="34" charset="-127"/>
              </a:rPr>
              <a:t>S</a:t>
            </a:r>
            <a:r>
              <a:rPr lang="en-NZ" sz="900" dirty="0">
                <a:solidFill>
                  <a:schemeClr val="bg1">
                    <a:lumMod val="50000"/>
                  </a:schemeClr>
                </a:solidFill>
                <a:ea typeface="Microsoft GothicNeo" panose="020B0500000101010101" pitchFamily="34" charset="-127"/>
                <a:cs typeface="Microsoft GothicNeo" panose="020B0500000101010101" pitchFamily="34" charset="-127"/>
              </a:rPr>
              <a:t>implicity Research Hub</a:t>
            </a:r>
            <a:endParaRPr lang="en-NZ" sz="900" b="0" i="0" u="none" strike="noStrike" baseline="0" dirty="0">
              <a:solidFill>
                <a:schemeClr val="bg1">
                  <a:lumMod val="50000"/>
                </a:schemeClr>
              </a:solidFill>
              <a:ea typeface="Microsoft GothicNeo" panose="020B0500000101010101" pitchFamily="34" charset="-127"/>
              <a:cs typeface="Microsoft GothicNeo" panose="020B0500000101010101" pitchFamily="34" charset="-127"/>
            </a:endParaRPr>
          </a:p>
        </p:txBody>
      </p:sp>
    </p:spTree>
    <p:extLst>
      <p:ext uri="{BB962C8B-B14F-4D97-AF65-F5344CB8AC3E}">
        <p14:creationId xmlns:p14="http://schemas.microsoft.com/office/powerpoint/2010/main" val="14166299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E32977-3186-4094-BE00-21116817457B}"/>
              </a:ext>
            </a:extLst>
          </p:cNvPr>
          <p:cNvSpPr>
            <a:spLocks noGrp="1"/>
          </p:cNvSpPr>
          <p:nvPr>
            <p:ph type="title"/>
          </p:nvPr>
        </p:nvSpPr>
        <p:spPr/>
        <p:txBody>
          <a:bodyPr/>
          <a:lstStyle/>
          <a:p>
            <a:r>
              <a:rPr lang="en-NZ" dirty="0"/>
              <a:t>Dividend for whom</a:t>
            </a:r>
          </a:p>
        </p:txBody>
      </p:sp>
      <p:pic>
        <p:nvPicPr>
          <p:cNvPr id="8" name="Content Placeholder 7">
            <a:extLst>
              <a:ext uri="{FF2B5EF4-FFF2-40B4-BE49-F238E27FC236}">
                <a16:creationId xmlns:a16="http://schemas.microsoft.com/office/drawing/2014/main" id="{E36EDDD7-E0C0-FE5F-C0BC-796559688C06}"/>
              </a:ext>
            </a:extLst>
          </p:cNvPr>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prstGeom prst="rect">
            <a:avLst/>
          </a:prstGeom>
        </p:spPr>
      </p:pic>
      <p:pic>
        <p:nvPicPr>
          <p:cNvPr id="10" name="Content Placeholder 9">
            <a:extLst>
              <a:ext uri="{FF2B5EF4-FFF2-40B4-BE49-F238E27FC236}">
                <a16:creationId xmlns:a16="http://schemas.microsoft.com/office/drawing/2014/main" id="{018FDF10-3841-3AD1-15D1-B959D39612ED}"/>
              </a:ext>
            </a:extLst>
          </p:cNvPr>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prstGeom prst="rect">
            <a:avLst/>
          </a:prstGeom>
        </p:spPr>
      </p:pic>
      <p:sp>
        <p:nvSpPr>
          <p:cNvPr id="12" name="Text 1">
            <a:extLst>
              <a:ext uri="{FF2B5EF4-FFF2-40B4-BE49-F238E27FC236}">
                <a16:creationId xmlns:a16="http://schemas.microsoft.com/office/drawing/2014/main" id="{A9589ADC-9416-109D-3B03-0059AD5FC71A}"/>
              </a:ext>
            </a:extLst>
          </p:cNvPr>
          <p:cNvSpPr txBox="1">
            <a:spLocks noChangeArrowheads="1"/>
          </p:cNvSpPr>
          <p:nvPr/>
        </p:nvSpPr>
        <p:spPr bwMode="auto">
          <a:xfrm>
            <a:off x="838200" y="6143500"/>
            <a:ext cx="1949701" cy="203133"/>
          </a:xfrm>
          <a:prstGeom prst="rect">
            <a:avLst/>
          </a:prstGeom>
          <a:noFill/>
          <a:ln>
            <a:noFill/>
          </a:ln>
          <a:effectLst/>
          <a:extLst>
            <a:ext uri="{909E8E84-426E-40dd-AFC4-6F175D3DCCD1}">
              <a14:hiddenFill xmlns:c="http://schemas.openxmlformats.org/drawingml/2006/chart" xmlns:cdr="http://schemas.openxmlformats.org/drawingml/2006/chartDrawing" xmlns="" xmlns:a14="http://schemas.microsoft.com/office/drawing/2010/main" xmlns:lc="http://schemas.openxmlformats.org/drawingml/2006/lockedCanvas">
                <a:solidFill>
                  <a:srgbClr xmlns:mc="http://schemas.openxmlformats.org/markup-compatibility/2006" val="000000" mc:Ignorable="a14" a14:legacySpreadsheetColorIndex="64"/>
                </a:solidFill>
              </a14:hiddenFill>
            </a:ext>
            <a:ext uri="{91240B29-F687-4f45-9708-019B960494DF}">
              <a14:hiddenLine xmlns:c="http://schemas.openxmlformats.org/drawingml/2006/chart" xmlns:cdr="http://schemas.openxmlformats.org/drawingml/2006/chartDrawing" xmlns="" xmlns:a14="http://schemas.microsoft.com/office/drawing/2010/main" xmlns:lc="http://schemas.openxmlformats.org/drawingml/2006/lockedCanvas" w="1">
                <a:solidFill>
                  <a:srgbClr xmlns:mc="http://schemas.openxmlformats.org/markup-compatibility/2006" val="FFFFFF" mc:Ignorable="a14" a14:legacySpreadsheetColorIndex="65"/>
                </a:solidFill>
                <a:miter lim="800000"/>
                <a:headEnd/>
                <a:tailEnd/>
              </a14:hiddenLine>
            </a:ext>
            <a:ext uri="{AF507438-7753-43e0-B8FC-AC1667EBCBE1}">
              <a14:hiddenEffects xmlns:c="http://schemas.openxmlformats.org/drawingml/2006/chart" xmlns:cdr="http://schemas.openxmlformats.org/drawingml/2006/chartDrawing" xmlns="" xmlns:a14="http://schemas.microsoft.com/office/drawing/2010/main" xmlns:lc="http://schemas.openxmlformats.org/drawingml/2006/lockedCanvas">
                <a:effectLst>
                  <a:outerShdw dist="35921" dir="2700000" algn="ctr" rotWithShape="0">
                    <a:srgbClr val="808080"/>
                  </a:outerShdw>
                </a:effectLst>
              </a14:hiddenEffects>
            </a:ext>
          </a:extLst>
        </p:spPr>
        <p:txBody>
          <a:bodyPr wrap="none" lIns="27432" tIns="32004" rIns="0" bIns="32004" anchor="ctr" upright="1">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defRPr sz="1000"/>
            </a:pPr>
            <a:r>
              <a:rPr lang="en-NZ" sz="900" b="0" i="0" u="none" strike="noStrike" baseline="0" dirty="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Source: </a:t>
            </a:r>
            <a:r>
              <a:rPr lang="en-NZ" sz="900" dirty="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TEC</a:t>
            </a:r>
            <a:r>
              <a:rPr lang="en-NZ" sz="900" b="0" i="0" u="none" strike="noStrike" baseline="0" dirty="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 S</a:t>
            </a:r>
            <a:r>
              <a:rPr lang="en-NZ" sz="900" dirty="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implicity Research Hub</a:t>
            </a:r>
            <a:endParaRPr lang="en-NZ" sz="900" b="0" i="0" u="none" strike="noStrike" baseline="0" dirty="0">
              <a:solidFill>
                <a:schemeClr val="bg1">
                  <a:lumMod val="50000"/>
                </a:schemeClr>
              </a:solidFill>
              <a:latin typeface="Roboto" panose="02000000000000000000" pitchFamily="2" charset="0"/>
              <a:ea typeface="Roboto" panose="02000000000000000000" pitchFamily="2" charset="0"/>
              <a:cs typeface="Roboto" panose="02000000000000000000" pitchFamily="2" charset="0"/>
            </a:endParaRPr>
          </a:p>
        </p:txBody>
      </p:sp>
      <p:sp>
        <p:nvSpPr>
          <p:cNvPr id="14" name="Text 1">
            <a:extLst>
              <a:ext uri="{FF2B5EF4-FFF2-40B4-BE49-F238E27FC236}">
                <a16:creationId xmlns:a16="http://schemas.microsoft.com/office/drawing/2014/main" id="{DB32E46D-B984-44C7-B80B-5A8202653D8F}"/>
              </a:ext>
            </a:extLst>
          </p:cNvPr>
          <p:cNvSpPr txBox="1">
            <a:spLocks noChangeArrowheads="1"/>
          </p:cNvSpPr>
          <p:nvPr/>
        </p:nvSpPr>
        <p:spPr bwMode="auto">
          <a:xfrm>
            <a:off x="6172200" y="6143500"/>
            <a:ext cx="2603726" cy="203133"/>
          </a:xfrm>
          <a:prstGeom prst="rect">
            <a:avLst/>
          </a:prstGeom>
          <a:noFill/>
          <a:ln>
            <a:noFill/>
          </a:ln>
          <a:effectLst/>
          <a:extLst>
            <a:ext uri="{909E8E84-426E-40dd-AFC4-6F175D3DCCD1}">
              <a14:hiddenFill xmlns:lc="http://schemas.openxmlformats.org/drawingml/2006/lockedCanvas" xmlns:a14="http://schemas.microsoft.com/office/drawing/2010/main" xmlns="" xmlns:cdr="http://schemas.openxmlformats.org/drawingml/2006/chartDrawing" xmlns:c="http://schemas.openxmlformats.org/drawingml/2006/chart">
                <a:solidFill>
                  <a:srgbClr xmlns:mc="http://schemas.openxmlformats.org/markup-compatibility/2006" val="000000" mc:Ignorable="a14" a14:legacySpreadsheetColorIndex="64"/>
                </a:solidFill>
              </a14:hiddenFill>
            </a:ext>
            <a:ext uri="{91240B29-F687-4f45-9708-019B960494DF}">
              <a14:hiddenLine xmlns:lc="http://schemas.openxmlformats.org/drawingml/2006/lockedCanvas" xmlns:a14="http://schemas.microsoft.com/office/drawing/2010/main" xmlns="" xmlns:cdr="http://schemas.openxmlformats.org/drawingml/2006/chartDrawing" xmlns:c="http://schemas.openxmlformats.org/drawingml/2006/chart" w="1">
                <a:solidFill>
                  <a:srgbClr xmlns:mc="http://schemas.openxmlformats.org/markup-compatibility/2006" val="FFFFFF" mc:Ignorable="a14" a14:legacySpreadsheetColorIndex="65"/>
                </a:solidFill>
                <a:miter lim="800000"/>
                <a:headEnd/>
                <a:tailEnd/>
              </a14:hiddenLine>
            </a:ext>
            <a:ext uri="{AF507438-7753-43e0-B8FC-AC1667EBCBE1}">
              <a14:hiddenEffects xmlns:lc="http://schemas.openxmlformats.org/drawingml/2006/lockedCanvas" xmlns:a14="http://schemas.microsoft.com/office/drawing/2010/main" xmlns="" xmlns:cdr="http://schemas.openxmlformats.org/drawingml/2006/chartDrawing" xmlns:c="http://schemas.openxmlformats.org/drawingml/2006/chart">
                <a:effectLst>
                  <a:outerShdw dist="35921" dir="2700000" algn="ctr" rotWithShape="0">
                    <a:srgbClr val="808080"/>
                  </a:outerShdw>
                </a:effectLst>
              </a14:hiddenEffects>
            </a:ext>
          </a:extLst>
        </p:spPr>
        <p:txBody>
          <a:bodyPr wrap="none" lIns="27432" tIns="32004" rIns="0" bIns="32004" anchor="ctr" upright="1">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defRPr sz="1000"/>
            </a:pPr>
            <a:r>
              <a:rPr lang="en-NZ" sz="900" b="0" i="0" u="none" strike="noStrike" baseline="0" dirty="0">
                <a:solidFill>
                  <a:schemeClr val="bg1">
                    <a:lumMod val="50000"/>
                  </a:schemeClr>
                </a:solidFill>
                <a:ea typeface="Microsoft GothicNeo" panose="020B0500000101010101" pitchFamily="34" charset="-127"/>
                <a:cs typeface="Microsoft GothicNeo" panose="020B0500000101010101" pitchFamily="34" charset="-127"/>
              </a:rPr>
              <a:t>Source: NZCBIA </a:t>
            </a:r>
            <a:r>
              <a:rPr lang="en-NZ" sz="900" dirty="0">
                <a:solidFill>
                  <a:schemeClr val="bg1">
                    <a:lumMod val="50000"/>
                  </a:schemeClr>
                </a:solidFill>
                <a:ea typeface="Microsoft GothicNeo" panose="020B0500000101010101" pitchFamily="34" charset="-127"/>
                <a:cs typeface="Microsoft GothicNeo" panose="020B0500000101010101" pitchFamily="34" charset="-127"/>
              </a:rPr>
              <a:t>(2026), </a:t>
            </a:r>
            <a:r>
              <a:rPr lang="en-NZ" sz="900" b="0" i="0" u="none" strike="noStrike" baseline="0" dirty="0">
                <a:solidFill>
                  <a:schemeClr val="bg1">
                    <a:lumMod val="50000"/>
                  </a:schemeClr>
                </a:solidFill>
                <a:ea typeface="Microsoft GothicNeo" panose="020B0500000101010101" pitchFamily="34" charset="-127"/>
                <a:cs typeface="Microsoft GothicNeo" panose="020B0500000101010101" pitchFamily="34" charset="-127"/>
              </a:rPr>
              <a:t>S</a:t>
            </a:r>
            <a:r>
              <a:rPr lang="en-NZ" sz="900" dirty="0">
                <a:solidFill>
                  <a:schemeClr val="bg1">
                    <a:lumMod val="50000"/>
                  </a:schemeClr>
                </a:solidFill>
                <a:ea typeface="Microsoft GothicNeo" panose="020B0500000101010101" pitchFamily="34" charset="-127"/>
                <a:cs typeface="Microsoft GothicNeo" panose="020B0500000101010101" pitchFamily="34" charset="-127"/>
              </a:rPr>
              <a:t>implicity Research Hub</a:t>
            </a:r>
            <a:endParaRPr lang="en-NZ" sz="900" b="0" i="0" u="none" strike="noStrike" baseline="0" dirty="0">
              <a:solidFill>
                <a:schemeClr val="bg1">
                  <a:lumMod val="50000"/>
                </a:schemeClr>
              </a:solidFill>
              <a:ea typeface="Microsoft GothicNeo" panose="020B0500000101010101" pitchFamily="34" charset="-127"/>
              <a:cs typeface="Microsoft GothicNeo" panose="020B0500000101010101" pitchFamily="34" charset="-127"/>
            </a:endParaRPr>
          </a:p>
        </p:txBody>
      </p:sp>
    </p:spTree>
    <p:extLst>
      <p:ext uri="{BB962C8B-B14F-4D97-AF65-F5344CB8AC3E}">
        <p14:creationId xmlns:p14="http://schemas.microsoft.com/office/powerpoint/2010/main" val="22192644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B646A-AC08-3F3C-2341-7DC79C9DE474}"/>
              </a:ext>
            </a:extLst>
          </p:cNvPr>
          <p:cNvSpPr>
            <a:spLocks noGrp="1"/>
          </p:cNvSpPr>
          <p:nvPr>
            <p:ph type="title"/>
          </p:nvPr>
        </p:nvSpPr>
        <p:spPr/>
        <p:txBody>
          <a:bodyPr/>
          <a:lstStyle/>
          <a:p>
            <a:r>
              <a:rPr lang="en-NZ" dirty="0"/>
              <a:t>Entries vs completions </a:t>
            </a:r>
          </a:p>
        </p:txBody>
      </p:sp>
      <p:pic>
        <p:nvPicPr>
          <p:cNvPr id="6" name="Content Placeholder 5">
            <a:extLst>
              <a:ext uri="{FF2B5EF4-FFF2-40B4-BE49-F238E27FC236}">
                <a16:creationId xmlns:a16="http://schemas.microsoft.com/office/drawing/2014/main" id="{C2411A78-5582-3D1E-604B-811A451C1130}"/>
              </a:ext>
            </a:extLst>
          </p:cNvPr>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prstGeom prst="rect">
            <a:avLst/>
          </a:prstGeom>
        </p:spPr>
      </p:pic>
      <p:pic>
        <p:nvPicPr>
          <p:cNvPr id="8" name="Content Placeholder 7">
            <a:extLst>
              <a:ext uri="{FF2B5EF4-FFF2-40B4-BE49-F238E27FC236}">
                <a16:creationId xmlns:a16="http://schemas.microsoft.com/office/drawing/2014/main" id="{B6A75B35-2AB2-DFB7-952A-1EBF476C0E59}"/>
              </a:ext>
            </a:extLst>
          </p:cNvPr>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prstGeom prst="rect">
            <a:avLst/>
          </a:prstGeom>
        </p:spPr>
      </p:pic>
      <p:sp>
        <p:nvSpPr>
          <p:cNvPr id="10" name="Text 1">
            <a:extLst>
              <a:ext uri="{FF2B5EF4-FFF2-40B4-BE49-F238E27FC236}">
                <a16:creationId xmlns:a16="http://schemas.microsoft.com/office/drawing/2014/main" id="{90E597F6-2D80-F2BE-48D2-4E35B5F02B59}"/>
              </a:ext>
            </a:extLst>
          </p:cNvPr>
          <p:cNvSpPr txBox="1">
            <a:spLocks noChangeArrowheads="1"/>
          </p:cNvSpPr>
          <p:nvPr/>
        </p:nvSpPr>
        <p:spPr bwMode="auto">
          <a:xfrm>
            <a:off x="838200" y="6143500"/>
            <a:ext cx="2650213" cy="203133"/>
          </a:xfrm>
          <a:prstGeom prst="rect">
            <a:avLst/>
          </a:prstGeom>
          <a:noFill/>
          <a:ln>
            <a:noFill/>
          </a:ln>
          <a:effectLst/>
          <a:extLst>
            <a:ext uri="{909E8E84-426E-40dd-AFC4-6F175D3DCCD1}">
              <a14:hiddenFill xmlns:lc="http://schemas.openxmlformats.org/drawingml/2006/lockedCanvas" xmlns:a14="http://schemas.microsoft.com/office/drawing/2010/main" xmlns="" xmlns:cdr="http://schemas.openxmlformats.org/drawingml/2006/chartDrawing" xmlns:c="http://schemas.openxmlformats.org/drawingml/2006/chart">
                <a:solidFill>
                  <a:srgbClr xmlns:mc="http://schemas.openxmlformats.org/markup-compatibility/2006" val="000000" mc:Ignorable="a14" a14:legacySpreadsheetColorIndex="64"/>
                </a:solidFill>
              </a14:hiddenFill>
            </a:ext>
            <a:ext uri="{91240B29-F687-4f45-9708-019B960494DF}">
              <a14:hiddenLine xmlns:lc="http://schemas.openxmlformats.org/drawingml/2006/lockedCanvas" xmlns:a14="http://schemas.microsoft.com/office/drawing/2010/main" xmlns="" xmlns:cdr="http://schemas.openxmlformats.org/drawingml/2006/chartDrawing" xmlns:c="http://schemas.openxmlformats.org/drawingml/2006/chart" w="1">
                <a:solidFill>
                  <a:srgbClr xmlns:mc="http://schemas.openxmlformats.org/markup-compatibility/2006" val="FFFFFF" mc:Ignorable="a14" a14:legacySpreadsheetColorIndex="65"/>
                </a:solidFill>
                <a:miter lim="800000"/>
                <a:headEnd/>
                <a:tailEnd/>
              </a14:hiddenLine>
            </a:ext>
            <a:ext uri="{AF507438-7753-43e0-B8FC-AC1667EBCBE1}">
              <a14:hiddenEffects xmlns:lc="http://schemas.openxmlformats.org/drawingml/2006/lockedCanvas" xmlns:a14="http://schemas.microsoft.com/office/drawing/2010/main" xmlns="" xmlns:cdr="http://schemas.openxmlformats.org/drawingml/2006/chartDrawing" xmlns:c="http://schemas.openxmlformats.org/drawingml/2006/chart">
                <a:effectLst>
                  <a:outerShdw dist="35921" dir="2700000" algn="ctr" rotWithShape="0">
                    <a:srgbClr val="808080"/>
                  </a:outerShdw>
                </a:effectLst>
              </a14:hiddenEffects>
            </a:ext>
          </a:extLst>
        </p:spPr>
        <p:txBody>
          <a:bodyPr wrap="none" lIns="27432" tIns="32004" rIns="0" bIns="32004" anchor="ctr" upright="1">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defRPr sz="1000"/>
            </a:pPr>
            <a:r>
              <a:rPr lang="en-NZ" sz="900" b="0" i="0" u="none" strike="noStrike" baseline="0" dirty="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Source: </a:t>
            </a:r>
            <a:r>
              <a:rPr lang="en-NZ" sz="900" dirty="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Education Counts</a:t>
            </a:r>
            <a:r>
              <a:rPr lang="en-NZ" sz="900" b="0" i="0" u="none" strike="noStrike" baseline="0" dirty="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 S</a:t>
            </a:r>
            <a:r>
              <a:rPr lang="en-NZ" sz="900" dirty="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implicity Research Hub</a:t>
            </a:r>
            <a:endParaRPr lang="en-NZ" sz="900" b="0" i="0" u="none" strike="noStrike" baseline="0" dirty="0">
              <a:solidFill>
                <a:schemeClr val="bg1">
                  <a:lumMod val="50000"/>
                </a:schemeClr>
              </a:solidFill>
              <a:latin typeface="Roboto" panose="02000000000000000000" pitchFamily="2" charset="0"/>
              <a:ea typeface="Roboto" panose="02000000000000000000" pitchFamily="2" charset="0"/>
              <a:cs typeface="Roboto" panose="02000000000000000000" pitchFamily="2" charset="0"/>
            </a:endParaRPr>
          </a:p>
        </p:txBody>
      </p:sp>
      <p:sp>
        <p:nvSpPr>
          <p:cNvPr id="12" name="Text 1">
            <a:extLst>
              <a:ext uri="{FF2B5EF4-FFF2-40B4-BE49-F238E27FC236}">
                <a16:creationId xmlns:a16="http://schemas.microsoft.com/office/drawing/2014/main" id="{0B24B24D-12D9-A1D3-59CD-5E7FB2853E7D}"/>
              </a:ext>
            </a:extLst>
          </p:cNvPr>
          <p:cNvSpPr txBox="1">
            <a:spLocks noChangeArrowheads="1"/>
          </p:cNvSpPr>
          <p:nvPr/>
        </p:nvSpPr>
        <p:spPr bwMode="auto">
          <a:xfrm>
            <a:off x="6172200" y="6143500"/>
            <a:ext cx="2650213" cy="203133"/>
          </a:xfrm>
          <a:prstGeom prst="rect">
            <a:avLst/>
          </a:prstGeom>
          <a:noFill/>
          <a:ln>
            <a:noFill/>
          </a:ln>
          <a:effectLst/>
          <a:extLst>
            <a:ext uri="{909E8E84-426E-40dd-AFC4-6F175D3DCCD1}">
              <a14:hiddenFill xmlns:c="http://schemas.openxmlformats.org/drawingml/2006/chart" xmlns:cdr="http://schemas.openxmlformats.org/drawingml/2006/chartDrawing" xmlns="" xmlns:a14="http://schemas.microsoft.com/office/drawing/2010/main" xmlns:lc="http://schemas.openxmlformats.org/drawingml/2006/lockedCanvas">
                <a:solidFill>
                  <a:srgbClr xmlns:mc="http://schemas.openxmlformats.org/markup-compatibility/2006" val="000000" mc:Ignorable="a14" a14:legacySpreadsheetColorIndex="64"/>
                </a:solidFill>
              </a14:hiddenFill>
            </a:ext>
            <a:ext uri="{91240B29-F687-4f45-9708-019B960494DF}">
              <a14:hiddenLine xmlns:c="http://schemas.openxmlformats.org/drawingml/2006/chart" xmlns:cdr="http://schemas.openxmlformats.org/drawingml/2006/chartDrawing" xmlns="" xmlns:a14="http://schemas.microsoft.com/office/drawing/2010/main" xmlns:lc="http://schemas.openxmlformats.org/drawingml/2006/lockedCanvas" w="1">
                <a:solidFill>
                  <a:srgbClr xmlns:mc="http://schemas.openxmlformats.org/markup-compatibility/2006" val="FFFFFF" mc:Ignorable="a14" a14:legacySpreadsheetColorIndex="65"/>
                </a:solidFill>
                <a:miter lim="800000"/>
                <a:headEnd/>
                <a:tailEnd/>
              </a14:hiddenLine>
            </a:ext>
            <a:ext uri="{AF507438-7753-43e0-B8FC-AC1667EBCBE1}">
              <a14:hiddenEffects xmlns:c="http://schemas.openxmlformats.org/drawingml/2006/chart" xmlns:cdr="http://schemas.openxmlformats.org/drawingml/2006/chartDrawing" xmlns="" xmlns:a14="http://schemas.microsoft.com/office/drawing/2010/main" xmlns:lc="http://schemas.openxmlformats.org/drawingml/2006/lockedCanvas">
                <a:effectLst>
                  <a:outerShdw dist="35921" dir="2700000" algn="ctr" rotWithShape="0">
                    <a:srgbClr val="808080"/>
                  </a:outerShdw>
                </a:effectLst>
              </a14:hiddenEffects>
            </a:ext>
          </a:extLst>
        </p:spPr>
        <p:txBody>
          <a:bodyPr wrap="none" lIns="27432" tIns="32004" rIns="0" bIns="32004" anchor="ctr" upright="1">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defRPr sz="1000"/>
            </a:pPr>
            <a:r>
              <a:rPr lang="en-NZ" sz="900" b="0" i="0" u="none" strike="noStrike" baseline="0" dirty="0">
                <a:solidFill>
                  <a:schemeClr val="bg1">
                    <a:lumMod val="50000"/>
                  </a:schemeClr>
                </a:solidFill>
                <a:ea typeface="Microsoft GothicNeo" panose="020B0500000101010101" pitchFamily="34" charset="-127"/>
                <a:cs typeface="Microsoft GothicNeo" panose="020B0500000101010101" pitchFamily="34" charset="-127"/>
              </a:rPr>
              <a:t>Source: Education Counts</a:t>
            </a:r>
            <a:r>
              <a:rPr lang="en-NZ" sz="900" dirty="0">
                <a:solidFill>
                  <a:schemeClr val="bg1">
                    <a:lumMod val="50000"/>
                  </a:schemeClr>
                </a:solidFill>
                <a:ea typeface="Microsoft GothicNeo" panose="020B0500000101010101" pitchFamily="34" charset="-127"/>
                <a:cs typeface="Microsoft GothicNeo" panose="020B0500000101010101" pitchFamily="34" charset="-127"/>
              </a:rPr>
              <a:t>, </a:t>
            </a:r>
            <a:r>
              <a:rPr lang="en-NZ" sz="900" b="0" i="0" u="none" strike="noStrike" baseline="0" dirty="0">
                <a:solidFill>
                  <a:schemeClr val="bg1">
                    <a:lumMod val="50000"/>
                  </a:schemeClr>
                </a:solidFill>
                <a:ea typeface="Microsoft GothicNeo" panose="020B0500000101010101" pitchFamily="34" charset="-127"/>
                <a:cs typeface="Microsoft GothicNeo" panose="020B0500000101010101" pitchFamily="34" charset="-127"/>
              </a:rPr>
              <a:t>S</a:t>
            </a:r>
            <a:r>
              <a:rPr lang="en-NZ" sz="900" dirty="0">
                <a:solidFill>
                  <a:schemeClr val="bg1">
                    <a:lumMod val="50000"/>
                  </a:schemeClr>
                </a:solidFill>
                <a:ea typeface="Microsoft GothicNeo" panose="020B0500000101010101" pitchFamily="34" charset="-127"/>
                <a:cs typeface="Microsoft GothicNeo" panose="020B0500000101010101" pitchFamily="34" charset="-127"/>
              </a:rPr>
              <a:t>implicity Research Hub</a:t>
            </a:r>
            <a:endParaRPr lang="en-NZ" sz="900" b="0" i="0" u="none" strike="noStrike" baseline="0" dirty="0">
              <a:solidFill>
                <a:schemeClr val="bg1">
                  <a:lumMod val="50000"/>
                </a:schemeClr>
              </a:solidFill>
              <a:ea typeface="Microsoft GothicNeo" panose="020B0500000101010101" pitchFamily="34" charset="-127"/>
              <a:cs typeface="Microsoft GothicNeo" panose="020B0500000101010101" pitchFamily="34" charset="-127"/>
            </a:endParaRPr>
          </a:p>
        </p:txBody>
      </p:sp>
    </p:spTree>
    <p:extLst>
      <p:ext uri="{BB962C8B-B14F-4D97-AF65-F5344CB8AC3E}">
        <p14:creationId xmlns:p14="http://schemas.microsoft.com/office/powerpoint/2010/main" val="4838753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FB6A8-3933-F946-3790-F24830DF126D}"/>
              </a:ext>
            </a:extLst>
          </p:cNvPr>
          <p:cNvSpPr>
            <a:spLocks noGrp="1"/>
          </p:cNvSpPr>
          <p:nvPr>
            <p:ph type="title"/>
          </p:nvPr>
        </p:nvSpPr>
        <p:spPr/>
        <p:txBody>
          <a:bodyPr/>
          <a:lstStyle/>
          <a:p>
            <a:r>
              <a:rPr lang="en-NZ" dirty="0"/>
              <a:t>Retention &amp; execution</a:t>
            </a:r>
          </a:p>
        </p:txBody>
      </p:sp>
      <p:pic>
        <p:nvPicPr>
          <p:cNvPr id="14" name="Content Placeholder 13">
            <a:extLst>
              <a:ext uri="{FF2B5EF4-FFF2-40B4-BE49-F238E27FC236}">
                <a16:creationId xmlns:a16="http://schemas.microsoft.com/office/drawing/2014/main" id="{CD5C2FA8-2DBB-4E12-C4B0-8FFEE9FC1D45}"/>
              </a:ext>
            </a:extLst>
          </p:cNvPr>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prstGeom prst="rect">
            <a:avLst/>
          </a:prstGeom>
        </p:spPr>
      </p:pic>
      <p:pic>
        <p:nvPicPr>
          <p:cNvPr id="12" name="Content Placeholder 11">
            <a:extLst>
              <a:ext uri="{FF2B5EF4-FFF2-40B4-BE49-F238E27FC236}">
                <a16:creationId xmlns:a16="http://schemas.microsoft.com/office/drawing/2014/main" id="{6101BC36-980D-EC1B-24DA-C5F6028FA136}"/>
              </a:ext>
            </a:extLst>
          </p:cNvPr>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a:prstGeom prst="rect">
            <a:avLst/>
          </a:prstGeom>
        </p:spPr>
      </p:pic>
      <p:sp>
        <p:nvSpPr>
          <p:cNvPr id="16" name="Text 1">
            <a:extLst>
              <a:ext uri="{FF2B5EF4-FFF2-40B4-BE49-F238E27FC236}">
                <a16:creationId xmlns:a16="http://schemas.microsoft.com/office/drawing/2014/main" id="{7529B876-B1AE-9822-79BD-D1670A128350}"/>
              </a:ext>
            </a:extLst>
          </p:cNvPr>
          <p:cNvSpPr txBox="1">
            <a:spLocks noChangeArrowheads="1"/>
          </p:cNvSpPr>
          <p:nvPr/>
        </p:nvSpPr>
        <p:spPr bwMode="auto">
          <a:xfrm>
            <a:off x="838200" y="6143500"/>
            <a:ext cx="2650213" cy="203133"/>
          </a:xfrm>
          <a:prstGeom prst="rect">
            <a:avLst/>
          </a:prstGeom>
          <a:noFill/>
          <a:ln>
            <a:noFill/>
          </a:ln>
          <a:effectLst/>
          <a:extLst>
            <a:ext uri="{909E8E84-426E-40dd-AFC4-6F175D3DCCD1}">
              <a14:hiddenFill xmlns:c="http://schemas.openxmlformats.org/drawingml/2006/chart" xmlns:cdr="http://schemas.openxmlformats.org/drawingml/2006/chartDrawing" xmlns="" xmlns:a14="http://schemas.microsoft.com/office/drawing/2010/main" xmlns:lc="http://schemas.openxmlformats.org/drawingml/2006/lockedCanvas">
                <a:solidFill>
                  <a:srgbClr xmlns:mc="http://schemas.openxmlformats.org/markup-compatibility/2006" val="000000" mc:Ignorable="a14" a14:legacySpreadsheetColorIndex="64"/>
                </a:solidFill>
              </a14:hiddenFill>
            </a:ext>
            <a:ext uri="{91240B29-F687-4f45-9708-019B960494DF}">
              <a14:hiddenLine xmlns:c="http://schemas.openxmlformats.org/drawingml/2006/chart" xmlns:cdr="http://schemas.openxmlformats.org/drawingml/2006/chartDrawing" xmlns="" xmlns:a14="http://schemas.microsoft.com/office/drawing/2010/main" xmlns:lc="http://schemas.openxmlformats.org/drawingml/2006/lockedCanvas" w="1">
                <a:solidFill>
                  <a:srgbClr xmlns:mc="http://schemas.openxmlformats.org/markup-compatibility/2006" val="FFFFFF" mc:Ignorable="a14" a14:legacySpreadsheetColorIndex="65"/>
                </a:solidFill>
                <a:miter lim="800000"/>
                <a:headEnd/>
                <a:tailEnd/>
              </a14:hiddenLine>
            </a:ext>
            <a:ext uri="{AF507438-7753-43e0-B8FC-AC1667EBCBE1}">
              <a14:hiddenEffects xmlns:c="http://schemas.openxmlformats.org/drawingml/2006/chart" xmlns:cdr="http://schemas.openxmlformats.org/drawingml/2006/chartDrawing" xmlns="" xmlns:a14="http://schemas.microsoft.com/office/drawing/2010/main" xmlns:lc="http://schemas.openxmlformats.org/drawingml/2006/lockedCanvas">
                <a:effectLst>
                  <a:outerShdw dist="35921" dir="2700000" algn="ctr" rotWithShape="0">
                    <a:srgbClr val="808080"/>
                  </a:outerShdw>
                </a:effectLst>
              </a14:hiddenEffects>
            </a:ext>
          </a:extLst>
        </p:spPr>
        <p:txBody>
          <a:bodyPr wrap="none" lIns="27432" tIns="32004" rIns="0" bIns="32004" anchor="ctr" upright="1">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defRPr sz="1000"/>
            </a:pPr>
            <a:r>
              <a:rPr lang="en-NZ" sz="900" b="0" i="0" u="none" strike="noStrike" baseline="0" dirty="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Source: </a:t>
            </a:r>
            <a:r>
              <a:rPr lang="en-NZ" sz="900" dirty="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Education Counts</a:t>
            </a:r>
            <a:r>
              <a:rPr lang="en-NZ" sz="900" b="0" i="0" u="none" strike="noStrike" baseline="0" dirty="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 S</a:t>
            </a:r>
            <a:r>
              <a:rPr lang="en-NZ" sz="900" dirty="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implicity Research Hub</a:t>
            </a:r>
            <a:endParaRPr lang="en-NZ" sz="900" b="0" i="0" u="none" strike="noStrike" baseline="0" dirty="0">
              <a:solidFill>
                <a:schemeClr val="bg1">
                  <a:lumMod val="50000"/>
                </a:schemeClr>
              </a:solidFill>
              <a:latin typeface="Roboto" panose="02000000000000000000" pitchFamily="2" charset="0"/>
              <a:ea typeface="Roboto" panose="02000000000000000000" pitchFamily="2" charset="0"/>
              <a:cs typeface="Roboto" panose="02000000000000000000" pitchFamily="2" charset="0"/>
            </a:endParaRPr>
          </a:p>
        </p:txBody>
      </p:sp>
      <p:sp>
        <p:nvSpPr>
          <p:cNvPr id="18" name="Text 1">
            <a:extLst>
              <a:ext uri="{FF2B5EF4-FFF2-40B4-BE49-F238E27FC236}">
                <a16:creationId xmlns:a16="http://schemas.microsoft.com/office/drawing/2014/main" id="{55D6112E-EC05-8286-DEA3-57FE195B904B}"/>
              </a:ext>
            </a:extLst>
          </p:cNvPr>
          <p:cNvSpPr txBox="1">
            <a:spLocks noChangeArrowheads="1"/>
          </p:cNvSpPr>
          <p:nvPr/>
        </p:nvSpPr>
        <p:spPr bwMode="auto">
          <a:xfrm>
            <a:off x="6172200" y="6143500"/>
            <a:ext cx="2650213" cy="203133"/>
          </a:xfrm>
          <a:prstGeom prst="rect">
            <a:avLst/>
          </a:prstGeom>
          <a:noFill/>
          <a:ln>
            <a:noFill/>
          </a:ln>
          <a:effectLst/>
          <a:extLst>
            <a:ext uri="{909E8E84-426E-40dd-AFC4-6F175D3DCCD1}">
              <a14:hiddenFill xmlns:lc="http://schemas.openxmlformats.org/drawingml/2006/lockedCanvas" xmlns:a14="http://schemas.microsoft.com/office/drawing/2010/main" xmlns="" xmlns:cdr="http://schemas.openxmlformats.org/drawingml/2006/chartDrawing" xmlns:c="http://schemas.openxmlformats.org/drawingml/2006/chart">
                <a:solidFill>
                  <a:srgbClr xmlns:mc="http://schemas.openxmlformats.org/markup-compatibility/2006" val="000000" mc:Ignorable="a14" a14:legacySpreadsheetColorIndex="64"/>
                </a:solidFill>
              </a14:hiddenFill>
            </a:ext>
            <a:ext uri="{91240B29-F687-4f45-9708-019B960494DF}">
              <a14:hiddenLine xmlns:lc="http://schemas.openxmlformats.org/drawingml/2006/lockedCanvas" xmlns:a14="http://schemas.microsoft.com/office/drawing/2010/main" xmlns="" xmlns:cdr="http://schemas.openxmlformats.org/drawingml/2006/chartDrawing" xmlns:c="http://schemas.openxmlformats.org/drawingml/2006/chart" w="1">
                <a:solidFill>
                  <a:srgbClr xmlns:mc="http://schemas.openxmlformats.org/markup-compatibility/2006" val="FFFFFF" mc:Ignorable="a14" a14:legacySpreadsheetColorIndex="65"/>
                </a:solidFill>
                <a:miter lim="800000"/>
                <a:headEnd/>
                <a:tailEnd/>
              </a14:hiddenLine>
            </a:ext>
            <a:ext uri="{AF507438-7753-43e0-B8FC-AC1667EBCBE1}">
              <a14:hiddenEffects xmlns:lc="http://schemas.openxmlformats.org/drawingml/2006/lockedCanvas" xmlns:a14="http://schemas.microsoft.com/office/drawing/2010/main" xmlns="" xmlns:cdr="http://schemas.openxmlformats.org/drawingml/2006/chartDrawing" xmlns:c="http://schemas.openxmlformats.org/drawingml/2006/chart">
                <a:effectLst>
                  <a:outerShdw dist="35921" dir="2700000" algn="ctr" rotWithShape="0">
                    <a:srgbClr val="808080"/>
                  </a:outerShdw>
                </a:effectLst>
              </a14:hiddenEffects>
            </a:ext>
          </a:extLst>
        </p:spPr>
        <p:txBody>
          <a:bodyPr wrap="none" lIns="27432" tIns="32004" rIns="0" bIns="32004" anchor="ctr" upright="1">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defRPr sz="1000"/>
            </a:pPr>
            <a:r>
              <a:rPr lang="en-NZ" sz="900" b="0" i="0" u="none" strike="noStrike" baseline="0" dirty="0">
                <a:solidFill>
                  <a:schemeClr val="bg1">
                    <a:lumMod val="50000"/>
                  </a:schemeClr>
                </a:solidFill>
                <a:ea typeface="Microsoft GothicNeo" panose="020B0500000101010101" pitchFamily="34" charset="-127"/>
                <a:cs typeface="Microsoft GothicNeo" panose="020B0500000101010101" pitchFamily="34" charset="-127"/>
              </a:rPr>
              <a:t>Source: Education Counts</a:t>
            </a:r>
            <a:r>
              <a:rPr lang="en-NZ" sz="900" dirty="0">
                <a:solidFill>
                  <a:schemeClr val="bg1">
                    <a:lumMod val="50000"/>
                  </a:schemeClr>
                </a:solidFill>
                <a:ea typeface="Microsoft GothicNeo" panose="020B0500000101010101" pitchFamily="34" charset="-127"/>
                <a:cs typeface="Microsoft GothicNeo" panose="020B0500000101010101" pitchFamily="34" charset="-127"/>
              </a:rPr>
              <a:t>, </a:t>
            </a:r>
            <a:r>
              <a:rPr lang="en-NZ" sz="900" b="0" i="0" u="none" strike="noStrike" baseline="0" dirty="0">
                <a:solidFill>
                  <a:schemeClr val="bg1">
                    <a:lumMod val="50000"/>
                  </a:schemeClr>
                </a:solidFill>
                <a:ea typeface="Microsoft GothicNeo" panose="020B0500000101010101" pitchFamily="34" charset="-127"/>
                <a:cs typeface="Microsoft GothicNeo" panose="020B0500000101010101" pitchFamily="34" charset="-127"/>
              </a:rPr>
              <a:t>S</a:t>
            </a:r>
            <a:r>
              <a:rPr lang="en-NZ" sz="900" dirty="0">
                <a:solidFill>
                  <a:schemeClr val="bg1">
                    <a:lumMod val="50000"/>
                  </a:schemeClr>
                </a:solidFill>
                <a:ea typeface="Microsoft GothicNeo" panose="020B0500000101010101" pitchFamily="34" charset="-127"/>
                <a:cs typeface="Microsoft GothicNeo" panose="020B0500000101010101" pitchFamily="34" charset="-127"/>
              </a:rPr>
              <a:t>implicity Research Hub</a:t>
            </a:r>
            <a:endParaRPr lang="en-NZ" sz="900" b="0" i="0" u="none" strike="noStrike" baseline="0" dirty="0">
              <a:solidFill>
                <a:schemeClr val="bg1">
                  <a:lumMod val="50000"/>
                </a:schemeClr>
              </a:solidFill>
              <a:ea typeface="Microsoft GothicNeo" panose="020B0500000101010101" pitchFamily="34" charset="-127"/>
              <a:cs typeface="Microsoft GothicNeo" panose="020B0500000101010101" pitchFamily="34" charset="-127"/>
            </a:endParaRPr>
          </a:p>
        </p:txBody>
      </p:sp>
    </p:spTree>
    <p:extLst>
      <p:ext uri="{BB962C8B-B14F-4D97-AF65-F5344CB8AC3E}">
        <p14:creationId xmlns:p14="http://schemas.microsoft.com/office/powerpoint/2010/main" val="40034949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D2E6C-317D-C3DD-3522-0655BF2E0440}"/>
              </a:ext>
            </a:extLst>
          </p:cNvPr>
          <p:cNvSpPr>
            <a:spLocks noGrp="1"/>
          </p:cNvSpPr>
          <p:nvPr>
            <p:ph type="title"/>
          </p:nvPr>
        </p:nvSpPr>
        <p:spPr/>
        <p:txBody>
          <a:bodyPr/>
          <a:lstStyle/>
          <a:p>
            <a:r>
              <a:rPr lang="en-NZ" dirty="0"/>
              <a:t>A broader issue </a:t>
            </a:r>
          </a:p>
        </p:txBody>
      </p:sp>
      <p:pic>
        <p:nvPicPr>
          <p:cNvPr id="6" name="Content Placeholder 5">
            <a:extLst>
              <a:ext uri="{FF2B5EF4-FFF2-40B4-BE49-F238E27FC236}">
                <a16:creationId xmlns:a16="http://schemas.microsoft.com/office/drawing/2014/main" id="{A8E16B50-7F21-0278-9FEB-2BC49CC64244}"/>
              </a:ext>
            </a:extLst>
          </p:cNvPr>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prstGeom prst="rect">
            <a:avLst/>
          </a:prstGeom>
        </p:spPr>
      </p:pic>
      <p:pic>
        <p:nvPicPr>
          <p:cNvPr id="8" name="Content Placeholder 7">
            <a:extLst>
              <a:ext uri="{FF2B5EF4-FFF2-40B4-BE49-F238E27FC236}">
                <a16:creationId xmlns:a16="http://schemas.microsoft.com/office/drawing/2014/main" id="{3221BFC3-AB3B-A638-F066-B756293E3B4B}"/>
              </a:ext>
            </a:extLst>
          </p:cNvPr>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prstGeom prst="rect">
            <a:avLst/>
          </a:prstGeom>
        </p:spPr>
      </p:pic>
      <p:sp>
        <p:nvSpPr>
          <p:cNvPr id="10" name="Text 1">
            <a:extLst>
              <a:ext uri="{FF2B5EF4-FFF2-40B4-BE49-F238E27FC236}">
                <a16:creationId xmlns:a16="http://schemas.microsoft.com/office/drawing/2014/main" id="{823F63C8-1635-1684-17B7-DD9366A4C249}"/>
              </a:ext>
            </a:extLst>
          </p:cNvPr>
          <p:cNvSpPr txBox="1">
            <a:spLocks noChangeArrowheads="1"/>
          </p:cNvSpPr>
          <p:nvPr/>
        </p:nvSpPr>
        <p:spPr bwMode="auto">
          <a:xfrm>
            <a:off x="838200" y="6143500"/>
            <a:ext cx="2650213" cy="203133"/>
          </a:xfrm>
          <a:prstGeom prst="rect">
            <a:avLst/>
          </a:prstGeom>
          <a:noFill/>
          <a:ln>
            <a:noFill/>
          </a:ln>
          <a:effectLst/>
          <a:extLst>
            <a:ext uri="{909E8E84-426E-40dd-AFC4-6F175D3DCCD1}">
              <a14:hiddenFill xmlns:c="http://schemas.openxmlformats.org/drawingml/2006/chart" xmlns:cdr="http://schemas.openxmlformats.org/drawingml/2006/chartDrawing" xmlns="" xmlns:a14="http://schemas.microsoft.com/office/drawing/2010/main" xmlns:lc="http://schemas.openxmlformats.org/drawingml/2006/lockedCanvas">
                <a:solidFill>
                  <a:srgbClr xmlns:mc="http://schemas.openxmlformats.org/markup-compatibility/2006" val="000000" mc:Ignorable="a14" a14:legacySpreadsheetColorIndex="64"/>
                </a:solidFill>
              </a14:hiddenFill>
            </a:ext>
            <a:ext uri="{91240B29-F687-4f45-9708-019B960494DF}">
              <a14:hiddenLine xmlns:c="http://schemas.openxmlformats.org/drawingml/2006/chart" xmlns:cdr="http://schemas.openxmlformats.org/drawingml/2006/chartDrawing" xmlns="" xmlns:a14="http://schemas.microsoft.com/office/drawing/2010/main" xmlns:lc="http://schemas.openxmlformats.org/drawingml/2006/lockedCanvas" w="1">
                <a:solidFill>
                  <a:srgbClr xmlns:mc="http://schemas.openxmlformats.org/markup-compatibility/2006" val="FFFFFF" mc:Ignorable="a14" a14:legacySpreadsheetColorIndex="65"/>
                </a:solidFill>
                <a:miter lim="800000"/>
                <a:headEnd/>
                <a:tailEnd/>
              </a14:hiddenLine>
            </a:ext>
            <a:ext uri="{AF507438-7753-43e0-B8FC-AC1667EBCBE1}">
              <a14:hiddenEffects xmlns:c="http://schemas.openxmlformats.org/drawingml/2006/chart" xmlns:cdr="http://schemas.openxmlformats.org/drawingml/2006/chartDrawing" xmlns="" xmlns:a14="http://schemas.microsoft.com/office/drawing/2010/main" xmlns:lc="http://schemas.openxmlformats.org/drawingml/2006/lockedCanvas">
                <a:effectLst>
                  <a:outerShdw dist="35921" dir="2700000" algn="ctr" rotWithShape="0">
                    <a:srgbClr val="808080"/>
                  </a:outerShdw>
                </a:effectLst>
              </a14:hiddenEffects>
            </a:ext>
          </a:extLst>
        </p:spPr>
        <p:txBody>
          <a:bodyPr wrap="none" lIns="27432" tIns="32004" rIns="0" bIns="32004" anchor="ctr" upright="1">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defRPr sz="1000"/>
            </a:pPr>
            <a:r>
              <a:rPr lang="en-NZ" sz="900" b="0" i="0" u="none" strike="noStrike" baseline="0" dirty="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Source: </a:t>
            </a:r>
            <a:r>
              <a:rPr lang="en-NZ" sz="900" dirty="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Education Counts</a:t>
            </a:r>
            <a:r>
              <a:rPr lang="en-NZ" sz="900" b="0" i="0" u="none" strike="noStrike" baseline="0" dirty="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 S</a:t>
            </a:r>
            <a:r>
              <a:rPr lang="en-NZ" sz="900" dirty="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implicity Research Hub</a:t>
            </a:r>
            <a:endParaRPr lang="en-NZ" sz="900" b="0" i="0" u="none" strike="noStrike" baseline="0" dirty="0">
              <a:solidFill>
                <a:schemeClr val="bg1">
                  <a:lumMod val="50000"/>
                </a:schemeClr>
              </a:solidFill>
              <a:latin typeface="Roboto" panose="02000000000000000000" pitchFamily="2" charset="0"/>
              <a:ea typeface="Roboto" panose="02000000000000000000" pitchFamily="2" charset="0"/>
              <a:cs typeface="Roboto" panose="02000000000000000000" pitchFamily="2" charset="0"/>
            </a:endParaRPr>
          </a:p>
        </p:txBody>
      </p:sp>
      <p:sp>
        <p:nvSpPr>
          <p:cNvPr id="12" name="Text 1">
            <a:extLst>
              <a:ext uri="{FF2B5EF4-FFF2-40B4-BE49-F238E27FC236}">
                <a16:creationId xmlns:a16="http://schemas.microsoft.com/office/drawing/2014/main" id="{C13B9A59-5B6D-7D1A-030B-8D5AE3C14C44}"/>
              </a:ext>
            </a:extLst>
          </p:cNvPr>
          <p:cNvSpPr txBox="1">
            <a:spLocks noChangeArrowheads="1"/>
          </p:cNvSpPr>
          <p:nvPr/>
        </p:nvSpPr>
        <p:spPr bwMode="auto">
          <a:xfrm>
            <a:off x="6172200" y="6143500"/>
            <a:ext cx="2650213" cy="203133"/>
          </a:xfrm>
          <a:prstGeom prst="rect">
            <a:avLst/>
          </a:prstGeom>
          <a:noFill/>
          <a:ln>
            <a:noFill/>
          </a:ln>
          <a:effectLst/>
          <a:extLst>
            <a:ext uri="{909E8E84-426E-40dd-AFC4-6F175D3DCCD1}">
              <a14:hiddenFill xmlns:lc="http://schemas.openxmlformats.org/drawingml/2006/lockedCanvas" xmlns:a14="http://schemas.microsoft.com/office/drawing/2010/main" xmlns="" xmlns:cdr="http://schemas.openxmlformats.org/drawingml/2006/chartDrawing" xmlns:c="http://schemas.openxmlformats.org/drawingml/2006/chart">
                <a:solidFill>
                  <a:srgbClr xmlns:mc="http://schemas.openxmlformats.org/markup-compatibility/2006" val="000000" mc:Ignorable="a14" a14:legacySpreadsheetColorIndex="64"/>
                </a:solidFill>
              </a14:hiddenFill>
            </a:ext>
            <a:ext uri="{91240B29-F687-4f45-9708-019B960494DF}">
              <a14:hiddenLine xmlns:lc="http://schemas.openxmlformats.org/drawingml/2006/lockedCanvas" xmlns:a14="http://schemas.microsoft.com/office/drawing/2010/main" xmlns="" xmlns:cdr="http://schemas.openxmlformats.org/drawingml/2006/chartDrawing" xmlns:c="http://schemas.openxmlformats.org/drawingml/2006/chart" w="1">
                <a:solidFill>
                  <a:srgbClr xmlns:mc="http://schemas.openxmlformats.org/markup-compatibility/2006" val="FFFFFF" mc:Ignorable="a14" a14:legacySpreadsheetColorIndex="65"/>
                </a:solidFill>
                <a:miter lim="800000"/>
                <a:headEnd/>
                <a:tailEnd/>
              </a14:hiddenLine>
            </a:ext>
            <a:ext uri="{AF507438-7753-43e0-B8FC-AC1667EBCBE1}">
              <a14:hiddenEffects xmlns:lc="http://schemas.openxmlformats.org/drawingml/2006/lockedCanvas" xmlns:a14="http://schemas.microsoft.com/office/drawing/2010/main" xmlns="" xmlns:cdr="http://schemas.openxmlformats.org/drawingml/2006/chartDrawing" xmlns:c="http://schemas.openxmlformats.org/drawingml/2006/chart">
                <a:effectLst>
                  <a:outerShdw dist="35921" dir="2700000" algn="ctr" rotWithShape="0">
                    <a:srgbClr val="808080"/>
                  </a:outerShdw>
                </a:effectLst>
              </a14:hiddenEffects>
            </a:ext>
          </a:extLst>
        </p:spPr>
        <p:txBody>
          <a:bodyPr wrap="none" lIns="27432" tIns="32004" rIns="0" bIns="32004" anchor="ctr" upright="1">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defRPr sz="1000"/>
            </a:pPr>
            <a:r>
              <a:rPr lang="en-NZ" sz="900" b="0" i="0" u="none" strike="noStrike" baseline="0" dirty="0">
                <a:solidFill>
                  <a:schemeClr val="bg1">
                    <a:lumMod val="50000"/>
                  </a:schemeClr>
                </a:solidFill>
                <a:ea typeface="Microsoft GothicNeo" panose="020B0500000101010101" pitchFamily="34" charset="-127"/>
                <a:cs typeface="Microsoft GothicNeo" panose="020B0500000101010101" pitchFamily="34" charset="-127"/>
              </a:rPr>
              <a:t>Source: Education Counts</a:t>
            </a:r>
            <a:r>
              <a:rPr lang="en-NZ" sz="900" dirty="0">
                <a:solidFill>
                  <a:schemeClr val="bg1">
                    <a:lumMod val="50000"/>
                  </a:schemeClr>
                </a:solidFill>
                <a:ea typeface="Microsoft GothicNeo" panose="020B0500000101010101" pitchFamily="34" charset="-127"/>
                <a:cs typeface="Microsoft GothicNeo" panose="020B0500000101010101" pitchFamily="34" charset="-127"/>
              </a:rPr>
              <a:t>, </a:t>
            </a:r>
            <a:r>
              <a:rPr lang="en-NZ" sz="900" b="0" i="0" u="none" strike="noStrike" baseline="0" dirty="0">
                <a:solidFill>
                  <a:schemeClr val="bg1">
                    <a:lumMod val="50000"/>
                  </a:schemeClr>
                </a:solidFill>
                <a:ea typeface="Microsoft GothicNeo" panose="020B0500000101010101" pitchFamily="34" charset="-127"/>
                <a:cs typeface="Microsoft GothicNeo" panose="020B0500000101010101" pitchFamily="34" charset="-127"/>
              </a:rPr>
              <a:t>S</a:t>
            </a:r>
            <a:r>
              <a:rPr lang="en-NZ" sz="900" dirty="0">
                <a:solidFill>
                  <a:schemeClr val="bg1">
                    <a:lumMod val="50000"/>
                  </a:schemeClr>
                </a:solidFill>
                <a:ea typeface="Microsoft GothicNeo" panose="020B0500000101010101" pitchFamily="34" charset="-127"/>
                <a:cs typeface="Microsoft GothicNeo" panose="020B0500000101010101" pitchFamily="34" charset="-127"/>
              </a:rPr>
              <a:t>implicity Research Hub</a:t>
            </a:r>
            <a:endParaRPr lang="en-NZ" sz="900" b="0" i="0" u="none" strike="noStrike" baseline="0" dirty="0">
              <a:solidFill>
                <a:schemeClr val="bg1">
                  <a:lumMod val="50000"/>
                </a:schemeClr>
              </a:solidFill>
              <a:ea typeface="Microsoft GothicNeo" panose="020B0500000101010101" pitchFamily="34" charset="-127"/>
              <a:cs typeface="Microsoft GothicNeo" panose="020B0500000101010101" pitchFamily="34" charset="-127"/>
            </a:endParaRPr>
          </a:p>
        </p:txBody>
      </p:sp>
    </p:spTree>
    <p:extLst>
      <p:ext uri="{BB962C8B-B14F-4D97-AF65-F5344CB8AC3E}">
        <p14:creationId xmlns:p14="http://schemas.microsoft.com/office/powerpoint/2010/main" val="1897138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A213C0A7-1D7E-4957-5458-31FB9EEE43AE}"/>
              </a:ext>
            </a:extLst>
          </p:cNvPr>
          <p:cNvSpPr>
            <a:spLocks noGrp="1"/>
          </p:cNvSpPr>
          <p:nvPr>
            <p:ph type="title"/>
          </p:nvPr>
        </p:nvSpPr>
        <p:spPr/>
        <p:txBody>
          <a:bodyPr/>
          <a:lstStyle/>
          <a:p>
            <a:r>
              <a:rPr lang="en-NZ" dirty="0"/>
              <a:t>When we train, where do they end up?</a:t>
            </a:r>
          </a:p>
        </p:txBody>
      </p:sp>
      <p:pic>
        <p:nvPicPr>
          <p:cNvPr id="6" name="Content Placeholder 5">
            <a:extLst>
              <a:ext uri="{FF2B5EF4-FFF2-40B4-BE49-F238E27FC236}">
                <a16:creationId xmlns:a16="http://schemas.microsoft.com/office/drawing/2014/main" id="{3DF0DE82-634B-EBF9-1959-41C7F483A7C1}"/>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prstGeom prst="rect">
            <a:avLst/>
          </a:prstGeom>
        </p:spPr>
      </p:pic>
      <p:sp>
        <p:nvSpPr>
          <p:cNvPr id="9" name="Text 1">
            <a:extLst>
              <a:ext uri="{FF2B5EF4-FFF2-40B4-BE49-F238E27FC236}">
                <a16:creationId xmlns:a16="http://schemas.microsoft.com/office/drawing/2014/main" id="{C428A70A-A461-3681-2EDA-98D1BACAF580}"/>
              </a:ext>
            </a:extLst>
          </p:cNvPr>
          <p:cNvSpPr txBox="1">
            <a:spLocks noChangeArrowheads="1"/>
          </p:cNvSpPr>
          <p:nvPr/>
        </p:nvSpPr>
        <p:spPr bwMode="auto">
          <a:xfrm>
            <a:off x="838200" y="6143500"/>
            <a:ext cx="3363549" cy="203133"/>
          </a:xfrm>
          <a:prstGeom prst="rect">
            <a:avLst/>
          </a:prstGeom>
          <a:noFill/>
          <a:ln>
            <a:noFill/>
          </a:ln>
          <a:effectLst/>
          <a:extLst>
            <a:ext uri="{909E8E84-426E-40dd-AFC4-6F175D3DCCD1}">
              <a14:hiddenFill xmlns:c="http://schemas.openxmlformats.org/drawingml/2006/chart" xmlns:cdr="http://schemas.openxmlformats.org/drawingml/2006/chartDrawing" xmlns="" xmlns:a14="http://schemas.microsoft.com/office/drawing/2010/main" xmlns:lc="http://schemas.openxmlformats.org/drawingml/2006/lockedCanvas">
                <a:solidFill>
                  <a:srgbClr xmlns:mc="http://schemas.openxmlformats.org/markup-compatibility/2006" val="000000" mc:Ignorable="a14" a14:legacySpreadsheetColorIndex="64"/>
                </a:solidFill>
              </a14:hiddenFill>
            </a:ext>
            <a:ext uri="{91240B29-F687-4f45-9708-019B960494DF}">
              <a14:hiddenLine xmlns:c="http://schemas.openxmlformats.org/drawingml/2006/chart" xmlns:cdr="http://schemas.openxmlformats.org/drawingml/2006/chartDrawing" xmlns="" xmlns:a14="http://schemas.microsoft.com/office/drawing/2010/main" xmlns:lc="http://schemas.openxmlformats.org/drawingml/2006/lockedCanvas" w="1">
                <a:solidFill>
                  <a:srgbClr xmlns:mc="http://schemas.openxmlformats.org/markup-compatibility/2006" val="FFFFFF" mc:Ignorable="a14" a14:legacySpreadsheetColorIndex="65"/>
                </a:solidFill>
                <a:miter lim="800000"/>
                <a:headEnd/>
                <a:tailEnd/>
              </a14:hiddenLine>
            </a:ext>
            <a:ext uri="{AF507438-7753-43e0-B8FC-AC1667EBCBE1}">
              <a14:hiddenEffects xmlns:c="http://schemas.openxmlformats.org/drawingml/2006/chart" xmlns:cdr="http://schemas.openxmlformats.org/drawingml/2006/chartDrawing" xmlns="" xmlns:a14="http://schemas.microsoft.com/office/drawing/2010/main" xmlns:lc="http://schemas.openxmlformats.org/drawingml/2006/lockedCanvas">
                <a:effectLst>
                  <a:outerShdw dist="35921" dir="2700000" algn="ctr" rotWithShape="0">
                    <a:srgbClr val="808080"/>
                  </a:outerShdw>
                </a:effectLst>
              </a14:hiddenEffects>
            </a:ext>
          </a:extLst>
        </p:spPr>
        <p:txBody>
          <a:bodyPr wrap="none" lIns="27432" tIns="32004" rIns="0" bIns="32004" anchor="ctr" upright="1">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defRPr sz="1000"/>
            </a:pPr>
            <a:r>
              <a:rPr lang="en-NZ" sz="900" b="0" i="0" u="none" strike="noStrike" baseline="0" dirty="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Source: </a:t>
            </a:r>
            <a:r>
              <a:rPr lang="en-NZ" sz="900" dirty="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Education Counts</a:t>
            </a:r>
            <a:r>
              <a:rPr lang="en-NZ" sz="900" b="0" i="0" u="none" strike="noStrike" baseline="0" dirty="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 Statistics NZ, S</a:t>
            </a:r>
            <a:r>
              <a:rPr lang="en-NZ" sz="900" dirty="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implicity Research Hub</a:t>
            </a:r>
            <a:endParaRPr lang="en-NZ" sz="900" b="0" i="0" u="none" strike="noStrike" baseline="0" dirty="0">
              <a:solidFill>
                <a:schemeClr val="bg1">
                  <a:lumMod val="50000"/>
                </a:schemeClr>
              </a:solidFill>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11870103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D257FA6-4016-896F-A253-87F291564C54}"/>
              </a:ext>
            </a:extLst>
          </p:cNvPr>
          <p:cNvSpPr>
            <a:spLocks noGrp="1"/>
          </p:cNvSpPr>
          <p:nvPr>
            <p:ph type="title"/>
          </p:nvPr>
        </p:nvSpPr>
        <p:spPr>
          <a:xfrm>
            <a:off x="838200" y="365125"/>
            <a:ext cx="10515600" cy="1325563"/>
          </a:xfrm>
        </p:spPr>
        <p:txBody>
          <a:bodyPr anchor="ctr">
            <a:normAutofit/>
          </a:bodyPr>
          <a:lstStyle/>
          <a:p>
            <a:r>
              <a:rPr lang="en-US" dirty="0"/>
              <a:t>Some ideas </a:t>
            </a:r>
          </a:p>
        </p:txBody>
      </p:sp>
      <p:sp>
        <p:nvSpPr>
          <p:cNvPr id="7" name="Slide Number Placeholder 6" hidden="1">
            <a:extLst>
              <a:ext uri="{FF2B5EF4-FFF2-40B4-BE49-F238E27FC236}">
                <a16:creationId xmlns:a16="http://schemas.microsoft.com/office/drawing/2014/main" id="{7A1813B1-2278-F2DF-7C64-CFCA4197EA0E}"/>
              </a:ext>
            </a:extLst>
          </p:cNvPr>
          <p:cNvSpPr>
            <a:spLocks noGrp="1"/>
          </p:cNvSpPr>
          <p:nvPr>
            <p:ph type="sldNum" sz="quarter" idx="12"/>
          </p:nvPr>
        </p:nvSpPr>
        <p:spPr/>
        <p:txBody>
          <a:bodyPr anchor="ctr">
            <a:normAutofit/>
          </a:bodyPr>
          <a:lstStyle/>
          <a:p>
            <a:pPr>
              <a:spcAft>
                <a:spcPts val="600"/>
              </a:spcAft>
            </a:pPr>
            <a:fld id="{307ABF2F-FDA1-C044-B84D-D961B79D6482}" type="slidenum">
              <a:rPr lang="en-US" smtClean="0"/>
              <a:pPr>
                <a:spcAft>
                  <a:spcPts val="600"/>
                </a:spcAft>
              </a:pPr>
              <a:t>18</a:t>
            </a:fld>
            <a:endParaRPr lang="en-US" dirty="0"/>
          </a:p>
        </p:txBody>
      </p:sp>
      <p:graphicFrame>
        <p:nvGraphicFramePr>
          <p:cNvPr id="10" name="Content Placeholder 9">
            <a:hlinkClick r:id="" action="ppaction://hlinkshowjump?jump=firstslide" highlightClick="1"/>
            <a:extLst>
              <a:ext uri="{FF2B5EF4-FFF2-40B4-BE49-F238E27FC236}">
                <a16:creationId xmlns:a16="http://schemas.microsoft.com/office/drawing/2014/main" id="{8B4213F8-BCDF-6F26-6E20-FBFA197665DE}"/>
              </a:ext>
            </a:extLst>
          </p:cNvPr>
          <p:cNvGraphicFramePr>
            <a:graphicFrameLocks noGrp="1"/>
          </p:cNvGraphicFramePr>
          <p:nvPr>
            <p:ph idx="1"/>
            <p:extLst>
              <p:ext uri="{D42A27DB-BD31-4B8C-83A1-F6EECF244321}">
                <p14:modId xmlns:p14="http://schemas.microsoft.com/office/powerpoint/2010/main" val="3828892427"/>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Slide Number Placeholder 6">
            <a:extLst>
              <a:ext uri="{FF2B5EF4-FFF2-40B4-BE49-F238E27FC236}">
                <a16:creationId xmlns:a16="http://schemas.microsoft.com/office/drawing/2014/main" id="{8DCF2C08-6681-395F-AAC2-7294C595C5AD}"/>
              </a:ext>
            </a:extLst>
          </p:cNvPr>
          <p:cNvSpPr txBox="1">
            <a:spLocks/>
          </p:cNvSpPr>
          <p:nvPr/>
        </p:nvSpPr>
        <p:spPr>
          <a:xfrm>
            <a:off x="8763000" y="65087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0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07ABF2F-FDA1-C044-B84D-D961B79D6482}" type="slidenum">
              <a:rPr lang="en-US" smtClean="0"/>
              <a:pPr/>
              <a:t>18</a:t>
            </a:fld>
            <a:endParaRPr lang="en-US" dirty="0"/>
          </a:p>
        </p:txBody>
      </p:sp>
    </p:spTree>
    <p:extLst>
      <p:ext uri="{BB962C8B-B14F-4D97-AF65-F5344CB8AC3E}">
        <p14:creationId xmlns:p14="http://schemas.microsoft.com/office/powerpoint/2010/main" val="24778392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83B510B4-7893-3A23-2AE4-D03AEB40DD6F}"/>
              </a:ext>
            </a:extLst>
          </p:cNvPr>
          <p:cNvSpPr txBox="1"/>
          <p:nvPr/>
        </p:nvSpPr>
        <p:spPr>
          <a:xfrm>
            <a:off x="2474879" y="3625906"/>
            <a:ext cx="7242242" cy="461665"/>
          </a:xfrm>
          <a:prstGeom prst="rect">
            <a:avLst/>
          </a:prstGeom>
          <a:noFill/>
        </p:spPr>
        <p:txBody>
          <a:bodyPr wrap="square" rtlCol="0">
            <a:spAutoFit/>
          </a:bodyPr>
          <a:lstStyle/>
          <a:p>
            <a:pPr algn="ctr"/>
            <a:r>
              <a:rPr lang="en-NZ" sz="2400" dirty="0">
                <a:solidFill>
                  <a:schemeClr val="accent6"/>
                </a:solidFill>
              </a:rPr>
              <a:t>www.simplicity.kiwi</a:t>
            </a:r>
          </a:p>
        </p:txBody>
      </p:sp>
      <p:pic>
        <p:nvPicPr>
          <p:cNvPr id="6" name="Content Placeholder 5">
            <a:extLst>
              <a:ext uri="{FF2B5EF4-FFF2-40B4-BE49-F238E27FC236}">
                <a16:creationId xmlns:a16="http://schemas.microsoft.com/office/drawing/2014/main" id="{5973467A-E939-4745-249F-1C34BC6BB1F0}"/>
              </a:ext>
            </a:extLst>
          </p:cNvPr>
          <p:cNvPicPr>
            <a:picLocks noGrp="1" noChangeAspect="1"/>
          </p:cNvPicPr>
          <p:nvPr>
            <p:ph idx="1"/>
          </p:nvPr>
        </p:nvPicPr>
        <p:blipFill>
          <a:blip>
            <a:extLst>
              <a:ext uri="{96DAC541-7B7A-43D3-8B79-37D633B846F1}">
                <asvg:svgBlip xmlns:asvg="http://schemas.microsoft.com/office/drawing/2016/SVG/main" r:embed="rId2"/>
              </a:ext>
            </a:extLst>
          </a:blip>
          <a:stretch>
            <a:fillRect/>
          </a:stretch>
        </p:blipFill>
        <p:spPr>
          <a:xfrm>
            <a:off x="3170406" y="2559106"/>
            <a:ext cx="5638800" cy="1066800"/>
          </a:xfrm>
        </p:spPr>
      </p:pic>
      <p:sp>
        <p:nvSpPr>
          <p:cNvPr id="3" name="Footer Placeholder 2">
            <a:extLst>
              <a:ext uri="{FF2B5EF4-FFF2-40B4-BE49-F238E27FC236}">
                <a16:creationId xmlns:a16="http://schemas.microsoft.com/office/drawing/2014/main" id="{FC6746D1-0614-B5A5-DD10-61C6CB7063E2}"/>
              </a:ext>
            </a:extLst>
          </p:cNvPr>
          <p:cNvSpPr>
            <a:spLocks noGrp="1"/>
          </p:cNvSpPr>
          <p:nvPr>
            <p:ph type="ftr" sz="quarter" idx="4294967295"/>
          </p:nvPr>
        </p:nvSpPr>
        <p:spPr>
          <a:xfrm>
            <a:off x="446088" y="5525135"/>
            <a:ext cx="11217592" cy="647700"/>
          </a:xfrm>
          <a:prstGeom prst="rect">
            <a:avLst/>
          </a:prstGeom>
        </p:spPr>
        <p:txBody>
          <a:bodyPr/>
          <a:lstStyle/>
          <a:p>
            <a:pPr algn="l"/>
            <a:r>
              <a:rPr lang="en-US" sz="1000" dirty="0"/>
              <a:t>Disclaimer: This is Simplicity Research Hub’s independent expert commentary and thought leadership on economic trends and policies of interest to all New Zealanders. This content is our opinions and is provided for general information only. It does not relate to your particular financial situation or goals and is not financial advice or recommendations. Any external resources provided are accessed at your own risk and the Simplicity Research Hub takes no responsibility for third party content and does not approve, recommend, or endorse any external websites or the content they contain. Simplicity NZ Limited is the issuer of the Simplicity KiwiSaver and Investment Funds schemes, for Product Disclosure Statements please visit our website simplicity.kiwi. For more information on our Responsible Investment approach please visit simplicity.kiwi/about-us/ethical-investments.</a:t>
            </a:r>
          </a:p>
        </p:txBody>
      </p:sp>
      <p:pic>
        <p:nvPicPr>
          <p:cNvPr id="4" name="Picture 3">
            <a:extLst>
              <a:ext uri="{FF2B5EF4-FFF2-40B4-BE49-F238E27FC236}">
                <a16:creationId xmlns:a16="http://schemas.microsoft.com/office/drawing/2014/main" id="{E9B0274D-8C19-5B9A-08D4-4357BF601DFB}"/>
              </a:ext>
            </a:extLst>
          </p:cNvPr>
          <p:cNvPicPr>
            <a:picLocks noChangeAspect="1"/>
          </p:cNvPicPr>
          <p:nvPr/>
        </p:nvPicPr>
        <p:blipFill>
          <a:blip r:embed="rId3"/>
          <a:stretch>
            <a:fillRect/>
          </a:stretch>
        </p:blipFill>
        <p:spPr>
          <a:xfrm>
            <a:off x="9928994" y="3322173"/>
            <a:ext cx="1534018" cy="1530795"/>
          </a:xfrm>
          <a:prstGeom prst="rect">
            <a:avLst/>
          </a:prstGeom>
        </p:spPr>
      </p:pic>
      <p:pic>
        <p:nvPicPr>
          <p:cNvPr id="7" name="Picture 6">
            <a:extLst>
              <a:ext uri="{FF2B5EF4-FFF2-40B4-BE49-F238E27FC236}">
                <a16:creationId xmlns:a16="http://schemas.microsoft.com/office/drawing/2014/main" id="{84DB5D21-E12A-5645-FFAD-375AEAF11DF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28994" y="1454883"/>
            <a:ext cx="1535392" cy="1530795"/>
          </a:xfrm>
          <a:prstGeom prst="rect">
            <a:avLst/>
          </a:prstGeom>
        </p:spPr>
      </p:pic>
    </p:spTree>
    <p:extLst>
      <p:ext uri="{BB962C8B-B14F-4D97-AF65-F5344CB8AC3E}">
        <p14:creationId xmlns:p14="http://schemas.microsoft.com/office/powerpoint/2010/main" val="4152356330"/>
      </p:ext>
    </p:extLst>
  </p:cSld>
  <p:clrMapOvr>
    <a:masterClrMapping/>
  </p:clrMapOvr>
</p:sld>
</file>

<file path=ppt/theme/theme1.xml><?xml version="1.0" encoding="utf-8"?>
<a:theme xmlns:a="http://schemas.openxmlformats.org/drawingml/2006/main" name="Simplicity Theme">
  <a:themeElements>
    <a:clrScheme name="Simplicity economics">
      <a:dk1>
        <a:srgbClr val="000000"/>
      </a:dk1>
      <a:lt1>
        <a:sysClr val="window" lastClr="FFFFFF"/>
      </a:lt1>
      <a:dk2>
        <a:srgbClr val="081B49"/>
      </a:dk2>
      <a:lt2>
        <a:srgbClr val="ECEBE6"/>
      </a:lt2>
      <a:accent1>
        <a:srgbClr val="0E563E"/>
      </a:accent1>
      <a:accent2>
        <a:srgbClr val="6E998B"/>
      </a:accent2>
      <a:accent3>
        <a:srgbClr val="9EBBB1"/>
      </a:accent3>
      <a:accent4>
        <a:srgbClr val="606060"/>
      </a:accent4>
      <a:accent5>
        <a:srgbClr val="959595"/>
      </a:accent5>
      <a:accent6>
        <a:srgbClr val="FF5B00"/>
      </a:accent6>
      <a:hlink>
        <a:srgbClr val="FF5B00"/>
      </a:hlink>
      <a:folHlink>
        <a:srgbClr val="BF4F14"/>
      </a:folHlink>
    </a:clrScheme>
    <a:fontScheme name="Simplicity Fonts">
      <a:majorFont>
        <a:latin typeface="Roboto Black"/>
        <a:ea typeface=""/>
        <a:cs typeface=""/>
      </a:majorFont>
      <a:minorFont>
        <a:latin typeface="Roboto"/>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Simplicity Presentation Template.potx" id="{09932750-6144-4E4C-A6AD-C611E5C9C5D8}" vid="{107269A5-7AD9-4231-B96A-8CDA36245D2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Simplicity Economics">
    <a:dk1>
      <a:srgbClr val="2C2C2C"/>
    </a:dk1>
    <a:lt1>
      <a:sysClr val="window" lastClr="FFFFFF"/>
    </a:lt1>
    <a:dk2>
      <a:srgbClr val="081B49"/>
    </a:dk2>
    <a:lt2>
      <a:srgbClr val="ECEBE6"/>
    </a:lt2>
    <a:accent1>
      <a:srgbClr val="0E563E"/>
    </a:accent1>
    <a:accent2>
      <a:srgbClr val="6E998B"/>
    </a:accent2>
    <a:accent3>
      <a:srgbClr val="9EBBB1"/>
    </a:accent3>
    <a:accent4>
      <a:srgbClr val="606060"/>
    </a:accent4>
    <a:accent5>
      <a:srgbClr val="959595"/>
    </a:accent5>
    <a:accent6>
      <a:srgbClr val="FF5B00"/>
    </a:accent6>
    <a:hlink>
      <a:srgbClr val="FF5B00"/>
    </a:hlink>
    <a:folHlink>
      <a:srgbClr val="BF4F14"/>
    </a:folHlink>
  </a:clrScheme>
  <a:fontScheme name="Simplicity Fonts">
    <a:majorFont>
      <a:latin typeface="Roboto Black"/>
      <a:ea typeface=""/>
      <a:cs typeface=""/>
    </a:majorFont>
    <a:minorFont>
      <a:latin typeface="Roboto"/>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Simplicity Economics">
    <a:dk1>
      <a:srgbClr val="2C2C2C"/>
    </a:dk1>
    <a:lt1>
      <a:sysClr val="window" lastClr="FFFFFF"/>
    </a:lt1>
    <a:dk2>
      <a:srgbClr val="081B49"/>
    </a:dk2>
    <a:lt2>
      <a:srgbClr val="ECEBE6"/>
    </a:lt2>
    <a:accent1>
      <a:srgbClr val="0E563E"/>
    </a:accent1>
    <a:accent2>
      <a:srgbClr val="6E998B"/>
    </a:accent2>
    <a:accent3>
      <a:srgbClr val="9EBBB1"/>
    </a:accent3>
    <a:accent4>
      <a:srgbClr val="606060"/>
    </a:accent4>
    <a:accent5>
      <a:srgbClr val="959595"/>
    </a:accent5>
    <a:accent6>
      <a:srgbClr val="FF5B00"/>
    </a:accent6>
    <a:hlink>
      <a:srgbClr val="FF5B00"/>
    </a:hlink>
    <a:folHlink>
      <a:srgbClr val="BF4F14"/>
    </a:folHlink>
  </a:clrScheme>
  <a:fontScheme name="Simplicity Fonts">
    <a:majorFont>
      <a:latin typeface="Roboto Black"/>
      <a:ea typeface=""/>
      <a:cs typeface=""/>
    </a:majorFont>
    <a:minorFont>
      <a:latin typeface="Roboto"/>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Simplicity Economics">
    <a:dk1>
      <a:srgbClr val="2C2C2C"/>
    </a:dk1>
    <a:lt1>
      <a:sysClr val="window" lastClr="FFFFFF"/>
    </a:lt1>
    <a:dk2>
      <a:srgbClr val="081B49"/>
    </a:dk2>
    <a:lt2>
      <a:srgbClr val="ECEBE6"/>
    </a:lt2>
    <a:accent1>
      <a:srgbClr val="0E563E"/>
    </a:accent1>
    <a:accent2>
      <a:srgbClr val="6E998B"/>
    </a:accent2>
    <a:accent3>
      <a:srgbClr val="9EBBB1"/>
    </a:accent3>
    <a:accent4>
      <a:srgbClr val="606060"/>
    </a:accent4>
    <a:accent5>
      <a:srgbClr val="959595"/>
    </a:accent5>
    <a:accent6>
      <a:srgbClr val="FF5B00"/>
    </a:accent6>
    <a:hlink>
      <a:srgbClr val="FF5B00"/>
    </a:hlink>
    <a:folHlink>
      <a:srgbClr val="BF4F14"/>
    </a:folHlink>
  </a:clrScheme>
  <a:fontScheme name="Simplicity Fonts">
    <a:majorFont>
      <a:latin typeface="Roboto Black"/>
      <a:ea typeface=""/>
      <a:cs typeface=""/>
    </a:majorFont>
    <a:minorFont>
      <a:latin typeface="Roboto"/>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Simplicity Economics">
    <a:dk1>
      <a:srgbClr val="2C2C2C"/>
    </a:dk1>
    <a:lt1>
      <a:sysClr val="window" lastClr="FFFFFF"/>
    </a:lt1>
    <a:dk2>
      <a:srgbClr val="081B49"/>
    </a:dk2>
    <a:lt2>
      <a:srgbClr val="ECEBE6"/>
    </a:lt2>
    <a:accent1>
      <a:srgbClr val="0E563E"/>
    </a:accent1>
    <a:accent2>
      <a:srgbClr val="6E998B"/>
    </a:accent2>
    <a:accent3>
      <a:srgbClr val="9EBBB1"/>
    </a:accent3>
    <a:accent4>
      <a:srgbClr val="606060"/>
    </a:accent4>
    <a:accent5>
      <a:srgbClr val="959595"/>
    </a:accent5>
    <a:accent6>
      <a:srgbClr val="FF5B00"/>
    </a:accent6>
    <a:hlink>
      <a:srgbClr val="FF5B00"/>
    </a:hlink>
    <a:folHlink>
      <a:srgbClr val="BF4F14"/>
    </a:folHlink>
  </a:clrScheme>
  <a:fontScheme name="Simplicity Fonts">
    <a:majorFont>
      <a:latin typeface="Roboto Black"/>
      <a:ea typeface=""/>
      <a:cs typeface=""/>
    </a:majorFont>
    <a:minorFont>
      <a:latin typeface="Roboto"/>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Simplicity Economics">
    <a:dk1>
      <a:srgbClr val="2C2C2C"/>
    </a:dk1>
    <a:lt1>
      <a:sysClr val="window" lastClr="FFFFFF"/>
    </a:lt1>
    <a:dk2>
      <a:srgbClr val="081B49"/>
    </a:dk2>
    <a:lt2>
      <a:srgbClr val="ECEBE6"/>
    </a:lt2>
    <a:accent1>
      <a:srgbClr val="0E563E"/>
    </a:accent1>
    <a:accent2>
      <a:srgbClr val="6E998B"/>
    </a:accent2>
    <a:accent3>
      <a:srgbClr val="9EBBB1"/>
    </a:accent3>
    <a:accent4>
      <a:srgbClr val="606060"/>
    </a:accent4>
    <a:accent5>
      <a:srgbClr val="959595"/>
    </a:accent5>
    <a:accent6>
      <a:srgbClr val="FF5B00"/>
    </a:accent6>
    <a:hlink>
      <a:srgbClr val="FF5B00"/>
    </a:hlink>
    <a:folHlink>
      <a:srgbClr val="BF4F14"/>
    </a:folHlink>
  </a:clrScheme>
  <a:fontScheme name="Simplicity Fonts">
    <a:majorFont>
      <a:latin typeface="Roboto Black"/>
      <a:ea typeface=""/>
      <a:cs typeface=""/>
    </a:majorFont>
    <a:minorFont>
      <a:latin typeface="Roboto"/>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Simplicity Economics">
    <a:dk1>
      <a:srgbClr val="2C2C2C"/>
    </a:dk1>
    <a:lt1>
      <a:sysClr val="window" lastClr="FFFFFF"/>
    </a:lt1>
    <a:dk2>
      <a:srgbClr val="081B49"/>
    </a:dk2>
    <a:lt2>
      <a:srgbClr val="ECEBE6"/>
    </a:lt2>
    <a:accent1>
      <a:srgbClr val="0E563E"/>
    </a:accent1>
    <a:accent2>
      <a:srgbClr val="6E998B"/>
    </a:accent2>
    <a:accent3>
      <a:srgbClr val="9EBBB1"/>
    </a:accent3>
    <a:accent4>
      <a:srgbClr val="606060"/>
    </a:accent4>
    <a:accent5>
      <a:srgbClr val="959595"/>
    </a:accent5>
    <a:accent6>
      <a:srgbClr val="FF5B00"/>
    </a:accent6>
    <a:hlink>
      <a:srgbClr val="FF5B00"/>
    </a:hlink>
    <a:folHlink>
      <a:srgbClr val="BF4F14"/>
    </a:folHlink>
  </a:clrScheme>
  <a:fontScheme name="Simplicity Fonts">
    <a:majorFont>
      <a:latin typeface="Roboto Black"/>
      <a:ea typeface=""/>
      <a:cs typeface=""/>
    </a:majorFont>
    <a:minorFont>
      <a:latin typeface="Roboto"/>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Simplicity Economics">
    <a:dk1>
      <a:srgbClr val="2C2C2C"/>
    </a:dk1>
    <a:lt1>
      <a:sysClr val="window" lastClr="FFFFFF"/>
    </a:lt1>
    <a:dk2>
      <a:srgbClr val="081B49"/>
    </a:dk2>
    <a:lt2>
      <a:srgbClr val="ECEBE6"/>
    </a:lt2>
    <a:accent1>
      <a:srgbClr val="0E563E"/>
    </a:accent1>
    <a:accent2>
      <a:srgbClr val="6E998B"/>
    </a:accent2>
    <a:accent3>
      <a:srgbClr val="9EBBB1"/>
    </a:accent3>
    <a:accent4>
      <a:srgbClr val="606060"/>
    </a:accent4>
    <a:accent5>
      <a:srgbClr val="959595"/>
    </a:accent5>
    <a:accent6>
      <a:srgbClr val="FF5B00"/>
    </a:accent6>
    <a:hlink>
      <a:srgbClr val="FF5B00"/>
    </a:hlink>
    <a:folHlink>
      <a:srgbClr val="BF4F14"/>
    </a:folHlink>
  </a:clrScheme>
  <a:fontScheme name="Simplicity Fonts">
    <a:majorFont>
      <a:latin typeface="Roboto Black"/>
      <a:ea typeface=""/>
      <a:cs typeface=""/>
    </a:majorFont>
    <a:minorFont>
      <a:latin typeface="Roboto"/>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xml><?xml version="1.0" encoding="utf-8"?>
<a:themeOverride xmlns:a="http://schemas.openxmlformats.org/drawingml/2006/main">
  <a:clrScheme name="Simplicity Economics">
    <a:dk1>
      <a:srgbClr val="2C2C2C"/>
    </a:dk1>
    <a:lt1>
      <a:sysClr val="window" lastClr="FFFFFF"/>
    </a:lt1>
    <a:dk2>
      <a:srgbClr val="081B49"/>
    </a:dk2>
    <a:lt2>
      <a:srgbClr val="ECEBE6"/>
    </a:lt2>
    <a:accent1>
      <a:srgbClr val="0E563E"/>
    </a:accent1>
    <a:accent2>
      <a:srgbClr val="6E998B"/>
    </a:accent2>
    <a:accent3>
      <a:srgbClr val="9EBBB1"/>
    </a:accent3>
    <a:accent4>
      <a:srgbClr val="606060"/>
    </a:accent4>
    <a:accent5>
      <a:srgbClr val="959595"/>
    </a:accent5>
    <a:accent6>
      <a:srgbClr val="FF5B00"/>
    </a:accent6>
    <a:hlink>
      <a:srgbClr val="FF5B00"/>
    </a:hlink>
    <a:folHlink>
      <a:srgbClr val="BF4F14"/>
    </a:folHlink>
  </a:clrScheme>
  <a:fontScheme name="Simplicity Fonts">
    <a:majorFont>
      <a:latin typeface="Roboto Black"/>
      <a:ea typeface=""/>
      <a:cs typeface=""/>
    </a:majorFont>
    <a:minorFont>
      <a:latin typeface="Roboto"/>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e2d462b7-cb72-49f0-ae83-d6cf3d9603b8" xsi:nil="true"/>
    <lcf76f155ced4ddcb4097134ff3c332f xmlns="b82c0890-db37-4f7b-86b1-28861ffcc908">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A177CB127539E4086E72E9693BEB61C" ma:contentTypeVersion="19" ma:contentTypeDescription="Create a new document." ma:contentTypeScope="" ma:versionID="5935fb8a82a7e1f93d29dacff195c72c">
  <xsd:schema xmlns:xsd="http://www.w3.org/2001/XMLSchema" xmlns:xs="http://www.w3.org/2001/XMLSchema" xmlns:p="http://schemas.microsoft.com/office/2006/metadata/properties" xmlns:ns2="b82c0890-db37-4f7b-86b1-28861ffcc908" xmlns:ns3="e2d462b7-cb72-49f0-ae83-d6cf3d9603b8" targetNamespace="http://schemas.microsoft.com/office/2006/metadata/properties" ma:root="true" ma:fieldsID="a60bbafa13d50c37d1ba68eb66066fec" ns2:_="" ns3:_="">
    <xsd:import namespace="b82c0890-db37-4f7b-86b1-28861ffcc908"/>
    <xsd:import namespace="e2d462b7-cb72-49f0-ae83-d6cf3d9603b8"/>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3:SharedWithUsers" minOccurs="0"/>
                <xsd:element ref="ns3:SharedWithDetails" minOccurs="0"/>
                <xsd:element ref="ns2:MediaServiceSearchProperties" minOccurs="0"/>
                <xsd:element ref="ns2:MediaServiceObjectDetectorVersion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82c0890-db37-4f7b-86b1-28861ffcc908"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Image Tags" ma:readOnly="false" ma:fieldId="{5cf76f15-5ced-4ddc-b409-7134ff3c332f}" ma:taxonomyMulti="true" ma:sspId="e7b8826a-d613-4642-9f99-0056bc0ffb6a"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BillingMetadata" ma:index="22"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2d462b7-cb72-49f0-ae83-d6cf3d9603b8"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e4070765-1017-4d5a-9ea8-f0ca656af9bd}" ma:internalName="TaxCatchAll" ma:showField="CatchAllData" ma:web="e2d462b7-cb72-49f0-ae83-d6cf3d9603b8">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SearchPeopleOnly="false" ma:SharePointGroup="0" ma:internalName="SharedWithUsers" ma:readOnly="true" ma:showField="ImnNam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6"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2507647-CED2-4171-A33F-1AABC3D55AE4}">
  <ds:schemaRefs>
    <ds:schemaRef ds:uri="http://schemas.microsoft.com/sharepoint/v3/contenttype/forms"/>
  </ds:schemaRefs>
</ds:datastoreItem>
</file>

<file path=customXml/itemProps2.xml><?xml version="1.0" encoding="utf-8"?>
<ds:datastoreItem xmlns:ds="http://schemas.openxmlformats.org/officeDocument/2006/customXml" ds:itemID="{7F1472A6-40FA-4479-8F95-5E1945261CF9}">
  <ds:schemaRefs>
    <ds:schemaRef ds:uri="9039a9a9-0f36-47ac-b4f1-62f77ea9da4a"/>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e2d462b7-cb72-49f0-ae83-d6cf3d9603b8"/>
    <ds:schemaRef ds:uri="b82c0890-db37-4f7b-86b1-28861ffcc908"/>
  </ds:schemaRefs>
</ds:datastoreItem>
</file>

<file path=customXml/itemProps3.xml><?xml version="1.0" encoding="utf-8"?>
<ds:datastoreItem xmlns:ds="http://schemas.openxmlformats.org/officeDocument/2006/customXml" ds:itemID="{1849AC53-4DB5-4122-98D1-B670BBBC690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82c0890-db37-4f7b-86b1-28861ffcc908"/>
    <ds:schemaRef ds:uri="e2d462b7-cb72-49f0-ae83-d6cf3d9603b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Simplicity Presentation Template</Template>
  <TotalTime>2149</TotalTime>
  <Words>795</Words>
  <Application>Microsoft Office PowerPoint</Application>
  <PresentationFormat>Widescreen</PresentationFormat>
  <Paragraphs>143</Paragraphs>
  <Slides>19</Slides>
  <Notes>0</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19</vt:i4>
      </vt:variant>
    </vt:vector>
  </HeadingPairs>
  <TitlesOfParts>
    <vt:vector size="29" baseType="lpstr">
      <vt:lpstr>Roboto Black</vt:lpstr>
      <vt:lpstr>Roboto Medium</vt:lpstr>
      <vt:lpstr>Roboto</vt:lpstr>
      <vt:lpstr>Microsoft GothicNeo</vt:lpstr>
      <vt:lpstr>Ink Free</vt:lpstr>
      <vt:lpstr>Roboto Light</vt:lpstr>
      <vt:lpstr>Aptos</vt:lpstr>
      <vt:lpstr>Arial</vt:lpstr>
      <vt:lpstr>Simplicity Theme</vt:lpstr>
      <vt:lpstr>Macrobond document</vt:lpstr>
      <vt:lpstr>Construction &amp; training </vt:lpstr>
      <vt:lpstr>Disclaimer</vt:lpstr>
      <vt:lpstr>Cycles turn</vt:lpstr>
      <vt:lpstr>But a sluggish market </vt:lpstr>
      <vt:lpstr>Not enough homes</vt:lpstr>
      <vt:lpstr>Infrastructure deficit </vt:lpstr>
      <vt:lpstr>Planned vs funded </vt:lpstr>
      <vt:lpstr>Stop-start</vt:lpstr>
      <vt:lpstr>Productivity = (wages + profit) / inputs</vt:lpstr>
      <vt:lpstr>Business language of productivity </vt:lpstr>
      <vt:lpstr>We recruit but don’t retain</vt:lpstr>
      <vt:lpstr>Hiring &amp; training</vt:lpstr>
      <vt:lpstr>Dividend for whom</vt:lpstr>
      <vt:lpstr>Entries vs completions </vt:lpstr>
      <vt:lpstr>Retention &amp; execution</vt:lpstr>
      <vt:lpstr>A broader issue </vt:lpstr>
      <vt:lpstr>When we train, where do they end up?</vt:lpstr>
      <vt:lpstr>Some ideas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Member update</dc:title>
  <dc:creator>Shamubeel Eaqub</dc:creator>
  <cp:lastModifiedBy>Taryn Eparaima</cp:lastModifiedBy>
  <cp:revision>15</cp:revision>
  <dcterms:created xsi:type="dcterms:W3CDTF">2024-11-21T01:51:28Z</dcterms:created>
  <dcterms:modified xsi:type="dcterms:W3CDTF">2026-10-28T21:51:28Z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0x0101003A177CB127539E4086E72E9693BEB61C</vt:lpwstr>
  </property>
  <property fmtid="{D5CDD505-2E9C-101B-9397-08002B2CF9AE}" pid="3" name="MSIP_Label_defa4170-0d19-0005-0004-bc88714345d2_Enabled">
    <vt:lpwstr>true</vt:lpwstr>
  </property>
  <property fmtid="{D5CDD505-2E9C-101B-9397-08002B2CF9AE}" pid="4" name="MSIP_Label_defa4170-0d19-0005-0004-bc88714345d2_SetDate">
    <vt:lpwstr>2026-10-28T21:51:26Z</vt:lpwstr>
  </property>
  <property fmtid="{D5CDD505-2E9C-101B-9397-08002B2CF9AE}" pid="5" name="MSIP_Label_defa4170-0d19-0005-0004-bc88714345d2_Method">
    <vt:lpwstr>Standard</vt:lpwstr>
  </property>
  <property fmtid="{D5CDD505-2E9C-101B-9397-08002B2CF9AE}" pid="6" name="MSIP_Label_defa4170-0d19-0005-0004-bc88714345d2_Name">
    <vt:lpwstr>defa4170-0d19-0005-0004-bc88714345d2</vt:lpwstr>
  </property>
  <property fmtid="{D5CDD505-2E9C-101B-9397-08002B2CF9AE}" pid="7" name="MSIP_Label_defa4170-0d19-0005-0004-bc88714345d2_SiteId">
    <vt:lpwstr>479935d5-e1cd-48a7-afa2-86122eba75e4</vt:lpwstr>
  </property>
  <property fmtid="{D5CDD505-2E9C-101B-9397-08002B2CF9AE}" pid="8" name="MSIP_Label_defa4170-0d19-0005-0004-bc88714345d2_ActionId">
    <vt:lpwstr>e441980a-b574-4547-856d-9a7c27f3f157</vt:lpwstr>
  </property>
  <property fmtid="{D5CDD505-2E9C-101B-9397-08002B2CF9AE}" pid="9" name="MSIP_Label_defa4170-0d19-0005-0004-bc88714345d2_ContentBits">
    <vt:lpwstr>0</vt:lpwstr>
  </property>
  <property fmtid="{D5CDD505-2E9C-101B-9397-08002B2CF9AE}" pid="10" name="MSIP_Label_defa4170-0d19-0005-0004-bc88714345d2_Tag">
    <vt:lpwstr>10, 3, 0, 1</vt:lpwstr>
  </property>
</Properties>
</file>