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webextensions/webextension5.xml" ContentType="application/vnd.ms-office.webextension+xml"/>
  <Override PartName="/ppt/diagrams/layout2.xml" ContentType="application/vnd.openxmlformats-officedocument.drawingml.diagramLayout+xml"/>
  <Override PartName="/ppt/diagrams/quickStyle2.xml" ContentType="application/vnd.openxmlformats-officedocument.drawingml.diagramStyle+xml"/>
  <Override PartName="/ppt/theme/theme1.xml" ContentType="application/vnd.openxmlformats-officedocument.theme+xml"/>
  <Override PartName="/ppt/theme/theme2.xml" ContentType="application/vnd.openxmlformats-officedocument.theme+xml"/>
  <Override PartName="/ppt/diagrams/colors2.xml" ContentType="application/vnd.openxmlformats-officedocument.drawingml.diagramColors+xml"/>
  <Override PartName="/ppt/webextensions/webextension1.xml" ContentType="application/vnd.ms-office.webextension+xml"/>
  <Override PartName="/ppt/diagrams/drawing2.xml" ContentType="application/vnd.ms-office.drawingml.diagramDrawing+xml"/>
  <Override PartName="/ppt/webextensions/webextension2.xml" ContentType="application/vnd.ms-office.webextension+xml"/>
  <Override PartName="/ppt/webextensions/webextension3.xml" ContentType="application/vnd.ms-office.webextension+xml"/>
  <Override PartName="/ppt/diagrams/layout1.xml" ContentType="application/vnd.openxmlformats-officedocument.drawingml.diagramLayout+xml"/>
  <Override PartName="/ppt/diagrams/colors1.xml" ContentType="application/vnd.openxmlformats-officedocument.drawingml.diagramColors+xml"/>
  <Override PartName="/ppt/diagrams/drawing1.xml" ContentType="application/vnd.ms-office.drawingml.diagramDrawing+xml"/>
  <Override PartName="/ppt/webextensions/webextension4.xml" ContentType="application/vnd.ms-office.webextension+xml"/>
  <Override PartName="/ppt/diagrams/quickStyle1.xml" ContentType="application/vnd.openxmlformats-officedocument.drawingml.diagramStyle+xml"/>
  <Override PartName="/ppt/webextensions/webextension6.xml" ContentType="application/vnd.ms-office.webextension+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0" r:id="rId3"/>
    <p:sldId id="258" r:id="rId4"/>
    <p:sldId id="299" r:id="rId5"/>
    <p:sldId id="291" r:id="rId6"/>
    <p:sldId id="295" r:id="rId7"/>
    <p:sldId id="292" r:id="rId8"/>
    <p:sldId id="260" r:id="rId9"/>
    <p:sldId id="269" r:id="rId10"/>
    <p:sldId id="271" r:id="rId11"/>
    <p:sldId id="272" r:id="rId12"/>
    <p:sldId id="261" r:id="rId13"/>
    <p:sldId id="282" r:id="rId14"/>
    <p:sldId id="283" r:id="rId15"/>
    <p:sldId id="284" r:id="rId16"/>
    <p:sldId id="285" r:id="rId17"/>
    <p:sldId id="286" r:id="rId18"/>
    <p:sldId id="274" r:id="rId19"/>
    <p:sldId id="273" r:id="rId20"/>
    <p:sldId id="296" r:id="rId21"/>
    <p:sldId id="297" r:id="rId22"/>
    <p:sldId id="298" r:id="rId23"/>
    <p:sldId id="264" r:id="rId24"/>
    <p:sldId id="265" r:id="rId25"/>
    <p:sldId id="300" r:id="rId26"/>
    <p:sldId id="267"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832" autoAdjust="0"/>
  </p:normalViewPr>
  <p:slideViewPr>
    <p:cSldViewPr snapToGrid="0">
      <p:cViewPr varScale="1">
        <p:scale>
          <a:sx n="50" d="100"/>
          <a:sy n="50" d="100"/>
        </p:scale>
        <p:origin x="1284" y="28"/>
      </p:cViewPr>
      <p:guideLst/>
    </p:cSldViewPr>
  </p:slid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6E2604-7F4E-4040-A053-A9F22A6C50A7}" type="doc">
      <dgm:prSet loTypeId="urn:microsoft.com/office/officeart/2018/2/layout/IconCircleList" loCatId="icon" qsTypeId="urn:microsoft.com/office/officeart/2005/8/quickstyle/simple1#1" qsCatId="simple" csTypeId="urn:microsoft.com/office/officeart/2018/5/colors/Iconchunking_neutralicon_colorful1" csCatId="colorful" phldr="1"/>
      <dgm:spPr/>
      <dgm:t>
        <a:bodyPr/>
        <a:lstStyle/>
        <a:p>
          <a:endParaRPr lang="en-US"/>
        </a:p>
      </dgm:t>
    </dgm:pt>
    <dgm:pt modelId="{74BBAA62-2B78-439F-9012-B7266482D6A5}">
      <dgm:prSet/>
      <dgm:spPr/>
      <dgm:t>
        <a:bodyPr/>
        <a:lstStyle/>
        <a:p>
          <a:r>
            <a:rPr lang="en-US" i="1"/>
            <a:t>Participants</a:t>
          </a:r>
          <a:r>
            <a:rPr lang="en-US"/>
            <a:t> - </a:t>
          </a:r>
          <a:r>
            <a:rPr lang="en-NZ"/>
            <a:t>A purposively selected sub-sample of 16 educators working in Institutes of Technology and Polytechnics across Aotearoa. </a:t>
          </a:r>
          <a:endParaRPr lang="en-US"/>
        </a:p>
      </dgm:t>
    </dgm:pt>
    <dgm:pt modelId="{334F014B-E0E5-4006-BA59-EA56B60408AD}" type="parTrans" cxnId="{C2B071A5-A1F3-4EAA-8E4B-590A5E9E66E7}">
      <dgm:prSet/>
      <dgm:spPr/>
      <dgm:t>
        <a:bodyPr/>
        <a:lstStyle/>
        <a:p>
          <a:endParaRPr lang="en-US"/>
        </a:p>
      </dgm:t>
    </dgm:pt>
    <dgm:pt modelId="{1B4DD831-C98B-43A6-8969-CF0C74F90F65}" type="sibTrans" cxnId="{C2B071A5-A1F3-4EAA-8E4B-590A5E9E66E7}">
      <dgm:prSet/>
      <dgm:spPr/>
      <dgm:t>
        <a:bodyPr/>
        <a:lstStyle/>
        <a:p>
          <a:endParaRPr lang="en-US"/>
        </a:p>
      </dgm:t>
    </dgm:pt>
    <dgm:pt modelId="{E0FB67EE-D9A8-44A5-87A7-901E344428EA}">
      <dgm:prSet/>
      <dgm:spPr/>
      <dgm:t>
        <a:bodyPr/>
        <a:lstStyle/>
        <a:p>
          <a:r>
            <a:rPr lang="en-NZ" i="1"/>
            <a:t>Data</a:t>
          </a:r>
          <a:r>
            <a:rPr lang="en-NZ"/>
            <a:t>- Semi-structured interviews</a:t>
          </a:r>
          <a:endParaRPr lang="en-US"/>
        </a:p>
      </dgm:t>
    </dgm:pt>
    <dgm:pt modelId="{CC3EA99B-4922-4ECC-A0EE-4DCE6DA72B2A}" type="parTrans" cxnId="{EF84A91D-8891-488E-B54E-1567E5313079}">
      <dgm:prSet/>
      <dgm:spPr/>
      <dgm:t>
        <a:bodyPr/>
        <a:lstStyle/>
        <a:p>
          <a:endParaRPr lang="en-US"/>
        </a:p>
      </dgm:t>
    </dgm:pt>
    <dgm:pt modelId="{AF8ACDF0-AC3A-494E-8A81-BBE526073F51}" type="sibTrans" cxnId="{EF84A91D-8891-488E-B54E-1567E5313079}">
      <dgm:prSet/>
      <dgm:spPr/>
      <dgm:t>
        <a:bodyPr/>
        <a:lstStyle/>
        <a:p>
          <a:endParaRPr lang="en-US"/>
        </a:p>
      </dgm:t>
    </dgm:pt>
    <dgm:pt modelId="{15396FE4-7E70-42AE-8577-470C3760AF9A}">
      <dgm:prSet/>
      <dgm:spPr/>
      <dgm:t>
        <a:bodyPr/>
        <a:lstStyle/>
        <a:p>
          <a:r>
            <a:rPr lang="en-NZ" i="1"/>
            <a:t>Analysis</a:t>
          </a:r>
          <a:r>
            <a:rPr lang="en-NZ"/>
            <a:t> - Interpretative Phenomenological Analysis (IPA)</a:t>
          </a:r>
          <a:endParaRPr lang="en-US"/>
        </a:p>
      </dgm:t>
    </dgm:pt>
    <dgm:pt modelId="{1FC34CFB-44B5-4DF6-8E6D-4094EE4738F1}" type="parTrans" cxnId="{B04A044D-2BE8-4A07-9C84-04629CEEE8BD}">
      <dgm:prSet/>
      <dgm:spPr/>
      <dgm:t>
        <a:bodyPr/>
        <a:lstStyle/>
        <a:p>
          <a:endParaRPr lang="en-US"/>
        </a:p>
      </dgm:t>
    </dgm:pt>
    <dgm:pt modelId="{8C127EFB-4E56-4793-AC20-092DB5238CD0}" type="sibTrans" cxnId="{B04A044D-2BE8-4A07-9C84-04629CEEE8BD}">
      <dgm:prSet/>
      <dgm:spPr/>
      <dgm:t>
        <a:bodyPr/>
        <a:lstStyle/>
        <a:p>
          <a:endParaRPr lang="en-US"/>
        </a:p>
      </dgm:t>
    </dgm:pt>
    <dgm:pt modelId="{3D21F2E9-13CD-438F-A3AC-AD531EE1A096}">
      <dgm:prSet/>
      <dgm:spPr/>
      <dgm:t>
        <a:bodyPr/>
        <a:lstStyle/>
        <a:p>
          <a:r>
            <a:rPr lang="en-NZ" i="1"/>
            <a:t>Focus of interviews- </a:t>
          </a:r>
          <a:r>
            <a:rPr lang="en-NZ"/>
            <a:t>Perceptions of resource or demand, workload, professional identity, autonomy, stress, well-being and organisational support</a:t>
          </a:r>
          <a:endParaRPr lang="en-US"/>
        </a:p>
      </dgm:t>
    </dgm:pt>
    <dgm:pt modelId="{0DE41AE9-D3D5-403F-8B6A-A1CB41F3350F}" type="parTrans" cxnId="{72F72D8F-9F7E-44F1-8317-7CCC28CCBAF8}">
      <dgm:prSet/>
      <dgm:spPr/>
      <dgm:t>
        <a:bodyPr/>
        <a:lstStyle/>
        <a:p>
          <a:endParaRPr lang="en-US"/>
        </a:p>
      </dgm:t>
    </dgm:pt>
    <dgm:pt modelId="{E60D9F16-D538-4E2B-AB12-079D656309B2}" type="sibTrans" cxnId="{72F72D8F-9F7E-44F1-8317-7CCC28CCBAF8}">
      <dgm:prSet/>
      <dgm:spPr/>
      <dgm:t>
        <a:bodyPr/>
        <a:lstStyle/>
        <a:p>
          <a:endParaRPr lang="en-US"/>
        </a:p>
      </dgm:t>
    </dgm:pt>
    <dgm:pt modelId="{21B8E4C7-3F7E-46EB-AE1B-1207080D2D71}">
      <dgm:prSet/>
      <dgm:spPr/>
      <dgm:t>
        <a:bodyPr/>
        <a:lstStyle/>
        <a:p>
          <a:r>
            <a:rPr lang="en-NZ"/>
            <a:t>This research project has been approved by the Open Polytechnic Ethics Committee </a:t>
          </a:r>
          <a:endParaRPr lang="en-US"/>
        </a:p>
      </dgm:t>
    </dgm:pt>
    <dgm:pt modelId="{D89101E3-6781-4571-B570-3E70B5AD05BA}" type="parTrans" cxnId="{D17DDBB0-EEEA-4860-9307-DB5598445C01}">
      <dgm:prSet/>
      <dgm:spPr/>
      <dgm:t>
        <a:bodyPr/>
        <a:lstStyle/>
        <a:p>
          <a:endParaRPr lang="en-US"/>
        </a:p>
      </dgm:t>
    </dgm:pt>
    <dgm:pt modelId="{FF1A2F8D-771A-4BF6-96C4-C56AC898B6BB}" type="sibTrans" cxnId="{D17DDBB0-EEEA-4860-9307-DB5598445C01}">
      <dgm:prSet/>
      <dgm:spPr/>
      <dgm:t>
        <a:bodyPr/>
        <a:lstStyle/>
        <a:p>
          <a:endParaRPr lang="en-US"/>
        </a:p>
      </dgm:t>
    </dgm:pt>
    <dgm:pt modelId="{519DD1E5-A1BF-426E-B86F-4B2113D61F8E}" type="pres">
      <dgm:prSet presAssocID="{856E2604-7F4E-4040-A053-A9F22A6C50A7}" presName="root" presStyleCnt="0">
        <dgm:presLayoutVars>
          <dgm:dir/>
          <dgm:resizeHandles val="exact"/>
        </dgm:presLayoutVars>
      </dgm:prSet>
      <dgm:spPr/>
    </dgm:pt>
    <dgm:pt modelId="{F54CFD37-E239-4E39-AC2E-8FB9BD0937D5}" type="pres">
      <dgm:prSet presAssocID="{856E2604-7F4E-4040-A053-A9F22A6C50A7}" presName="container" presStyleCnt="0">
        <dgm:presLayoutVars>
          <dgm:dir/>
          <dgm:resizeHandles val="exact"/>
        </dgm:presLayoutVars>
      </dgm:prSet>
      <dgm:spPr/>
    </dgm:pt>
    <dgm:pt modelId="{BB33E2A9-6E3F-4E01-ACF4-876C8B39D49C}" type="pres">
      <dgm:prSet presAssocID="{74BBAA62-2B78-439F-9012-B7266482D6A5}" presName="compNode" presStyleCnt="0"/>
      <dgm:spPr/>
    </dgm:pt>
    <dgm:pt modelId="{1D6FBA30-C424-4383-803C-B137D0A98C7C}" type="pres">
      <dgm:prSet presAssocID="{74BBAA62-2B78-439F-9012-B7266482D6A5}" presName="iconBgRect" presStyleLbl="bgShp" presStyleIdx="0" presStyleCnt="5"/>
      <dgm:spPr/>
    </dgm:pt>
    <dgm:pt modelId="{F13B146E-6ECF-4A50-9607-A85154679173}" type="pres">
      <dgm:prSet presAssocID="{74BBAA62-2B78-439F-9012-B7266482D6A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FD7CCCA5-3049-4C36-835F-8B5086B86605}" type="pres">
      <dgm:prSet presAssocID="{74BBAA62-2B78-439F-9012-B7266482D6A5}" presName="spaceRect" presStyleCnt="0"/>
      <dgm:spPr/>
    </dgm:pt>
    <dgm:pt modelId="{BFB9B5E6-424E-485A-BF22-8546483589F8}" type="pres">
      <dgm:prSet presAssocID="{74BBAA62-2B78-439F-9012-B7266482D6A5}" presName="textRect" presStyleLbl="revTx" presStyleIdx="0" presStyleCnt="5">
        <dgm:presLayoutVars>
          <dgm:chMax val="1"/>
          <dgm:chPref val="1"/>
        </dgm:presLayoutVars>
      </dgm:prSet>
      <dgm:spPr/>
    </dgm:pt>
    <dgm:pt modelId="{1FF0EBF0-3761-406E-B6A2-10454E19FF75}" type="pres">
      <dgm:prSet presAssocID="{1B4DD831-C98B-43A6-8969-CF0C74F90F65}" presName="sibTrans" presStyleLbl="sibTrans2D1" presStyleIdx="0" presStyleCnt="0"/>
      <dgm:spPr/>
    </dgm:pt>
    <dgm:pt modelId="{790522CB-46A1-4B40-9572-3D05258D8611}" type="pres">
      <dgm:prSet presAssocID="{E0FB67EE-D9A8-44A5-87A7-901E344428EA}" presName="compNode" presStyleCnt="0"/>
      <dgm:spPr/>
    </dgm:pt>
    <dgm:pt modelId="{C0A67B29-EEA6-4E65-AD79-A489C3F323B5}" type="pres">
      <dgm:prSet presAssocID="{E0FB67EE-D9A8-44A5-87A7-901E344428EA}" presName="iconBgRect" presStyleLbl="bgShp" presStyleIdx="1" presStyleCnt="5"/>
      <dgm:spPr/>
    </dgm:pt>
    <dgm:pt modelId="{B2331AFB-84CB-4744-8A7A-70B37FF0E990}" type="pres">
      <dgm:prSet presAssocID="{E0FB67EE-D9A8-44A5-87A7-901E344428E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CBFC685C-236C-4F88-8580-F96382F19C7E}" type="pres">
      <dgm:prSet presAssocID="{E0FB67EE-D9A8-44A5-87A7-901E344428EA}" presName="spaceRect" presStyleCnt="0"/>
      <dgm:spPr/>
    </dgm:pt>
    <dgm:pt modelId="{B8E61183-2955-464C-A590-85DF888E8A99}" type="pres">
      <dgm:prSet presAssocID="{E0FB67EE-D9A8-44A5-87A7-901E344428EA}" presName="textRect" presStyleLbl="revTx" presStyleIdx="1" presStyleCnt="5">
        <dgm:presLayoutVars>
          <dgm:chMax val="1"/>
          <dgm:chPref val="1"/>
        </dgm:presLayoutVars>
      </dgm:prSet>
      <dgm:spPr/>
    </dgm:pt>
    <dgm:pt modelId="{1B8E8224-594C-4FBE-B7DD-35F0807D9EDD}" type="pres">
      <dgm:prSet presAssocID="{AF8ACDF0-AC3A-494E-8A81-BBE526073F51}" presName="sibTrans" presStyleLbl="sibTrans2D1" presStyleIdx="0" presStyleCnt="0"/>
      <dgm:spPr/>
    </dgm:pt>
    <dgm:pt modelId="{5A8A643B-EAD5-4393-ACF6-D340FFE7E70E}" type="pres">
      <dgm:prSet presAssocID="{15396FE4-7E70-42AE-8577-470C3760AF9A}" presName="compNode" presStyleCnt="0"/>
      <dgm:spPr/>
    </dgm:pt>
    <dgm:pt modelId="{B487A38B-886B-44F1-A41E-B63AB75ED348}" type="pres">
      <dgm:prSet presAssocID="{15396FE4-7E70-42AE-8577-470C3760AF9A}" presName="iconBgRect" presStyleLbl="bgShp" presStyleIdx="2" presStyleCnt="5"/>
      <dgm:spPr/>
    </dgm:pt>
    <dgm:pt modelId="{A07916FA-1AB9-4349-A9D9-94A7D02BFEEE}" type="pres">
      <dgm:prSet presAssocID="{15396FE4-7E70-42AE-8577-470C3760AF9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rson with Cane"/>
        </a:ext>
      </dgm:extLst>
    </dgm:pt>
    <dgm:pt modelId="{AA9A81E7-BFAF-4DEA-8E4A-29C8BFD2C498}" type="pres">
      <dgm:prSet presAssocID="{15396FE4-7E70-42AE-8577-470C3760AF9A}" presName="spaceRect" presStyleCnt="0"/>
      <dgm:spPr/>
    </dgm:pt>
    <dgm:pt modelId="{DC5F45BA-E5C0-48AD-B48E-6019D0E196F2}" type="pres">
      <dgm:prSet presAssocID="{15396FE4-7E70-42AE-8577-470C3760AF9A}" presName="textRect" presStyleLbl="revTx" presStyleIdx="2" presStyleCnt="5">
        <dgm:presLayoutVars>
          <dgm:chMax val="1"/>
          <dgm:chPref val="1"/>
        </dgm:presLayoutVars>
      </dgm:prSet>
      <dgm:spPr/>
    </dgm:pt>
    <dgm:pt modelId="{47A221EC-CBE6-431E-ACAD-0C5B4C2685CF}" type="pres">
      <dgm:prSet presAssocID="{8C127EFB-4E56-4793-AC20-092DB5238CD0}" presName="sibTrans" presStyleLbl="sibTrans2D1" presStyleIdx="0" presStyleCnt="0"/>
      <dgm:spPr/>
    </dgm:pt>
    <dgm:pt modelId="{F4A9B0E6-52B0-4DAE-ACC1-44A7BE0CCEA2}" type="pres">
      <dgm:prSet presAssocID="{3D21F2E9-13CD-438F-A3AC-AD531EE1A096}" presName="compNode" presStyleCnt="0"/>
      <dgm:spPr/>
    </dgm:pt>
    <dgm:pt modelId="{B4863660-3210-43A4-9A14-D1C9F92823C5}" type="pres">
      <dgm:prSet presAssocID="{3D21F2E9-13CD-438F-A3AC-AD531EE1A096}" presName="iconBgRect" presStyleLbl="bgShp" presStyleIdx="3" presStyleCnt="5"/>
      <dgm:spPr/>
    </dgm:pt>
    <dgm:pt modelId="{32B5EFAE-2D16-4D5D-8B6B-96AE0226E643}" type="pres">
      <dgm:prSet presAssocID="{3D21F2E9-13CD-438F-A3AC-AD531EE1A09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ustomer Review"/>
        </a:ext>
      </dgm:extLst>
    </dgm:pt>
    <dgm:pt modelId="{CC2AF50D-4943-4C5B-9F31-3CCEF4AF2DC5}" type="pres">
      <dgm:prSet presAssocID="{3D21F2E9-13CD-438F-A3AC-AD531EE1A096}" presName="spaceRect" presStyleCnt="0"/>
      <dgm:spPr/>
    </dgm:pt>
    <dgm:pt modelId="{A60B6CB4-EACA-4177-8A54-32ACD3C7AC33}" type="pres">
      <dgm:prSet presAssocID="{3D21F2E9-13CD-438F-A3AC-AD531EE1A096}" presName="textRect" presStyleLbl="revTx" presStyleIdx="3" presStyleCnt="5">
        <dgm:presLayoutVars>
          <dgm:chMax val="1"/>
          <dgm:chPref val="1"/>
        </dgm:presLayoutVars>
      </dgm:prSet>
      <dgm:spPr/>
    </dgm:pt>
    <dgm:pt modelId="{882C78DF-A9E5-4762-84CF-06445EA8FDCA}" type="pres">
      <dgm:prSet presAssocID="{E60D9F16-D538-4E2B-AB12-079D656309B2}" presName="sibTrans" presStyleLbl="sibTrans2D1" presStyleIdx="0" presStyleCnt="0"/>
      <dgm:spPr/>
    </dgm:pt>
    <dgm:pt modelId="{28073F0D-3864-44BA-952E-6C0518C66C03}" type="pres">
      <dgm:prSet presAssocID="{21B8E4C7-3F7E-46EB-AE1B-1207080D2D71}" presName="compNode" presStyleCnt="0"/>
      <dgm:spPr/>
    </dgm:pt>
    <dgm:pt modelId="{ABC4FB01-64AA-4095-BAF0-52D558E212C1}" type="pres">
      <dgm:prSet presAssocID="{21B8E4C7-3F7E-46EB-AE1B-1207080D2D71}" presName="iconBgRect" presStyleLbl="bgShp" presStyleIdx="4" presStyleCnt="5"/>
      <dgm:spPr/>
    </dgm:pt>
    <dgm:pt modelId="{D5845D1C-31EA-466D-B903-307F92F15837}" type="pres">
      <dgm:prSet presAssocID="{21B8E4C7-3F7E-46EB-AE1B-1207080D2D71}"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heckmark"/>
        </a:ext>
      </dgm:extLst>
    </dgm:pt>
    <dgm:pt modelId="{EA88597E-7967-48F6-B2BF-C4F8CF9A3223}" type="pres">
      <dgm:prSet presAssocID="{21B8E4C7-3F7E-46EB-AE1B-1207080D2D71}" presName="spaceRect" presStyleCnt="0"/>
      <dgm:spPr/>
    </dgm:pt>
    <dgm:pt modelId="{FCF783E4-4A2E-4C5B-B0E1-6C0C79B5FF39}" type="pres">
      <dgm:prSet presAssocID="{21B8E4C7-3F7E-46EB-AE1B-1207080D2D71}" presName="textRect" presStyleLbl="revTx" presStyleIdx="4" presStyleCnt="5">
        <dgm:presLayoutVars>
          <dgm:chMax val="1"/>
          <dgm:chPref val="1"/>
        </dgm:presLayoutVars>
      </dgm:prSet>
      <dgm:spPr/>
    </dgm:pt>
  </dgm:ptLst>
  <dgm:cxnLst>
    <dgm:cxn modelId="{576C5B02-3FAD-4375-A488-DA00EB44DB92}" type="presOf" srcId="{E0FB67EE-D9A8-44A5-87A7-901E344428EA}" destId="{B8E61183-2955-464C-A590-85DF888E8A99}" srcOrd="0" destOrd="0" presId="urn:microsoft.com/office/officeart/2018/2/layout/IconCircleList"/>
    <dgm:cxn modelId="{A82DF004-7681-40EC-BD3B-DFFA40227406}" type="presOf" srcId="{AF8ACDF0-AC3A-494E-8A81-BBE526073F51}" destId="{1B8E8224-594C-4FBE-B7DD-35F0807D9EDD}" srcOrd="0" destOrd="0" presId="urn:microsoft.com/office/officeart/2018/2/layout/IconCircleList"/>
    <dgm:cxn modelId="{C3096817-0A0B-48F1-8899-3DD6F00D3C2B}" type="presOf" srcId="{1B4DD831-C98B-43A6-8969-CF0C74F90F65}" destId="{1FF0EBF0-3761-406E-B6A2-10454E19FF75}" srcOrd="0" destOrd="0" presId="urn:microsoft.com/office/officeart/2018/2/layout/IconCircleList"/>
    <dgm:cxn modelId="{EF84A91D-8891-488E-B54E-1567E5313079}" srcId="{856E2604-7F4E-4040-A053-A9F22A6C50A7}" destId="{E0FB67EE-D9A8-44A5-87A7-901E344428EA}" srcOrd="1" destOrd="0" parTransId="{CC3EA99B-4922-4ECC-A0EE-4DCE6DA72B2A}" sibTransId="{AF8ACDF0-AC3A-494E-8A81-BBE526073F51}"/>
    <dgm:cxn modelId="{05F50D2F-E320-4FDD-BFBA-EFE82A860535}" type="presOf" srcId="{3D21F2E9-13CD-438F-A3AC-AD531EE1A096}" destId="{A60B6CB4-EACA-4177-8A54-32ACD3C7AC33}" srcOrd="0" destOrd="0" presId="urn:microsoft.com/office/officeart/2018/2/layout/IconCircleList"/>
    <dgm:cxn modelId="{E818DD3F-4B36-453C-B6FB-10770EEDFB27}" type="presOf" srcId="{21B8E4C7-3F7E-46EB-AE1B-1207080D2D71}" destId="{FCF783E4-4A2E-4C5B-B0E1-6C0C79B5FF39}" srcOrd="0" destOrd="0" presId="urn:microsoft.com/office/officeart/2018/2/layout/IconCircleList"/>
    <dgm:cxn modelId="{AD401F45-95B7-4D39-A2B0-031CF957F8C6}" type="presOf" srcId="{E60D9F16-D538-4E2B-AB12-079D656309B2}" destId="{882C78DF-A9E5-4762-84CF-06445EA8FDCA}" srcOrd="0" destOrd="0" presId="urn:microsoft.com/office/officeart/2018/2/layout/IconCircleList"/>
    <dgm:cxn modelId="{B04A044D-2BE8-4A07-9C84-04629CEEE8BD}" srcId="{856E2604-7F4E-4040-A053-A9F22A6C50A7}" destId="{15396FE4-7E70-42AE-8577-470C3760AF9A}" srcOrd="2" destOrd="0" parTransId="{1FC34CFB-44B5-4DF6-8E6D-4094EE4738F1}" sibTransId="{8C127EFB-4E56-4793-AC20-092DB5238CD0}"/>
    <dgm:cxn modelId="{AE46D14D-4ABB-438E-A87A-FE379CF9EB87}" type="presOf" srcId="{8C127EFB-4E56-4793-AC20-092DB5238CD0}" destId="{47A221EC-CBE6-431E-ACAD-0C5B4C2685CF}" srcOrd="0" destOrd="0" presId="urn:microsoft.com/office/officeart/2018/2/layout/IconCircleList"/>
    <dgm:cxn modelId="{72F72D8F-9F7E-44F1-8317-7CCC28CCBAF8}" srcId="{856E2604-7F4E-4040-A053-A9F22A6C50A7}" destId="{3D21F2E9-13CD-438F-A3AC-AD531EE1A096}" srcOrd="3" destOrd="0" parTransId="{0DE41AE9-D3D5-403F-8B6A-A1CB41F3350F}" sibTransId="{E60D9F16-D538-4E2B-AB12-079D656309B2}"/>
    <dgm:cxn modelId="{C2B071A5-A1F3-4EAA-8E4B-590A5E9E66E7}" srcId="{856E2604-7F4E-4040-A053-A9F22A6C50A7}" destId="{74BBAA62-2B78-439F-9012-B7266482D6A5}" srcOrd="0" destOrd="0" parTransId="{334F014B-E0E5-4006-BA59-EA56B60408AD}" sibTransId="{1B4DD831-C98B-43A6-8969-CF0C74F90F65}"/>
    <dgm:cxn modelId="{F94504A9-D1F0-4B3C-BB6C-1E967C08BF6B}" type="presOf" srcId="{856E2604-7F4E-4040-A053-A9F22A6C50A7}" destId="{519DD1E5-A1BF-426E-B86F-4B2113D61F8E}" srcOrd="0" destOrd="0" presId="urn:microsoft.com/office/officeart/2018/2/layout/IconCircleList"/>
    <dgm:cxn modelId="{D17DDBB0-EEEA-4860-9307-DB5598445C01}" srcId="{856E2604-7F4E-4040-A053-A9F22A6C50A7}" destId="{21B8E4C7-3F7E-46EB-AE1B-1207080D2D71}" srcOrd="4" destOrd="0" parTransId="{D89101E3-6781-4571-B570-3E70B5AD05BA}" sibTransId="{FF1A2F8D-771A-4BF6-96C4-C56AC898B6BB}"/>
    <dgm:cxn modelId="{57F4DDCB-723F-48B7-9E87-08D0E27D21C1}" type="presOf" srcId="{15396FE4-7E70-42AE-8577-470C3760AF9A}" destId="{DC5F45BA-E5C0-48AD-B48E-6019D0E196F2}" srcOrd="0" destOrd="0" presId="urn:microsoft.com/office/officeart/2018/2/layout/IconCircleList"/>
    <dgm:cxn modelId="{F58471E6-1612-4266-9DE9-F42236D9419C}" type="presOf" srcId="{74BBAA62-2B78-439F-9012-B7266482D6A5}" destId="{BFB9B5E6-424E-485A-BF22-8546483589F8}" srcOrd="0" destOrd="0" presId="urn:microsoft.com/office/officeart/2018/2/layout/IconCircleList"/>
    <dgm:cxn modelId="{C2558F64-772E-4D32-B0C6-8FA6F3D5857B}" type="presParOf" srcId="{519DD1E5-A1BF-426E-B86F-4B2113D61F8E}" destId="{F54CFD37-E239-4E39-AC2E-8FB9BD0937D5}" srcOrd="0" destOrd="0" presId="urn:microsoft.com/office/officeart/2018/2/layout/IconCircleList"/>
    <dgm:cxn modelId="{6624C765-727E-4643-9BA8-158F14E89534}" type="presParOf" srcId="{F54CFD37-E239-4E39-AC2E-8FB9BD0937D5}" destId="{BB33E2A9-6E3F-4E01-ACF4-876C8B39D49C}" srcOrd="0" destOrd="0" presId="urn:microsoft.com/office/officeart/2018/2/layout/IconCircleList"/>
    <dgm:cxn modelId="{724B4212-0483-44B4-A760-5A5F67E10BC9}" type="presParOf" srcId="{BB33E2A9-6E3F-4E01-ACF4-876C8B39D49C}" destId="{1D6FBA30-C424-4383-803C-B137D0A98C7C}" srcOrd="0" destOrd="0" presId="urn:microsoft.com/office/officeart/2018/2/layout/IconCircleList"/>
    <dgm:cxn modelId="{2F8B4892-0078-4F17-89E4-7E283B08A9DD}" type="presParOf" srcId="{BB33E2A9-6E3F-4E01-ACF4-876C8B39D49C}" destId="{F13B146E-6ECF-4A50-9607-A85154679173}" srcOrd="1" destOrd="0" presId="urn:microsoft.com/office/officeart/2018/2/layout/IconCircleList"/>
    <dgm:cxn modelId="{ECA6FFDC-9E01-47F3-B378-E3EB91FC23B1}" type="presParOf" srcId="{BB33E2A9-6E3F-4E01-ACF4-876C8B39D49C}" destId="{FD7CCCA5-3049-4C36-835F-8B5086B86605}" srcOrd="2" destOrd="0" presId="urn:microsoft.com/office/officeart/2018/2/layout/IconCircleList"/>
    <dgm:cxn modelId="{BE889A72-B29B-4B45-9568-FDDF8CB50E8C}" type="presParOf" srcId="{BB33E2A9-6E3F-4E01-ACF4-876C8B39D49C}" destId="{BFB9B5E6-424E-485A-BF22-8546483589F8}" srcOrd="3" destOrd="0" presId="urn:microsoft.com/office/officeart/2018/2/layout/IconCircleList"/>
    <dgm:cxn modelId="{B0A48E6E-3A53-403C-A29A-DC18DB23BB5B}" type="presParOf" srcId="{F54CFD37-E239-4E39-AC2E-8FB9BD0937D5}" destId="{1FF0EBF0-3761-406E-B6A2-10454E19FF75}" srcOrd="1" destOrd="0" presId="urn:microsoft.com/office/officeart/2018/2/layout/IconCircleList"/>
    <dgm:cxn modelId="{C9AB597D-324A-49C9-B5E6-0CD464596EE5}" type="presParOf" srcId="{F54CFD37-E239-4E39-AC2E-8FB9BD0937D5}" destId="{790522CB-46A1-4B40-9572-3D05258D8611}" srcOrd="2" destOrd="0" presId="urn:microsoft.com/office/officeart/2018/2/layout/IconCircleList"/>
    <dgm:cxn modelId="{BAAD5EAC-C5DE-4EC9-9400-2C4E2AA04AC1}" type="presParOf" srcId="{790522CB-46A1-4B40-9572-3D05258D8611}" destId="{C0A67B29-EEA6-4E65-AD79-A489C3F323B5}" srcOrd="0" destOrd="0" presId="urn:microsoft.com/office/officeart/2018/2/layout/IconCircleList"/>
    <dgm:cxn modelId="{7DBCC613-F046-46BE-9475-64FFDC7E0546}" type="presParOf" srcId="{790522CB-46A1-4B40-9572-3D05258D8611}" destId="{B2331AFB-84CB-4744-8A7A-70B37FF0E990}" srcOrd="1" destOrd="0" presId="urn:microsoft.com/office/officeart/2018/2/layout/IconCircleList"/>
    <dgm:cxn modelId="{3CD8BD82-E7BF-4085-8A0C-61DBA6356F31}" type="presParOf" srcId="{790522CB-46A1-4B40-9572-3D05258D8611}" destId="{CBFC685C-236C-4F88-8580-F96382F19C7E}" srcOrd="2" destOrd="0" presId="urn:microsoft.com/office/officeart/2018/2/layout/IconCircleList"/>
    <dgm:cxn modelId="{1FE057D5-0656-4A0A-A294-A3BE0A8E05A0}" type="presParOf" srcId="{790522CB-46A1-4B40-9572-3D05258D8611}" destId="{B8E61183-2955-464C-A590-85DF888E8A99}" srcOrd="3" destOrd="0" presId="urn:microsoft.com/office/officeart/2018/2/layout/IconCircleList"/>
    <dgm:cxn modelId="{BF5EEFEC-03BC-427B-B083-A5D58313DF8E}" type="presParOf" srcId="{F54CFD37-E239-4E39-AC2E-8FB9BD0937D5}" destId="{1B8E8224-594C-4FBE-B7DD-35F0807D9EDD}" srcOrd="3" destOrd="0" presId="urn:microsoft.com/office/officeart/2018/2/layout/IconCircleList"/>
    <dgm:cxn modelId="{EF7B8D68-67E6-43E1-9515-623108AD3B94}" type="presParOf" srcId="{F54CFD37-E239-4E39-AC2E-8FB9BD0937D5}" destId="{5A8A643B-EAD5-4393-ACF6-D340FFE7E70E}" srcOrd="4" destOrd="0" presId="urn:microsoft.com/office/officeart/2018/2/layout/IconCircleList"/>
    <dgm:cxn modelId="{2AED4A6C-456B-4655-BF9E-825C61D0F5B4}" type="presParOf" srcId="{5A8A643B-EAD5-4393-ACF6-D340FFE7E70E}" destId="{B487A38B-886B-44F1-A41E-B63AB75ED348}" srcOrd="0" destOrd="0" presId="urn:microsoft.com/office/officeart/2018/2/layout/IconCircleList"/>
    <dgm:cxn modelId="{6EFD0EC4-B35A-4E2B-B2D3-C431E3754A3E}" type="presParOf" srcId="{5A8A643B-EAD5-4393-ACF6-D340FFE7E70E}" destId="{A07916FA-1AB9-4349-A9D9-94A7D02BFEEE}" srcOrd="1" destOrd="0" presId="urn:microsoft.com/office/officeart/2018/2/layout/IconCircleList"/>
    <dgm:cxn modelId="{6E62267C-5D8C-4EC1-BA09-1128CCF1FD17}" type="presParOf" srcId="{5A8A643B-EAD5-4393-ACF6-D340FFE7E70E}" destId="{AA9A81E7-BFAF-4DEA-8E4A-29C8BFD2C498}" srcOrd="2" destOrd="0" presId="urn:microsoft.com/office/officeart/2018/2/layout/IconCircleList"/>
    <dgm:cxn modelId="{AA35001A-187F-4CD1-B258-580F55F403EE}" type="presParOf" srcId="{5A8A643B-EAD5-4393-ACF6-D340FFE7E70E}" destId="{DC5F45BA-E5C0-48AD-B48E-6019D0E196F2}" srcOrd="3" destOrd="0" presId="urn:microsoft.com/office/officeart/2018/2/layout/IconCircleList"/>
    <dgm:cxn modelId="{8AE3AC55-FD2B-457F-9A1E-45A72FAFFEC3}" type="presParOf" srcId="{F54CFD37-E239-4E39-AC2E-8FB9BD0937D5}" destId="{47A221EC-CBE6-431E-ACAD-0C5B4C2685CF}" srcOrd="5" destOrd="0" presId="urn:microsoft.com/office/officeart/2018/2/layout/IconCircleList"/>
    <dgm:cxn modelId="{DA4BFD4E-EF48-4231-84C1-002A1C67DAEF}" type="presParOf" srcId="{F54CFD37-E239-4E39-AC2E-8FB9BD0937D5}" destId="{F4A9B0E6-52B0-4DAE-ACC1-44A7BE0CCEA2}" srcOrd="6" destOrd="0" presId="urn:microsoft.com/office/officeart/2018/2/layout/IconCircleList"/>
    <dgm:cxn modelId="{C42C0AA0-A188-4809-A333-97E4F7B3C165}" type="presParOf" srcId="{F4A9B0E6-52B0-4DAE-ACC1-44A7BE0CCEA2}" destId="{B4863660-3210-43A4-9A14-D1C9F92823C5}" srcOrd="0" destOrd="0" presId="urn:microsoft.com/office/officeart/2018/2/layout/IconCircleList"/>
    <dgm:cxn modelId="{5529DBED-1060-47A8-BC43-1AA731455FEF}" type="presParOf" srcId="{F4A9B0E6-52B0-4DAE-ACC1-44A7BE0CCEA2}" destId="{32B5EFAE-2D16-4D5D-8B6B-96AE0226E643}" srcOrd="1" destOrd="0" presId="urn:microsoft.com/office/officeart/2018/2/layout/IconCircleList"/>
    <dgm:cxn modelId="{0264E42C-1E6A-4CD7-9AC5-E30E1F71CE85}" type="presParOf" srcId="{F4A9B0E6-52B0-4DAE-ACC1-44A7BE0CCEA2}" destId="{CC2AF50D-4943-4C5B-9F31-3CCEF4AF2DC5}" srcOrd="2" destOrd="0" presId="urn:microsoft.com/office/officeart/2018/2/layout/IconCircleList"/>
    <dgm:cxn modelId="{A2AA9D2B-C38D-4584-9F4E-6C79347DE3C3}" type="presParOf" srcId="{F4A9B0E6-52B0-4DAE-ACC1-44A7BE0CCEA2}" destId="{A60B6CB4-EACA-4177-8A54-32ACD3C7AC33}" srcOrd="3" destOrd="0" presId="urn:microsoft.com/office/officeart/2018/2/layout/IconCircleList"/>
    <dgm:cxn modelId="{ED1AE083-7B25-4F27-BBA3-E868D1BA9CC8}" type="presParOf" srcId="{F54CFD37-E239-4E39-AC2E-8FB9BD0937D5}" destId="{882C78DF-A9E5-4762-84CF-06445EA8FDCA}" srcOrd="7" destOrd="0" presId="urn:microsoft.com/office/officeart/2018/2/layout/IconCircleList"/>
    <dgm:cxn modelId="{2193B15B-51EE-4047-BE73-471A863F3753}" type="presParOf" srcId="{F54CFD37-E239-4E39-AC2E-8FB9BD0937D5}" destId="{28073F0D-3864-44BA-952E-6C0518C66C03}" srcOrd="8" destOrd="0" presId="urn:microsoft.com/office/officeart/2018/2/layout/IconCircleList"/>
    <dgm:cxn modelId="{DFD4F17C-C7AC-4C45-B8CE-082557BCEF3F}" type="presParOf" srcId="{28073F0D-3864-44BA-952E-6C0518C66C03}" destId="{ABC4FB01-64AA-4095-BAF0-52D558E212C1}" srcOrd="0" destOrd="0" presId="urn:microsoft.com/office/officeart/2018/2/layout/IconCircleList"/>
    <dgm:cxn modelId="{19B3CE83-0E3D-414A-9C69-604712DC59FF}" type="presParOf" srcId="{28073F0D-3864-44BA-952E-6C0518C66C03}" destId="{D5845D1C-31EA-466D-B903-307F92F15837}" srcOrd="1" destOrd="0" presId="urn:microsoft.com/office/officeart/2018/2/layout/IconCircleList"/>
    <dgm:cxn modelId="{E38E7D40-8826-4245-960F-81ED64B8E6E8}" type="presParOf" srcId="{28073F0D-3864-44BA-952E-6C0518C66C03}" destId="{EA88597E-7967-48F6-B2BF-C4F8CF9A3223}" srcOrd="2" destOrd="0" presId="urn:microsoft.com/office/officeart/2018/2/layout/IconCircleList"/>
    <dgm:cxn modelId="{4E35B411-C366-4457-A787-0E4F20D5B0D4}" type="presParOf" srcId="{28073F0D-3864-44BA-952E-6C0518C66C03}" destId="{FCF783E4-4A2E-4C5B-B0E1-6C0C79B5FF3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3F3660-3D2B-46AC-A3BD-CDE0AF16371F}" type="doc">
      <dgm:prSet loTypeId="urn:microsoft.com/office/officeart/2008/layout/LinedList" loCatId="list" qsTypeId="urn:microsoft.com/office/officeart/2005/8/quickstyle/simple1#2" qsCatId="simple" csTypeId="urn:microsoft.com/office/officeart/2005/8/colors/accent2_2#1" csCatId="accent2" phldr="1"/>
      <dgm:spPr/>
      <dgm:t>
        <a:bodyPr/>
        <a:lstStyle/>
        <a:p>
          <a:endParaRPr lang="en-US"/>
        </a:p>
      </dgm:t>
    </dgm:pt>
    <dgm:pt modelId="{F949C2F7-6A0E-48F0-AA4B-A942DDACA4A3}">
      <dgm:prSet/>
      <dgm:spPr/>
      <dgm:t>
        <a:bodyPr/>
        <a:lstStyle/>
        <a:p>
          <a:r>
            <a:rPr lang="en-US" b="1" dirty="0"/>
            <a:t>Capability</a:t>
          </a:r>
        </a:p>
        <a:p>
          <a:r>
            <a:rPr lang="en-NZ" dirty="0"/>
            <a:t>(role-relevant learning, protected time and peer support)</a:t>
          </a:r>
          <a:endParaRPr lang="en-US" dirty="0"/>
        </a:p>
      </dgm:t>
    </dgm:pt>
    <dgm:pt modelId="{1BEE67A6-B971-41D9-8759-10E1DE94C018}" type="parTrans" cxnId="{2B553A8C-AD71-4462-AC94-DE3DF68A952A}">
      <dgm:prSet/>
      <dgm:spPr/>
      <dgm:t>
        <a:bodyPr/>
        <a:lstStyle/>
        <a:p>
          <a:endParaRPr lang="en-US"/>
        </a:p>
      </dgm:t>
    </dgm:pt>
    <dgm:pt modelId="{D8104947-6C1C-445D-B513-F87A0179A148}" type="sibTrans" cxnId="{2B553A8C-AD71-4462-AC94-DE3DF68A952A}">
      <dgm:prSet/>
      <dgm:spPr/>
      <dgm:t>
        <a:bodyPr/>
        <a:lstStyle/>
        <a:p>
          <a:endParaRPr lang="en-US"/>
        </a:p>
      </dgm:t>
    </dgm:pt>
    <dgm:pt modelId="{2BD0BBBC-AC26-4077-A3CF-4D3225EAE269}">
      <dgm:prSet/>
      <dgm:spPr/>
      <dgm:t>
        <a:bodyPr/>
        <a:lstStyle/>
        <a:p>
          <a:r>
            <a:rPr lang="en-US" b="1" dirty="0"/>
            <a:t>Care </a:t>
          </a:r>
        </a:p>
        <a:p>
          <a:r>
            <a:rPr lang="en-US" dirty="0"/>
            <a:t>(</a:t>
          </a:r>
          <a:r>
            <a:rPr lang="en-NZ" dirty="0"/>
            <a:t>workload monitoring, psychological safety and educator voice)</a:t>
          </a:r>
          <a:endParaRPr lang="en-US" dirty="0"/>
        </a:p>
      </dgm:t>
    </dgm:pt>
    <dgm:pt modelId="{4EC0E3AD-9984-4CC2-BBB8-20B6F4FC071E}" type="parTrans" cxnId="{A2F0DB66-B69A-49C0-BC1F-5A032602431E}">
      <dgm:prSet/>
      <dgm:spPr/>
      <dgm:t>
        <a:bodyPr/>
        <a:lstStyle/>
        <a:p>
          <a:endParaRPr lang="en-US"/>
        </a:p>
      </dgm:t>
    </dgm:pt>
    <dgm:pt modelId="{F2A59836-863A-43AE-8DC0-0C9D67A29FA2}" type="sibTrans" cxnId="{A2F0DB66-B69A-49C0-BC1F-5A032602431E}">
      <dgm:prSet/>
      <dgm:spPr/>
      <dgm:t>
        <a:bodyPr/>
        <a:lstStyle/>
        <a:p>
          <a:endParaRPr lang="en-US"/>
        </a:p>
      </dgm:t>
    </dgm:pt>
    <dgm:pt modelId="{969EF07B-DCD0-4821-9479-6614AB5395C3}">
      <dgm:prSet/>
      <dgm:spPr/>
      <dgm:t>
        <a:bodyPr/>
        <a:lstStyle/>
        <a:p>
          <a:r>
            <a:rPr lang="en-US" b="1" dirty="0"/>
            <a:t>Clarity</a:t>
          </a:r>
        </a:p>
        <a:p>
          <a:r>
            <a:rPr lang="en-NZ" dirty="0"/>
            <a:t>(transparent guidance on best practices, ethics, privacy, assessment and acceptable use)</a:t>
          </a:r>
          <a:endParaRPr lang="en-US" dirty="0"/>
        </a:p>
      </dgm:t>
    </dgm:pt>
    <dgm:pt modelId="{9DA68CFA-468C-41BC-850B-7332EE6FE422}" type="parTrans" cxnId="{08D2B229-3C88-485E-9ED9-DEAAED365B88}">
      <dgm:prSet/>
      <dgm:spPr/>
      <dgm:t>
        <a:bodyPr/>
        <a:lstStyle/>
        <a:p>
          <a:endParaRPr lang="en-US"/>
        </a:p>
      </dgm:t>
    </dgm:pt>
    <dgm:pt modelId="{AFD920DB-F183-4FC1-8E0C-CEDD580147A3}" type="sibTrans" cxnId="{08D2B229-3C88-485E-9ED9-DEAAED365B88}">
      <dgm:prSet/>
      <dgm:spPr/>
      <dgm:t>
        <a:bodyPr/>
        <a:lstStyle/>
        <a:p>
          <a:endParaRPr lang="en-US"/>
        </a:p>
      </dgm:t>
    </dgm:pt>
    <dgm:pt modelId="{5DEF90EF-9CB5-48AB-92E3-079B3A337B4E}">
      <dgm:prSet/>
      <dgm:spPr/>
      <dgm:t>
        <a:bodyPr/>
        <a:lstStyle/>
        <a:p>
          <a:r>
            <a:rPr lang="en-US" b="1"/>
            <a:t>Connection</a:t>
          </a:r>
        </a:p>
        <a:p>
          <a:r>
            <a:rPr lang="en-NZ"/>
            <a:t>(ongoing collaboration among educators, leaders, learners, employers, industry, technology specialists and policy makers)</a:t>
          </a:r>
          <a:endParaRPr lang="en-US"/>
        </a:p>
      </dgm:t>
    </dgm:pt>
    <dgm:pt modelId="{52195C2C-EB8F-4741-A830-BCF1E47C98E1}" type="parTrans" cxnId="{CD93E441-0C27-402F-86DD-F9B94092EE0D}">
      <dgm:prSet/>
      <dgm:spPr/>
      <dgm:t>
        <a:bodyPr/>
        <a:lstStyle/>
        <a:p>
          <a:endParaRPr lang="en-US"/>
        </a:p>
      </dgm:t>
    </dgm:pt>
    <dgm:pt modelId="{84912E1D-88B2-4A4A-9933-0F17028E5476}" type="sibTrans" cxnId="{CD93E441-0C27-402F-86DD-F9B94092EE0D}">
      <dgm:prSet/>
      <dgm:spPr/>
      <dgm:t>
        <a:bodyPr/>
        <a:lstStyle/>
        <a:p>
          <a:endParaRPr lang="en-US"/>
        </a:p>
      </dgm:t>
    </dgm:pt>
    <dgm:pt modelId="{9BB58B9A-BCAD-4BE6-B568-FB6D19D24AA7}">
      <dgm:prSet/>
      <dgm:spPr/>
      <dgm:t>
        <a:bodyPr/>
        <a:lstStyle/>
        <a:p>
          <a:r>
            <a:rPr lang="en-NZ" b="1" i="1"/>
            <a:t>Which area is strongest and which is least developed in your context?</a:t>
          </a:r>
          <a:endParaRPr lang="en-US"/>
        </a:p>
      </dgm:t>
    </dgm:pt>
    <dgm:pt modelId="{5CDD822C-123D-470A-BEDE-DDB918AB9FD9}" type="parTrans" cxnId="{D0BADB80-3A37-4FDA-BAC6-4CB91ACFAAC0}">
      <dgm:prSet/>
      <dgm:spPr/>
      <dgm:t>
        <a:bodyPr/>
        <a:lstStyle/>
        <a:p>
          <a:endParaRPr lang="en-US"/>
        </a:p>
      </dgm:t>
    </dgm:pt>
    <dgm:pt modelId="{0C3CD469-8AA0-4603-8A58-6D6626ED433B}" type="sibTrans" cxnId="{D0BADB80-3A37-4FDA-BAC6-4CB91ACFAAC0}">
      <dgm:prSet/>
      <dgm:spPr/>
      <dgm:t>
        <a:bodyPr/>
        <a:lstStyle/>
        <a:p>
          <a:endParaRPr lang="en-US"/>
        </a:p>
      </dgm:t>
    </dgm:pt>
    <dgm:pt modelId="{2DF60CF7-E1FC-4809-A5A7-DB0CA8E4433B}" type="pres">
      <dgm:prSet presAssocID="{063F3660-3D2B-46AC-A3BD-CDE0AF16371F}" presName="vert0" presStyleCnt="0">
        <dgm:presLayoutVars>
          <dgm:dir/>
          <dgm:animOne val="branch"/>
          <dgm:animLvl val="lvl"/>
        </dgm:presLayoutVars>
      </dgm:prSet>
      <dgm:spPr/>
    </dgm:pt>
    <dgm:pt modelId="{0D8E4D48-2384-4104-B510-BF2499762828}" type="pres">
      <dgm:prSet presAssocID="{F949C2F7-6A0E-48F0-AA4B-A942DDACA4A3}" presName="thickLine" presStyleLbl="alignNode1" presStyleIdx="0" presStyleCnt="5"/>
      <dgm:spPr/>
    </dgm:pt>
    <dgm:pt modelId="{B53B20B3-5837-47C5-B01A-86F59C537E0A}" type="pres">
      <dgm:prSet presAssocID="{F949C2F7-6A0E-48F0-AA4B-A942DDACA4A3}" presName="horz1" presStyleCnt="0"/>
      <dgm:spPr/>
    </dgm:pt>
    <dgm:pt modelId="{4D38C28F-7764-4DDC-8707-86D034959E62}" type="pres">
      <dgm:prSet presAssocID="{F949C2F7-6A0E-48F0-AA4B-A942DDACA4A3}" presName="tx1" presStyleLbl="revTx" presStyleIdx="0" presStyleCnt="5"/>
      <dgm:spPr/>
    </dgm:pt>
    <dgm:pt modelId="{97467111-41CC-40C8-8A0E-DE77CDBE32E0}" type="pres">
      <dgm:prSet presAssocID="{F949C2F7-6A0E-48F0-AA4B-A942DDACA4A3}" presName="vert1" presStyleCnt="0"/>
      <dgm:spPr/>
    </dgm:pt>
    <dgm:pt modelId="{6FE64EEE-DB90-425E-9898-EB0905C34A7D}" type="pres">
      <dgm:prSet presAssocID="{2BD0BBBC-AC26-4077-A3CF-4D3225EAE269}" presName="thickLine" presStyleLbl="alignNode1" presStyleIdx="1" presStyleCnt="5"/>
      <dgm:spPr/>
    </dgm:pt>
    <dgm:pt modelId="{3A8EB5BC-0739-4B4B-BDC3-601996AFDF23}" type="pres">
      <dgm:prSet presAssocID="{2BD0BBBC-AC26-4077-A3CF-4D3225EAE269}" presName="horz1" presStyleCnt="0"/>
      <dgm:spPr/>
    </dgm:pt>
    <dgm:pt modelId="{A7BBFE2C-5DB5-4E92-95EF-267ED8A86F96}" type="pres">
      <dgm:prSet presAssocID="{2BD0BBBC-AC26-4077-A3CF-4D3225EAE269}" presName="tx1" presStyleLbl="revTx" presStyleIdx="1" presStyleCnt="5"/>
      <dgm:spPr/>
    </dgm:pt>
    <dgm:pt modelId="{F4D0F008-501B-4D73-A05F-47A79A7DCB00}" type="pres">
      <dgm:prSet presAssocID="{2BD0BBBC-AC26-4077-A3CF-4D3225EAE269}" presName="vert1" presStyleCnt="0"/>
      <dgm:spPr/>
    </dgm:pt>
    <dgm:pt modelId="{C0FB8734-A5E4-48D2-9EC5-61A367D5D0BC}" type="pres">
      <dgm:prSet presAssocID="{969EF07B-DCD0-4821-9479-6614AB5395C3}" presName="thickLine" presStyleLbl="alignNode1" presStyleIdx="2" presStyleCnt="5"/>
      <dgm:spPr/>
    </dgm:pt>
    <dgm:pt modelId="{B036ABFE-D7A8-4CA7-AAF8-14E8651A3296}" type="pres">
      <dgm:prSet presAssocID="{969EF07B-DCD0-4821-9479-6614AB5395C3}" presName="horz1" presStyleCnt="0"/>
      <dgm:spPr/>
    </dgm:pt>
    <dgm:pt modelId="{B606E99B-3495-46C6-9D35-58B3504BBA3E}" type="pres">
      <dgm:prSet presAssocID="{969EF07B-DCD0-4821-9479-6614AB5395C3}" presName="tx1" presStyleLbl="revTx" presStyleIdx="2" presStyleCnt="5"/>
      <dgm:spPr/>
    </dgm:pt>
    <dgm:pt modelId="{094544C0-89A9-4410-AE6B-E155323C3867}" type="pres">
      <dgm:prSet presAssocID="{969EF07B-DCD0-4821-9479-6614AB5395C3}" presName="vert1" presStyleCnt="0"/>
      <dgm:spPr/>
    </dgm:pt>
    <dgm:pt modelId="{69EF842B-5714-4628-B6CE-9ACAA6C396F7}" type="pres">
      <dgm:prSet presAssocID="{5DEF90EF-9CB5-48AB-92E3-079B3A337B4E}" presName="thickLine" presStyleLbl="alignNode1" presStyleIdx="3" presStyleCnt="5"/>
      <dgm:spPr/>
    </dgm:pt>
    <dgm:pt modelId="{5EB3FB01-8044-4B60-A60F-982070ED648D}" type="pres">
      <dgm:prSet presAssocID="{5DEF90EF-9CB5-48AB-92E3-079B3A337B4E}" presName="horz1" presStyleCnt="0"/>
      <dgm:spPr/>
    </dgm:pt>
    <dgm:pt modelId="{1DF1BB7A-28ED-4A27-84EE-8438644ED461}" type="pres">
      <dgm:prSet presAssocID="{5DEF90EF-9CB5-48AB-92E3-079B3A337B4E}" presName="tx1" presStyleLbl="revTx" presStyleIdx="3" presStyleCnt="5"/>
      <dgm:spPr/>
    </dgm:pt>
    <dgm:pt modelId="{A2041F20-61CB-476E-893E-B961CE54E858}" type="pres">
      <dgm:prSet presAssocID="{5DEF90EF-9CB5-48AB-92E3-079B3A337B4E}" presName="vert1" presStyleCnt="0"/>
      <dgm:spPr/>
    </dgm:pt>
    <dgm:pt modelId="{0F116EA9-C76B-4866-B5D7-4AB563A0D3A0}" type="pres">
      <dgm:prSet presAssocID="{9BB58B9A-BCAD-4BE6-B568-FB6D19D24AA7}" presName="thickLine" presStyleLbl="alignNode1" presStyleIdx="4" presStyleCnt="5"/>
      <dgm:spPr/>
    </dgm:pt>
    <dgm:pt modelId="{8AB85CB3-B7FE-4F78-9F8D-06036B1312FF}" type="pres">
      <dgm:prSet presAssocID="{9BB58B9A-BCAD-4BE6-B568-FB6D19D24AA7}" presName="horz1" presStyleCnt="0"/>
      <dgm:spPr/>
    </dgm:pt>
    <dgm:pt modelId="{0E6A9EDB-6377-468A-97F5-B070A12FA80C}" type="pres">
      <dgm:prSet presAssocID="{9BB58B9A-BCAD-4BE6-B568-FB6D19D24AA7}" presName="tx1" presStyleLbl="revTx" presStyleIdx="4" presStyleCnt="5"/>
      <dgm:spPr/>
    </dgm:pt>
    <dgm:pt modelId="{EB2A4784-28E3-4AF1-BF73-3F7B20FDB610}" type="pres">
      <dgm:prSet presAssocID="{9BB58B9A-BCAD-4BE6-B568-FB6D19D24AA7}" presName="vert1" presStyleCnt="0"/>
      <dgm:spPr/>
    </dgm:pt>
  </dgm:ptLst>
  <dgm:cxnLst>
    <dgm:cxn modelId="{952E0D05-8FAC-45C3-AA6E-7DAF9E32DA70}" type="presOf" srcId="{969EF07B-DCD0-4821-9479-6614AB5395C3}" destId="{B606E99B-3495-46C6-9D35-58B3504BBA3E}" srcOrd="0" destOrd="0" presId="urn:microsoft.com/office/officeart/2008/layout/LinedList"/>
    <dgm:cxn modelId="{AE618D20-B6A9-44B2-BBD0-1A134245DACB}" type="presOf" srcId="{063F3660-3D2B-46AC-A3BD-CDE0AF16371F}" destId="{2DF60CF7-E1FC-4809-A5A7-DB0CA8E4433B}" srcOrd="0" destOrd="0" presId="urn:microsoft.com/office/officeart/2008/layout/LinedList"/>
    <dgm:cxn modelId="{A6B29523-635E-4DB3-B1AC-3CB776ECB615}" type="presOf" srcId="{9BB58B9A-BCAD-4BE6-B568-FB6D19D24AA7}" destId="{0E6A9EDB-6377-468A-97F5-B070A12FA80C}" srcOrd="0" destOrd="0" presId="urn:microsoft.com/office/officeart/2008/layout/LinedList"/>
    <dgm:cxn modelId="{08D2B229-3C88-485E-9ED9-DEAAED365B88}" srcId="{063F3660-3D2B-46AC-A3BD-CDE0AF16371F}" destId="{969EF07B-DCD0-4821-9479-6614AB5395C3}" srcOrd="2" destOrd="0" parTransId="{9DA68CFA-468C-41BC-850B-7332EE6FE422}" sibTransId="{AFD920DB-F183-4FC1-8E0C-CEDD580147A3}"/>
    <dgm:cxn modelId="{EFD2EA3B-1E37-4C3A-9D63-8465C0C6EEDA}" type="presOf" srcId="{2BD0BBBC-AC26-4077-A3CF-4D3225EAE269}" destId="{A7BBFE2C-5DB5-4E92-95EF-267ED8A86F96}" srcOrd="0" destOrd="0" presId="urn:microsoft.com/office/officeart/2008/layout/LinedList"/>
    <dgm:cxn modelId="{CD93E441-0C27-402F-86DD-F9B94092EE0D}" srcId="{063F3660-3D2B-46AC-A3BD-CDE0AF16371F}" destId="{5DEF90EF-9CB5-48AB-92E3-079B3A337B4E}" srcOrd="3" destOrd="0" parTransId="{52195C2C-EB8F-4741-A830-BCF1E47C98E1}" sibTransId="{84912E1D-88B2-4A4A-9933-0F17028E5476}"/>
    <dgm:cxn modelId="{A2F0DB66-B69A-49C0-BC1F-5A032602431E}" srcId="{063F3660-3D2B-46AC-A3BD-CDE0AF16371F}" destId="{2BD0BBBC-AC26-4077-A3CF-4D3225EAE269}" srcOrd="1" destOrd="0" parTransId="{4EC0E3AD-9984-4CC2-BBB8-20B6F4FC071E}" sibTransId="{F2A59836-863A-43AE-8DC0-0C9D67A29FA2}"/>
    <dgm:cxn modelId="{A007376A-CD29-4241-986A-D42046525388}" type="presOf" srcId="{F949C2F7-6A0E-48F0-AA4B-A942DDACA4A3}" destId="{4D38C28F-7764-4DDC-8707-86D034959E62}" srcOrd="0" destOrd="0" presId="urn:microsoft.com/office/officeart/2008/layout/LinedList"/>
    <dgm:cxn modelId="{48BFBE4C-EDAA-49A8-BBD9-1E8092D2340B}" type="presOf" srcId="{5DEF90EF-9CB5-48AB-92E3-079B3A337B4E}" destId="{1DF1BB7A-28ED-4A27-84EE-8438644ED461}" srcOrd="0" destOrd="0" presId="urn:microsoft.com/office/officeart/2008/layout/LinedList"/>
    <dgm:cxn modelId="{D0BADB80-3A37-4FDA-BAC6-4CB91ACFAAC0}" srcId="{063F3660-3D2B-46AC-A3BD-CDE0AF16371F}" destId="{9BB58B9A-BCAD-4BE6-B568-FB6D19D24AA7}" srcOrd="4" destOrd="0" parTransId="{5CDD822C-123D-470A-BEDE-DDB918AB9FD9}" sibTransId="{0C3CD469-8AA0-4603-8A58-6D6626ED433B}"/>
    <dgm:cxn modelId="{2B553A8C-AD71-4462-AC94-DE3DF68A952A}" srcId="{063F3660-3D2B-46AC-A3BD-CDE0AF16371F}" destId="{F949C2F7-6A0E-48F0-AA4B-A942DDACA4A3}" srcOrd="0" destOrd="0" parTransId="{1BEE67A6-B971-41D9-8759-10E1DE94C018}" sibTransId="{D8104947-6C1C-445D-B513-F87A0179A148}"/>
    <dgm:cxn modelId="{641E3AB9-D5F5-4444-9329-73D8263E50FC}" type="presParOf" srcId="{2DF60CF7-E1FC-4809-A5A7-DB0CA8E4433B}" destId="{0D8E4D48-2384-4104-B510-BF2499762828}" srcOrd="0" destOrd="0" presId="urn:microsoft.com/office/officeart/2008/layout/LinedList"/>
    <dgm:cxn modelId="{B2EAA017-1EB8-46E1-8091-CB2280A47050}" type="presParOf" srcId="{2DF60CF7-E1FC-4809-A5A7-DB0CA8E4433B}" destId="{B53B20B3-5837-47C5-B01A-86F59C537E0A}" srcOrd="1" destOrd="0" presId="urn:microsoft.com/office/officeart/2008/layout/LinedList"/>
    <dgm:cxn modelId="{F89EAA35-607C-43AA-AC90-694A0BF15B75}" type="presParOf" srcId="{B53B20B3-5837-47C5-B01A-86F59C537E0A}" destId="{4D38C28F-7764-4DDC-8707-86D034959E62}" srcOrd="0" destOrd="0" presId="urn:microsoft.com/office/officeart/2008/layout/LinedList"/>
    <dgm:cxn modelId="{0B9DE960-5D62-4595-8A11-9D0225C184EB}" type="presParOf" srcId="{B53B20B3-5837-47C5-B01A-86F59C537E0A}" destId="{97467111-41CC-40C8-8A0E-DE77CDBE32E0}" srcOrd="1" destOrd="0" presId="urn:microsoft.com/office/officeart/2008/layout/LinedList"/>
    <dgm:cxn modelId="{C9C638BE-9669-4682-A25B-4DB994EE0442}" type="presParOf" srcId="{2DF60CF7-E1FC-4809-A5A7-DB0CA8E4433B}" destId="{6FE64EEE-DB90-425E-9898-EB0905C34A7D}" srcOrd="2" destOrd="0" presId="urn:microsoft.com/office/officeart/2008/layout/LinedList"/>
    <dgm:cxn modelId="{3770AA3B-FAA4-4C7B-885D-09190D0605CC}" type="presParOf" srcId="{2DF60CF7-E1FC-4809-A5A7-DB0CA8E4433B}" destId="{3A8EB5BC-0739-4B4B-BDC3-601996AFDF23}" srcOrd="3" destOrd="0" presId="urn:microsoft.com/office/officeart/2008/layout/LinedList"/>
    <dgm:cxn modelId="{3CD04D65-279B-4E7F-981B-C41E047F8B48}" type="presParOf" srcId="{3A8EB5BC-0739-4B4B-BDC3-601996AFDF23}" destId="{A7BBFE2C-5DB5-4E92-95EF-267ED8A86F96}" srcOrd="0" destOrd="0" presId="urn:microsoft.com/office/officeart/2008/layout/LinedList"/>
    <dgm:cxn modelId="{61B5F4F5-C1AD-4786-9C97-73C7F6063930}" type="presParOf" srcId="{3A8EB5BC-0739-4B4B-BDC3-601996AFDF23}" destId="{F4D0F008-501B-4D73-A05F-47A79A7DCB00}" srcOrd="1" destOrd="0" presId="urn:microsoft.com/office/officeart/2008/layout/LinedList"/>
    <dgm:cxn modelId="{095880D6-674E-47E4-821B-45D48988D87D}" type="presParOf" srcId="{2DF60CF7-E1FC-4809-A5A7-DB0CA8E4433B}" destId="{C0FB8734-A5E4-48D2-9EC5-61A367D5D0BC}" srcOrd="4" destOrd="0" presId="urn:microsoft.com/office/officeart/2008/layout/LinedList"/>
    <dgm:cxn modelId="{0667656E-1391-4C4F-92B4-3A891703F4C0}" type="presParOf" srcId="{2DF60CF7-E1FC-4809-A5A7-DB0CA8E4433B}" destId="{B036ABFE-D7A8-4CA7-AAF8-14E8651A3296}" srcOrd="5" destOrd="0" presId="urn:microsoft.com/office/officeart/2008/layout/LinedList"/>
    <dgm:cxn modelId="{1D2BB741-5CF1-4A29-9F9C-953392CF4972}" type="presParOf" srcId="{B036ABFE-D7A8-4CA7-AAF8-14E8651A3296}" destId="{B606E99B-3495-46C6-9D35-58B3504BBA3E}" srcOrd="0" destOrd="0" presId="urn:microsoft.com/office/officeart/2008/layout/LinedList"/>
    <dgm:cxn modelId="{D5CA474C-BA1C-42F7-B7CA-C31EEB201682}" type="presParOf" srcId="{B036ABFE-D7A8-4CA7-AAF8-14E8651A3296}" destId="{094544C0-89A9-4410-AE6B-E155323C3867}" srcOrd="1" destOrd="0" presId="urn:microsoft.com/office/officeart/2008/layout/LinedList"/>
    <dgm:cxn modelId="{5E77E70E-F739-431A-A0B6-322BA5C2A60A}" type="presParOf" srcId="{2DF60CF7-E1FC-4809-A5A7-DB0CA8E4433B}" destId="{69EF842B-5714-4628-B6CE-9ACAA6C396F7}" srcOrd="6" destOrd="0" presId="urn:microsoft.com/office/officeart/2008/layout/LinedList"/>
    <dgm:cxn modelId="{C25214AE-5BDD-4041-B09C-55240B28E7D5}" type="presParOf" srcId="{2DF60CF7-E1FC-4809-A5A7-DB0CA8E4433B}" destId="{5EB3FB01-8044-4B60-A60F-982070ED648D}" srcOrd="7" destOrd="0" presId="urn:microsoft.com/office/officeart/2008/layout/LinedList"/>
    <dgm:cxn modelId="{2A54625C-C99E-46CE-9001-3FABF71383F2}" type="presParOf" srcId="{5EB3FB01-8044-4B60-A60F-982070ED648D}" destId="{1DF1BB7A-28ED-4A27-84EE-8438644ED461}" srcOrd="0" destOrd="0" presId="urn:microsoft.com/office/officeart/2008/layout/LinedList"/>
    <dgm:cxn modelId="{E5D85996-8F3D-4C4B-AE43-032F8F5F4AD5}" type="presParOf" srcId="{5EB3FB01-8044-4B60-A60F-982070ED648D}" destId="{A2041F20-61CB-476E-893E-B961CE54E858}" srcOrd="1" destOrd="0" presId="urn:microsoft.com/office/officeart/2008/layout/LinedList"/>
    <dgm:cxn modelId="{18FBD4D9-01A9-4532-A2D2-98015DBC2363}" type="presParOf" srcId="{2DF60CF7-E1FC-4809-A5A7-DB0CA8E4433B}" destId="{0F116EA9-C76B-4866-B5D7-4AB563A0D3A0}" srcOrd="8" destOrd="0" presId="urn:microsoft.com/office/officeart/2008/layout/LinedList"/>
    <dgm:cxn modelId="{7691CA4F-1DD5-49F4-AF95-4A0B8ACB99B9}" type="presParOf" srcId="{2DF60CF7-E1FC-4809-A5A7-DB0CA8E4433B}" destId="{8AB85CB3-B7FE-4F78-9F8D-06036B1312FF}" srcOrd="9" destOrd="0" presId="urn:microsoft.com/office/officeart/2008/layout/LinedList"/>
    <dgm:cxn modelId="{6CFE4D97-960B-47CD-A569-B239E01058C4}" type="presParOf" srcId="{8AB85CB3-B7FE-4F78-9F8D-06036B1312FF}" destId="{0E6A9EDB-6377-468A-97F5-B070A12FA80C}" srcOrd="0" destOrd="0" presId="urn:microsoft.com/office/officeart/2008/layout/LinedList"/>
    <dgm:cxn modelId="{3BFCBEB7-D7EA-42BA-9318-2D4A3293AF82}" type="presParOf" srcId="{8AB85CB3-B7FE-4F78-9F8D-06036B1312FF}" destId="{EB2A4784-28E3-4AF1-BF73-3F7B20FDB61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FBA30-C424-4383-803C-B137D0A98C7C}">
      <dsp:nvSpPr>
        <dsp:cNvPr id="0" name=""/>
        <dsp:cNvSpPr/>
      </dsp:nvSpPr>
      <dsp:spPr>
        <a:xfrm>
          <a:off x="82613" y="908559"/>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3B146E-6ECF-4A50-9607-A85154679173}">
      <dsp:nvSpPr>
        <dsp:cNvPr id="0" name=""/>
        <dsp:cNvSpPr/>
      </dsp:nvSpPr>
      <dsp:spPr>
        <a:xfrm>
          <a:off x="271034"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B9B5E6-424E-485A-BF22-8546483589F8}">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i="1" kern="1200"/>
            <a:t>Participants</a:t>
          </a:r>
          <a:r>
            <a:rPr lang="en-US" sz="1100" kern="1200"/>
            <a:t> - </a:t>
          </a:r>
          <a:r>
            <a:rPr lang="en-NZ" sz="1100" kern="1200"/>
            <a:t>A purposively selected sub-sample of 16 educators working in Institutes of Technology and Polytechnics across Aotearoa. </a:t>
          </a:r>
          <a:endParaRPr lang="en-US" sz="1100" kern="1200"/>
        </a:p>
      </dsp:txBody>
      <dsp:txXfrm>
        <a:off x="1172126" y="908559"/>
        <a:ext cx="2114937" cy="897246"/>
      </dsp:txXfrm>
    </dsp:sp>
    <dsp:sp modelId="{C0A67B29-EEA6-4E65-AD79-A489C3F323B5}">
      <dsp:nvSpPr>
        <dsp:cNvPr id="0" name=""/>
        <dsp:cNvSpPr/>
      </dsp:nvSpPr>
      <dsp:spPr>
        <a:xfrm>
          <a:off x="3655575" y="908559"/>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331AFB-84CB-4744-8A7A-70B37FF0E990}">
      <dsp:nvSpPr>
        <dsp:cNvPr id="0" name=""/>
        <dsp:cNvSpPr/>
      </dsp:nvSpPr>
      <dsp:spPr>
        <a:xfrm>
          <a:off x="3843996"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E61183-2955-464C-A590-85DF888E8A99}">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NZ" sz="1100" i="1" kern="1200"/>
            <a:t>Data</a:t>
          </a:r>
          <a:r>
            <a:rPr lang="en-NZ" sz="1100" kern="1200"/>
            <a:t>- Semi-structured interviews</a:t>
          </a:r>
          <a:endParaRPr lang="en-US" sz="1100" kern="1200"/>
        </a:p>
      </dsp:txBody>
      <dsp:txXfrm>
        <a:off x="4745088" y="908559"/>
        <a:ext cx="2114937" cy="897246"/>
      </dsp:txXfrm>
    </dsp:sp>
    <dsp:sp modelId="{B487A38B-886B-44F1-A41E-B63AB75ED348}">
      <dsp:nvSpPr>
        <dsp:cNvPr id="0" name=""/>
        <dsp:cNvSpPr/>
      </dsp:nvSpPr>
      <dsp:spPr>
        <a:xfrm>
          <a:off x="7228536" y="908559"/>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7916FA-1AB9-4349-A9D9-94A7D02BFEEE}">
      <dsp:nvSpPr>
        <dsp:cNvPr id="0" name=""/>
        <dsp:cNvSpPr/>
      </dsp:nvSpPr>
      <dsp:spPr>
        <a:xfrm>
          <a:off x="7416958"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5F45BA-E5C0-48AD-B48E-6019D0E196F2}">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NZ" sz="1100" i="1" kern="1200"/>
            <a:t>Analysis</a:t>
          </a:r>
          <a:r>
            <a:rPr lang="en-NZ" sz="1100" kern="1200"/>
            <a:t> - Interpretative Phenomenological Analysis (IPA)</a:t>
          </a:r>
          <a:endParaRPr lang="en-US" sz="1100" kern="1200"/>
        </a:p>
      </dsp:txBody>
      <dsp:txXfrm>
        <a:off x="8318049" y="908559"/>
        <a:ext cx="2114937" cy="897246"/>
      </dsp:txXfrm>
    </dsp:sp>
    <dsp:sp modelId="{B4863660-3210-43A4-9A14-D1C9F92823C5}">
      <dsp:nvSpPr>
        <dsp:cNvPr id="0" name=""/>
        <dsp:cNvSpPr/>
      </dsp:nvSpPr>
      <dsp:spPr>
        <a:xfrm>
          <a:off x="82613" y="2545532"/>
          <a:ext cx="897246" cy="89724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B5EFAE-2D16-4D5D-8B6B-96AE0226E643}">
      <dsp:nvSpPr>
        <dsp:cNvPr id="0" name=""/>
        <dsp:cNvSpPr/>
      </dsp:nvSpPr>
      <dsp:spPr>
        <a:xfrm>
          <a:off x="271034"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0B6CB4-EACA-4177-8A54-32ACD3C7AC33}">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NZ" sz="1100" i="1" kern="1200"/>
            <a:t>Focus of interviews- </a:t>
          </a:r>
          <a:r>
            <a:rPr lang="en-NZ" sz="1100" kern="1200"/>
            <a:t>Perceptions of resource or demand, workload, professional identity, autonomy, stress, well-being and organisational support</a:t>
          </a:r>
          <a:endParaRPr lang="en-US" sz="1100" kern="1200"/>
        </a:p>
      </dsp:txBody>
      <dsp:txXfrm>
        <a:off x="1172126" y="2545532"/>
        <a:ext cx="2114937" cy="897246"/>
      </dsp:txXfrm>
    </dsp:sp>
    <dsp:sp modelId="{ABC4FB01-64AA-4095-BAF0-52D558E212C1}">
      <dsp:nvSpPr>
        <dsp:cNvPr id="0" name=""/>
        <dsp:cNvSpPr/>
      </dsp:nvSpPr>
      <dsp:spPr>
        <a:xfrm>
          <a:off x="3655575" y="2545532"/>
          <a:ext cx="897246" cy="89724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845D1C-31EA-466D-B903-307F92F15837}">
      <dsp:nvSpPr>
        <dsp:cNvPr id="0" name=""/>
        <dsp:cNvSpPr/>
      </dsp:nvSpPr>
      <dsp:spPr>
        <a:xfrm>
          <a:off x="3843996"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F783E4-4A2E-4C5B-B0E1-6C0C79B5FF39}">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NZ" sz="1100" kern="1200"/>
            <a:t>This research project has been approved by the Open Polytechnic Ethics Committee </a:t>
          </a:r>
          <a:endParaRPr lang="en-US" sz="1100" kern="1200"/>
        </a:p>
      </dsp:txBody>
      <dsp:txXfrm>
        <a:off x="4745088" y="2545532"/>
        <a:ext cx="2114937" cy="897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E4D48-2384-4104-B510-BF2499762828}">
      <dsp:nvSpPr>
        <dsp:cNvPr id="0" name=""/>
        <dsp:cNvSpPr/>
      </dsp:nvSpPr>
      <dsp:spPr>
        <a:xfrm>
          <a:off x="0" y="675"/>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38C28F-7764-4DDC-8707-86D034959E62}">
      <dsp:nvSpPr>
        <dsp:cNvPr id="0" name=""/>
        <dsp:cNvSpPr/>
      </dsp:nvSpPr>
      <dsp:spPr>
        <a:xfrm>
          <a:off x="0" y="67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Capability</a:t>
          </a:r>
        </a:p>
        <a:p>
          <a:pPr marL="0" lvl="0" indent="0" algn="l" defTabSz="800100">
            <a:lnSpc>
              <a:spcPct val="90000"/>
            </a:lnSpc>
            <a:spcBef>
              <a:spcPct val="0"/>
            </a:spcBef>
            <a:spcAft>
              <a:spcPct val="35000"/>
            </a:spcAft>
            <a:buNone/>
          </a:pPr>
          <a:r>
            <a:rPr lang="en-NZ" sz="1800" kern="1200" dirty="0"/>
            <a:t>(role-relevant learning, protected time and peer support)</a:t>
          </a:r>
          <a:endParaRPr lang="en-US" sz="1800" kern="1200" dirty="0"/>
        </a:p>
      </dsp:txBody>
      <dsp:txXfrm>
        <a:off x="0" y="675"/>
        <a:ext cx="6291714" cy="1105876"/>
      </dsp:txXfrm>
    </dsp:sp>
    <dsp:sp modelId="{6FE64EEE-DB90-425E-9898-EB0905C34A7D}">
      <dsp:nvSpPr>
        <dsp:cNvPr id="0" name=""/>
        <dsp:cNvSpPr/>
      </dsp:nvSpPr>
      <dsp:spPr>
        <a:xfrm>
          <a:off x="0" y="1106552"/>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BBFE2C-5DB5-4E92-95EF-267ED8A86F96}">
      <dsp:nvSpPr>
        <dsp:cNvPr id="0" name=""/>
        <dsp:cNvSpPr/>
      </dsp:nvSpPr>
      <dsp:spPr>
        <a:xfrm>
          <a:off x="0" y="110655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Care </a:t>
          </a:r>
        </a:p>
        <a:p>
          <a:pPr marL="0" lvl="0" indent="0" algn="l" defTabSz="800100">
            <a:lnSpc>
              <a:spcPct val="90000"/>
            </a:lnSpc>
            <a:spcBef>
              <a:spcPct val="0"/>
            </a:spcBef>
            <a:spcAft>
              <a:spcPct val="35000"/>
            </a:spcAft>
            <a:buNone/>
          </a:pPr>
          <a:r>
            <a:rPr lang="en-US" sz="1800" kern="1200" dirty="0"/>
            <a:t>(</a:t>
          </a:r>
          <a:r>
            <a:rPr lang="en-NZ" sz="1800" kern="1200" dirty="0"/>
            <a:t>workload monitoring, psychological safety and educator voice)</a:t>
          </a:r>
          <a:endParaRPr lang="en-US" sz="1800" kern="1200" dirty="0"/>
        </a:p>
      </dsp:txBody>
      <dsp:txXfrm>
        <a:off x="0" y="1106552"/>
        <a:ext cx="6291714" cy="1105876"/>
      </dsp:txXfrm>
    </dsp:sp>
    <dsp:sp modelId="{C0FB8734-A5E4-48D2-9EC5-61A367D5D0BC}">
      <dsp:nvSpPr>
        <dsp:cNvPr id="0" name=""/>
        <dsp:cNvSpPr/>
      </dsp:nvSpPr>
      <dsp:spPr>
        <a:xfrm>
          <a:off x="0" y="2212429"/>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06E99B-3495-46C6-9D35-58B3504BBA3E}">
      <dsp:nvSpPr>
        <dsp:cNvPr id="0" name=""/>
        <dsp:cNvSpPr/>
      </dsp:nvSpPr>
      <dsp:spPr>
        <a:xfrm>
          <a:off x="0" y="2212429"/>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Clarity</a:t>
          </a:r>
        </a:p>
        <a:p>
          <a:pPr marL="0" lvl="0" indent="0" algn="l" defTabSz="800100">
            <a:lnSpc>
              <a:spcPct val="90000"/>
            </a:lnSpc>
            <a:spcBef>
              <a:spcPct val="0"/>
            </a:spcBef>
            <a:spcAft>
              <a:spcPct val="35000"/>
            </a:spcAft>
            <a:buNone/>
          </a:pPr>
          <a:r>
            <a:rPr lang="en-NZ" sz="1800" kern="1200" dirty="0"/>
            <a:t>(transparent guidance on best practices, ethics, privacy, assessment and acceptable use)</a:t>
          </a:r>
          <a:endParaRPr lang="en-US" sz="1800" kern="1200" dirty="0"/>
        </a:p>
      </dsp:txBody>
      <dsp:txXfrm>
        <a:off x="0" y="2212429"/>
        <a:ext cx="6291714" cy="1105876"/>
      </dsp:txXfrm>
    </dsp:sp>
    <dsp:sp modelId="{69EF842B-5714-4628-B6CE-9ACAA6C396F7}">
      <dsp:nvSpPr>
        <dsp:cNvPr id="0" name=""/>
        <dsp:cNvSpPr/>
      </dsp:nvSpPr>
      <dsp:spPr>
        <a:xfrm>
          <a:off x="0" y="3318305"/>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F1BB7A-28ED-4A27-84EE-8438644ED461}">
      <dsp:nvSpPr>
        <dsp:cNvPr id="0" name=""/>
        <dsp:cNvSpPr/>
      </dsp:nvSpPr>
      <dsp:spPr>
        <a:xfrm>
          <a:off x="0" y="3318305"/>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a:t>Connection</a:t>
          </a:r>
        </a:p>
        <a:p>
          <a:pPr marL="0" lvl="0" indent="0" algn="l" defTabSz="800100">
            <a:lnSpc>
              <a:spcPct val="90000"/>
            </a:lnSpc>
            <a:spcBef>
              <a:spcPct val="0"/>
            </a:spcBef>
            <a:spcAft>
              <a:spcPct val="35000"/>
            </a:spcAft>
            <a:buNone/>
          </a:pPr>
          <a:r>
            <a:rPr lang="en-NZ" sz="1800" kern="1200"/>
            <a:t>(ongoing collaboration among educators, leaders, learners, employers, industry, technology specialists and policy makers)</a:t>
          </a:r>
          <a:endParaRPr lang="en-US" sz="1800" kern="1200"/>
        </a:p>
      </dsp:txBody>
      <dsp:txXfrm>
        <a:off x="0" y="3318305"/>
        <a:ext cx="6291714" cy="1105876"/>
      </dsp:txXfrm>
    </dsp:sp>
    <dsp:sp modelId="{0F116EA9-C76B-4866-B5D7-4AB563A0D3A0}">
      <dsp:nvSpPr>
        <dsp:cNvPr id="0" name=""/>
        <dsp:cNvSpPr/>
      </dsp:nvSpPr>
      <dsp:spPr>
        <a:xfrm>
          <a:off x="0" y="4424182"/>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6A9EDB-6377-468A-97F5-B070A12FA80C}">
      <dsp:nvSpPr>
        <dsp:cNvPr id="0" name=""/>
        <dsp:cNvSpPr/>
      </dsp:nvSpPr>
      <dsp:spPr>
        <a:xfrm>
          <a:off x="0" y="4424182"/>
          <a:ext cx="629171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NZ" sz="1800" b="1" i="1" kern="1200"/>
            <a:t>Which area is strongest and which is least developed in your context?</a:t>
          </a:r>
          <a:endParaRPr lang="en-US" sz="1800" kern="1200"/>
        </a:p>
      </dsp:txBody>
      <dsp:txXfrm>
        <a:off x="0" y="4424182"/>
        <a:ext cx="6291714" cy="110587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419C3F-281A-453B-A96D-C9D0DB4D860F}" type="datetimeFigureOut">
              <a:rPr lang="en-NZ" smtClean="0"/>
              <a:t>8/10/2026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4DC0F4-FE6A-42F5-996B-CB5AAEDDCE58}" type="slidenum">
              <a:rPr lang="en-NZ" smtClean="0"/>
              <a:t>‹#›</a:t>
            </a:fld>
            <a:endParaRPr lang="en-NZ"/>
          </a:p>
        </p:txBody>
      </p:sp>
    </p:spTree>
    <p:extLst>
      <p:ext uri="{BB962C8B-B14F-4D97-AF65-F5344CB8AC3E}">
        <p14:creationId xmlns:p14="http://schemas.microsoft.com/office/powerpoint/2010/main" val="1625022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-Welcome participants</a:t>
            </a:r>
          </a:p>
          <a:p>
            <a:r>
              <a:rPr lang="en-NZ" sz="1200" kern="1200" dirty="0">
                <a:solidFill>
                  <a:schemeClr val="tx1"/>
                </a:solidFill>
                <a:effectLst/>
                <a:latin typeface="+mn-lt"/>
                <a:ea typeface="+mn-ea"/>
                <a:cs typeface="+mn-cs"/>
              </a:rPr>
              <a:t>-Briefly introducing the purpose and context of the study</a:t>
            </a:r>
          </a:p>
          <a:p>
            <a:r>
              <a:rPr lang="en-NZ" sz="1200" kern="1200" dirty="0">
                <a:solidFill>
                  <a:schemeClr val="tx1"/>
                </a:solidFill>
                <a:effectLst/>
                <a:latin typeface="+mn-lt"/>
                <a:ea typeface="+mn-ea"/>
                <a:cs typeface="+mn-cs"/>
              </a:rPr>
              <a:t>-Acknowledging the diverse roles represented in the room.</a:t>
            </a:r>
          </a:p>
          <a:p>
            <a:r>
              <a:rPr lang="en-NZ" sz="1200" kern="1200" dirty="0">
                <a:solidFill>
                  <a:schemeClr val="tx1"/>
                </a:solidFill>
                <a:effectLst/>
                <a:latin typeface="+mn-lt"/>
                <a:ea typeface="+mn-ea"/>
                <a:cs typeface="+mn-cs"/>
              </a:rPr>
              <a:t>-The session is structured to move from evidence to dialogue and action.</a:t>
            </a:r>
          </a:p>
          <a:p>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2</a:t>
            </a:fld>
            <a:endParaRPr lang="en-NZ"/>
          </a:p>
        </p:txBody>
      </p:sp>
    </p:spTree>
    <p:extLst>
      <p:ext uri="{BB962C8B-B14F-4D97-AF65-F5344CB8AC3E}">
        <p14:creationId xmlns:p14="http://schemas.microsoft.com/office/powerpoint/2010/main" val="3439241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-Tertiary and vocational education</a:t>
            </a:r>
            <a:r>
              <a:rPr lang="en-US" dirty="0"/>
              <a:t> transformation with AI-redesigning teaching and learning</a:t>
            </a:r>
          </a:p>
          <a:p>
            <a:r>
              <a:rPr lang="en-US" dirty="0"/>
              <a:t>-AI in higher education-benefits and outcomes-reduces routine work, enhances teaching capability</a:t>
            </a:r>
          </a:p>
          <a:p>
            <a:r>
              <a:rPr lang="en-US" dirty="0"/>
              <a:t>-AI in higher education-barriers and issues including ethical aspects, privacy, upskilling, changing climate, organizational support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-AI adoption is not only a technical implementation issue. It changes tasks, expectations, relationships and professional judgement.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kern="1200" dirty="0">
                <a:solidFill>
                  <a:schemeClr val="tx1"/>
                </a:solidFill>
                <a:effectLst/>
                <a:latin typeface="+mn-lt"/>
                <a:ea typeface="+mn-ea"/>
                <a:cs typeface="+mn-cs"/>
              </a:rPr>
              <a:t>-New Zealand guidance also reinforces the need to check AI outputs, protect personal information, recognise cultural bias and develop clear organisational policies.</a:t>
            </a:r>
          </a:p>
          <a:p>
            <a:endParaRPr lang="en-US" dirty="0"/>
          </a:p>
          <a:p>
            <a:r>
              <a:rPr lang="en-US" dirty="0"/>
              <a:t>-Attention to educator well-being and its flow on effects on other parts of the system-learners, industry, community. </a:t>
            </a:r>
          </a:p>
          <a:p>
            <a:r>
              <a:rPr lang="en-US" dirty="0"/>
              <a:t>Sustainable educational transformation need of the hour</a:t>
            </a:r>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3</a:t>
            </a:fld>
            <a:endParaRPr lang="en-NZ"/>
          </a:p>
        </p:txBody>
      </p:sp>
    </p:spTree>
    <p:extLst>
      <p:ext uri="{BB962C8B-B14F-4D97-AF65-F5344CB8AC3E}">
        <p14:creationId xmlns:p14="http://schemas.microsoft.com/office/powerpoint/2010/main" val="1378866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8</a:t>
            </a:fld>
            <a:endParaRPr lang="en-NZ"/>
          </a:p>
        </p:txBody>
      </p:sp>
    </p:spTree>
    <p:extLst>
      <p:ext uri="{BB962C8B-B14F-4D97-AF65-F5344CB8AC3E}">
        <p14:creationId xmlns:p14="http://schemas.microsoft.com/office/powerpoint/2010/main" val="3827261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 matters-tool can be a resource in one context and a demand in another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Tensions and conflicts-time pressure, academic </a:t>
            </a:r>
            <a:r>
              <a:rPr lang="en-US" sz="1200" dirty="0" err="1"/>
              <a:t>rigour</a:t>
            </a:r>
            <a:r>
              <a:rPr lang="en-US" sz="1200" dirty="0"/>
              <a:t> and industry relevance, ethics and intellectual property, environmental issues, </a:t>
            </a:r>
            <a:endParaRPr lang="en-NZ" sz="1200" dirty="0"/>
          </a:p>
          <a:p>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11</a:t>
            </a:fld>
            <a:endParaRPr lang="en-NZ"/>
          </a:p>
        </p:txBody>
      </p:sp>
    </p:spTree>
    <p:extLst>
      <p:ext uri="{BB962C8B-B14F-4D97-AF65-F5344CB8AC3E}">
        <p14:creationId xmlns:p14="http://schemas.microsoft.com/office/powerpoint/2010/main" val="1566419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allocation-6 minutes discussion and 4 minutes to capture key points</a:t>
            </a:r>
          </a:p>
          <a:p>
            <a:r>
              <a:rPr lang="en-US" dirty="0"/>
              <a:t>Please distinguish an action that can be taken now and actions from a wider system level perspective.</a:t>
            </a:r>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19</a:t>
            </a:fld>
            <a:endParaRPr lang="en-NZ"/>
          </a:p>
        </p:txBody>
      </p:sp>
    </p:spTree>
    <p:extLst>
      <p:ext uri="{BB962C8B-B14F-4D97-AF65-F5344CB8AC3E}">
        <p14:creationId xmlns:p14="http://schemas.microsoft.com/office/powerpoint/2010/main" val="1400113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areas reinforce one another</a:t>
            </a:r>
          </a:p>
          <a:p>
            <a:r>
              <a:rPr lang="en-US" dirty="0"/>
              <a:t>This is at proposed stage and would be refined through study findings and stakeholder feedback</a:t>
            </a:r>
          </a:p>
          <a:p>
            <a:r>
              <a:rPr lang="en-US" dirty="0"/>
              <a:t>Connecting recommendations to evidence shared</a:t>
            </a:r>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23</a:t>
            </a:fld>
            <a:endParaRPr lang="en-NZ"/>
          </a:p>
        </p:txBody>
      </p:sp>
    </p:spTree>
    <p:extLst>
      <p:ext uri="{BB962C8B-B14F-4D97-AF65-F5344CB8AC3E}">
        <p14:creationId xmlns:p14="http://schemas.microsoft.com/office/powerpoint/2010/main" val="860002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24</a:t>
            </a:fld>
            <a:endParaRPr lang="en-NZ"/>
          </a:p>
        </p:txBody>
      </p:sp>
    </p:spTree>
    <p:extLst>
      <p:ext uri="{BB962C8B-B14F-4D97-AF65-F5344CB8AC3E}">
        <p14:creationId xmlns:p14="http://schemas.microsoft.com/office/powerpoint/2010/main" val="313440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944DC0F4-FE6A-42F5-996B-CB5AAEDDCE58}" type="slidenum">
              <a:rPr lang="en-NZ" smtClean="0"/>
              <a:t>25</a:t>
            </a:fld>
            <a:endParaRPr lang="en-NZ"/>
          </a:p>
        </p:txBody>
      </p:sp>
    </p:spTree>
    <p:extLst>
      <p:ext uri="{BB962C8B-B14F-4D97-AF65-F5344CB8AC3E}">
        <p14:creationId xmlns:p14="http://schemas.microsoft.com/office/powerpoint/2010/main" val="3142851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DAE4-8BBB-A9C2-A7C2-2B18B6454F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F6AC6891-94E3-28CD-7339-211FE8047F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4C1CC763-3EA2-2A81-9539-B99C615D3798}"/>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D433C78B-44C2-2E80-0391-F7E201C7B48F}"/>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C3E2D68-AA95-C2FE-7C03-9D3D7F61E27D}"/>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58979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AF6A3-11F0-3533-C69E-FDE7B099CCE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0D71FE2-ACE2-5CE3-0F2D-00229B647B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6B4B963E-98D6-E92D-9042-F72B4FE12A15}"/>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8FCE1936-5542-D343-7700-CB882B6D6A4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2BD2213-CFBD-CC08-4026-D4ABF1EC87F9}"/>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2923322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EA4C-6261-5B9C-0F06-72AAC004F9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6EB8FAC7-27C0-A5BE-5971-2E5924CF9B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840A87-8B5D-D67F-F133-28929F331113}"/>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516B793D-DBE4-452B-2F57-10DE6A33B637}"/>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12602D0A-004A-F957-D5C5-DE68C145B7E3}"/>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3560471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6B13-AA15-1D13-D4E9-8989156497D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2F921977-F0D8-8BCC-2D29-C7B668ED5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8F1507F7-23EF-3497-621E-320222EFFA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4CD814C7-3A8B-84AE-47FB-F3CA79418808}"/>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6" name="Footer Placeholder 5">
            <a:extLst>
              <a:ext uri="{FF2B5EF4-FFF2-40B4-BE49-F238E27FC236}">
                <a16:creationId xmlns:a16="http://schemas.microsoft.com/office/drawing/2014/main" id="{BA234903-5E52-1CA9-AC9F-6D7B2D245D2D}"/>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0159CCC4-BCF3-0175-95FC-399DE5F3B49C}"/>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488073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58D1E-8CAD-3E84-B0B3-00F095A995E5}"/>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78A2D0C-8084-94B0-1398-05DE343699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4667D5-371E-119F-4B18-9809E720E7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5ED13004-E723-04AA-A912-A44ADAC349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4AEFC8-CE4F-DF22-F7AF-E7C6DA977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D23A440-ABE8-3AD5-188C-26F7C15572D7}"/>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8" name="Footer Placeholder 7">
            <a:extLst>
              <a:ext uri="{FF2B5EF4-FFF2-40B4-BE49-F238E27FC236}">
                <a16:creationId xmlns:a16="http://schemas.microsoft.com/office/drawing/2014/main" id="{F34F421B-F295-D302-5B11-623BAE922C1D}"/>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4FE16C10-3FF6-D7A4-2AAE-8C228DA01F86}"/>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159009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EDCDD-D68C-816C-E7DD-CAD91BCD3715}"/>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79F9BE8D-48F7-FAC4-9CE1-F0E9F8581C4A}"/>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4" name="Footer Placeholder 3">
            <a:extLst>
              <a:ext uri="{FF2B5EF4-FFF2-40B4-BE49-F238E27FC236}">
                <a16:creationId xmlns:a16="http://schemas.microsoft.com/office/drawing/2014/main" id="{EBCD54FE-1C2F-78AA-135A-0538CF6D4BFE}"/>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F2E937BC-A4F9-2D2D-7905-8DF7E3F8E414}"/>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553947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8F18E-36B1-2451-1B88-0405D506F166}"/>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3" name="Footer Placeholder 2">
            <a:extLst>
              <a:ext uri="{FF2B5EF4-FFF2-40B4-BE49-F238E27FC236}">
                <a16:creationId xmlns:a16="http://schemas.microsoft.com/office/drawing/2014/main" id="{24F08361-A68E-5F13-CE06-C5958530CC49}"/>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25277B98-8186-03DC-39B5-9E967C650FE7}"/>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90809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724C0-DA44-2D50-0BD0-D58F645414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363C6CE8-F65C-5668-F24C-249F3FD9B6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0D426FFA-1935-0AFA-E3C3-6AEA29FAB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984C4-F8C8-2F8B-FE37-7CCA89FEEECA}"/>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6" name="Footer Placeholder 5">
            <a:extLst>
              <a:ext uri="{FF2B5EF4-FFF2-40B4-BE49-F238E27FC236}">
                <a16:creationId xmlns:a16="http://schemas.microsoft.com/office/drawing/2014/main" id="{6C16DA7D-482A-0328-D1F7-1A095B63FF26}"/>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6192FD01-5084-1544-9691-01D926145B6B}"/>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2755233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606B-9EE0-BB83-015D-EEE349F7D1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C3313FE2-E25E-4035-C834-390E2FBE06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A3CF8AB7-AEF4-2EEB-BC98-AABF81674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686499-9642-4792-6AFB-974F0208C353}"/>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6" name="Footer Placeholder 5">
            <a:extLst>
              <a:ext uri="{FF2B5EF4-FFF2-40B4-BE49-F238E27FC236}">
                <a16:creationId xmlns:a16="http://schemas.microsoft.com/office/drawing/2014/main" id="{44E01A55-E10D-484D-78BB-4EDF592FADB3}"/>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F7A1BAB-611B-9387-26C5-DEB74A3E66AB}"/>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344479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E398-E128-0256-95D5-9FAE0D3DD415}"/>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5B6F6E7F-A337-F715-4BE7-FB759724B0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5C45801-BFBB-D82A-B37F-25325F24B777}"/>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A0EBC77B-AE64-DE33-8B14-2BAFCD756308}"/>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29B6343B-F654-508C-60F1-8A1C5BECFE0E}"/>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876252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8C5C9-786F-C8C7-A30C-39E45F6B08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8C353CB6-36EB-54E8-0A86-203F8BD610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26B169F9-CD44-6867-F85E-A1180B8EE016}"/>
              </a:ext>
            </a:extLst>
          </p:cNvPr>
          <p:cNvSpPr>
            <a:spLocks noGrp="1"/>
          </p:cNvSpPr>
          <p:nvPr>
            <p:ph type="dt" sz="half" idx="10"/>
          </p:nvPr>
        </p:nvSpPr>
        <p:spPr/>
        <p:txBody>
          <a:body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F43B2C23-8FF3-3568-FBB2-6712A35053D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C092BD6-2471-0790-7D51-B00A922AEABE}"/>
              </a:ext>
            </a:extLst>
          </p:cNvPr>
          <p:cNvSpPr>
            <a:spLocks noGrp="1"/>
          </p:cNvSpPr>
          <p:nvPr>
            <p:ph type="sldNum" sz="quarter" idx="12"/>
          </p:nvPr>
        </p:nvSpPr>
        <p:spPr/>
        <p:txBody>
          <a:bodyPr/>
          <a:lstStyle/>
          <a:p>
            <a:fld id="{8016E3A6-0603-4B03-98E1-3AFE063E0141}" type="slidenum">
              <a:rPr lang="en-NZ" smtClean="0"/>
              <a:t>‹#›</a:t>
            </a:fld>
            <a:endParaRPr lang="en-NZ"/>
          </a:p>
        </p:txBody>
      </p:sp>
    </p:spTree>
    <p:extLst>
      <p:ext uri="{BB962C8B-B14F-4D97-AF65-F5344CB8AC3E}">
        <p14:creationId xmlns:p14="http://schemas.microsoft.com/office/powerpoint/2010/main" val="1190828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3EB613-9E3F-E174-C0F2-9465A314F6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FB0DF10-45A2-3A8B-131C-88D825454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BAD919E4-D54E-08E4-A057-35F81D0BAE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59B394-9C40-40BD-831E-C085D54ABAB5}" type="datetimeFigureOut">
              <a:rPr lang="en-NZ" smtClean="0"/>
              <a:t>8/10/2026</a:t>
            </a:fld>
            <a:endParaRPr lang="en-NZ"/>
          </a:p>
        </p:txBody>
      </p:sp>
      <p:sp>
        <p:nvSpPr>
          <p:cNvPr id="5" name="Footer Placeholder 4">
            <a:extLst>
              <a:ext uri="{FF2B5EF4-FFF2-40B4-BE49-F238E27FC236}">
                <a16:creationId xmlns:a16="http://schemas.microsoft.com/office/drawing/2014/main" id="{505A7666-CD49-1694-D1D1-136D3E9799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6EACAB44-D442-CFD9-AA2A-814CB141D6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16E3A6-0603-4B03-98E1-3AFE063E0141}" type="slidenum">
              <a:rPr lang="en-NZ" smtClean="0"/>
              <a:t>‹#›</a:t>
            </a:fld>
            <a:endParaRPr lang="en-NZ"/>
          </a:p>
        </p:txBody>
      </p:sp>
    </p:spTree>
    <p:extLst>
      <p:ext uri="{BB962C8B-B14F-4D97-AF65-F5344CB8AC3E}">
        <p14:creationId xmlns:p14="http://schemas.microsoft.com/office/powerpoint/2010/main" val="2885526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microsoft.com/office/2011/relationships/webextension" Target="../webextensions/webextension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microsoft.com/office/2011/relationships/webextension" Target="../webextensions/webextension3.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11/relationships/webextension" Target="../webextensions/webextension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microsoft.com/office/2011/relationships/webextension" Target="../webextensions/webextension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microsoft.com/office/2011/relationships/webextension" Target="../webextensions/webextension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Shilpa.jain@openpolytechnic.ac.nz"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016/j.tate.2025.105264" TargetMode="External"/><Relationship Id="rId2" Type="http://schemas.openxmlformats.org/officeDocument/2006/relationships/hyperlink" Target="https://doi.org/10.1016/j.actpsy.2026.107353" TargetMode="External"/><Relationship Id="rId1" Type="http://schemas.openxmlformats.org/officeDocument/2006/relationships/slideLayout" Target="../slideLayouts/slideLayout2.xml"/><Relationship Id="rId4" Type="http://schemas.openxmlformats.org/officeDocument/2006/relationships/hyperlink" Target="https://doi.org/10.1080/14703297.2025.253957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28D436F-9ACD-4C92-AFC8-C934C527A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tx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90538E0-A884-4E60-A6AB-77D830E2F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A34DB-D3E6-7FAD-C319-C57229570DA6}"/>
              </a:ext>
            </a:extLst>
          </p:cNvPr>
          <p:cNvSpPr>
            <a:spLocks noGrp="1"/>
          </p:cNvSpPr>
          <p:nvPr>
            <p:ph type="ctrTitle"/>
          </p:nvPr>
        </p:nvSpPr>
        <p:spPr>
          <a:xfrm>
            <a:off x="1453479" y="1531344"/>
            <a:ext cx="4642522" cy="4031255"/>
          </a:xfrm>
          <a:ln w="25400" cap="sq">
            <a:solidFill>
              <a:srgbClr val="FFFFFF"/>
            </a:solidFill>
            <a:miter lim="800000"/>
          </a:ln>
        </p:spPr>
        <p:txBody>
          <a:bodyPr vert="horz" wrap="square" lIns="91440" tIns="45720" rIns="91440" bIns="45720" rtlCol="0" anchor="ctr">
            <a:normAutofit/>
          </a:bodyPr>
          <a:lstStyle/>
          <a:p>
            <a:r>
              <a:rPr lang="en-US" sz="3200" kern="1200" dirty="0">
                <a:solidFill>
                  <a:srgbClr val="FFFFFF"/>
                </a:solidFill>
                <a:latin typeface="+mj-lt"/>
                <a:ea typeface="+mj-ea"/>
                <a:cs typeface="+mj-cs"/>
              </a:rPr>
              <a:t>Building bridges for AI enabled vocational education: </a:t>
            </a:r>
            <a:br>
              <a:rPr lang="en-US" sz="3200" kern="1200" dirty="0">
                <a:solidFill>
                  <a:srgbClr val="FFFFFF"/>
                </a:solidFill>
                <a:latin typeface="+mj-lt"/>
                <a:ea typeface="+mj-ea"/>
                <a:cs typeface="+mj-cs"/>
              </a:rPr>
            </a:br>
            <a:r>
              <a:rPr lang="en-US" sz="2800" i="1" kern="1200" dirty="0">
                <a:solidFill>
                  <a:srgbClr val="FFFFFF"/>
                </a:solidFill>
                <a:latin typeface="+mj-lt"/>
                <a:ea typeface="+mj-ea"/>
                <a:cs typeface="+mj-cs"/>
              </a:rPr>
              <a:t>Educator capability, well-being and sustainable transformation</a:t>
            </a:r>
          </a:p>
        </p:txBody>
      </p:sp>
      <p:sp>
        <p:nvSpPr>
          <p:cNvPr id="36" name="Rectangle 35">
            <a:extLst>
              <a:ext uri="{FF2B5EF4-FFF2-40B4-BE49-F238E27FC236}">
                <a16:creationId xmlns:a16="http://schemas.microsoft.com/office/drawing/2014/main" id="{DB0D7DD0-1C67-4D4C-9E06-678233DB8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rgbClr val="40404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489718C9-779E-86F4-ACD6-DF86501BB31B}"/>
              </a:ext>
            </a:extLst>
          </p:cNvPr>
          <p:cNvSpPr>
            <a:spLocks noGrp="1"/>
          </p:cNvSpPr>
          <p:nvPr>
            <p:ph type="subTitle" idx="1"/>
          </p:nvPr>
        </p:nvSpPr>
        <p:spPr>
          <a:xfrm>
            <a:off x="6574536" y="640080"/>
            <a:ext cx="5053066" cy="2546604"/>
          </a:xfrm>
        </p:spPr>
        <p:txBody>
          <a:bodyPr vert="horz" lIns="91440" tIns="45720" rIns="91440" bIns="45720" rtlCol="0">
            <a:normAutofit/>
          </a:bodyPr>
          <a:lstStyle/>
          <a:p>
            <a:pPr algn="l"/>
            <a:r>
              <a:rPr lang="en-US" sz="2000"/>
              <a:t>Presented by:</a:t>
            </a:r>
          </a:p>
          <a:p>
            <a:pPr algn="l"/>
            <a:r>
              <a:rPr lang="en-US" sz="2000"/>
              <a:t>Dr. Shilpa Jain, Principal Academic Staff.</a:t>
            </a:r>
          </a:p>
          <a:p>
            <a:pPr algn="l"/>
            <a:r>
              <a:rPr lang="en-US" sz="2000"/>
              <a:t>Open Polytechnic of New Zealand, Kuratini Tuwhera</a:t>
            </a:r>
            <a:endParaRPr lang="en-US" sz="2000" dirty="0"/>
          </a:p>
        </p:txBody>
      </p:sp>
      <p:sp>
        <p:nvSpPr>
          <p:cNvPr id="6" name="TextBox 5">
            <a:extLst>
              <a:ext uri="{FF2B5EF4-FFF2-40B4-BE49-F238E27FC236}">
                <a16:creationId xmlns:a16="http://schemas.microsoft.com/office/drawing/2014/main" id="{2388A265-969C-8CB9-8EA9-BBB30EF78C7F}"/>
              </a:ext>
            </a:extLst>
          </p:cNvPr>
          <p:cNvSpPr txBox="1"/>
          <p:nvPr/>
        </p:nvSpPr>
        <p:spPr>
          <a:xfrm>
            <a:off x="6570204" y="3671315"/>
            <a:ext cx="5057398" cy="2546605"/>
          </a:xfrm>
          <a:prstGeom prst="rect">
            <a:avLst/>
          </a:prstGeom>
        </p:spPr>
        <p:txBody>
          <a:bodyPr vert="horz" lIns="91440" tIns="45720" rIns="91440" bIns="45720" rtlCol="0">
            <a:normAutofit/>
          </a:bodyPr>
          <a:lstStyle/>
          <a:p>
            <a:pPr>
              <a:lnSpc>
                <a:spcPct val="90000"/>
              </a:lnSpc>
              <a:spcAft>
                <a:spcPts val="600"/>
              </a:spcAft>
            </a:pPr>
            <a:r>
              <a:rPr lang="en-US" sz="2000" i="1">
                <a:effectLst/>
              </a:rPr>
              <a:t>The New Zealand Vocational Education and Training Research Forum 2026</a:t>
            </a:r>
          </a:p>
          <a:p>
            <a:pPr>
              <a:lnSpc>
                <a:spcPct val="90000"/>
              </a:lnSpc>
              <a:spcAft>
                <a:spcPts val="600"/>
              </a:spcAft>
            </a:pPr>
            <a:r>
              <a:rPr lang="en-US" sz="2000" i="1"/>
              <a:t>13</a:t>
            </a:r>
            <a:r>
              <a:rPr lang="en-US" sz="2000" i="1" baseline="30000"/>
              <a:t>th</a:t>
            </a:r>
            <a:r>
              <a:rPr lang="en-US" sz="2000" i="1"/>
              <a:t> October, 2026</a:t>
            </a:r>
            <a:endParaRPr lang="en-US" sz="2000" i="1" dirty="0"/>
          </a:p>
        </p:txBody>
      </p:sp>
    </p:spTree>
    <p:extLst>
      <p:ext uri="{BB962C8B-B14F-4D97-AF65-F5344CB8AC3E}">
        <p14:creationId xmlns:p14="http://schemas.microsoft.com/office/powerpoint/2010/main" val="18682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D91A162-9BCB-3A0E-520C-46D816404565}"/>
              </a:ext>
            </a:extLst>
          </p:cNvPr>
          <p:cNvSpPr>
            <a:spLocks noGrp="1"/>
          </p:cNvSpPr>
          <p:nvPr>
            <p:ph type="ctrTitle"/>
          </p:nvPr>
        </p:nvSpPr>
        <p:spPr>
          <a:xfrm>
            <a:off x="3880430" y="583345"/>
            <a:ext cx="7160357" cy="4164820"/>
          </a:xfrm>
        </p:spPr>
        <p:txBody>
          <a:bodyPr>
            <a:normAutofit/>
          </a:bodyPr>
          <a:lstStyle/>
          <a:p>
            <a:pPr algn="r"/>
            <a:r>
              <a:rPr lang="en-US" sz="8000">
                <a:solidFill>
                  <a:srgbClr val="FFFFFF"/>
                </a:solidFill>
              </a:rPr>
              <a:t>Brief background and Context </a:t>
            </a:r>
            <a:br>
              <a:rPr lang="en-US" sz="8000">
                <a:solidFill>
                  <a:srgbClr val="FFFFFF"/>
                </a:solidFill>
              </a:rPr>
            </a:br>
            <a:endParaRPr lang="en-NZ" sz="8000">
              <a:solidFill>
                <a:srgbClr val="FFFFFF"/>
              </a:solidFill>
            </a:endParaRPr>
          </a:p>
        </p:txBody>
      </p:sp>
      <p:sp>
        <p:nvSpPr>
          <p:cNvPr id="3" name="Subtitle 2">
            <a:extLst>
              <a:ext uri="{FF2B5EF4-FFF2-40B4-BE49-F238E27FC236}">
                <a16:creationId xmlns:a16="http://schemas.microsoft.com/office/drawing/2014/main" id="{B33DD940-71AC-2DE9-01AC-3BF896DA439F}"/>
              </a:ext>
            </a:extLst>
          </p:cNvPr>
          <p:cNvSpPr>
            <a:spLocks noGrp="1"/>
          </p:cNvSpPr>
          <p:nvPr>
            <p:ph type="subTitle" idx="1"/>
          </p:nvPr>
        </p:nvSpPr>
        <p:spPr>
          <a:xfrm>
            <a:off x="1208228" y="4748166"/>
            <a:ext cx="10564672" cy="1728834"/>
          </a:xfrm>
        </p:spPr>
        <p:txBody>
          <a:bodyPr>
            <a:normAutofit/>
          </a:bodyPr>
          <a:lstStyle/>
          <a:p>
            <a:pPr lvl="0" algn="l"/>
            <a:r>
              <a:rPr lang="en-NZ" sz="2800" b="1" i="1" dirty="0">
                <a:solidFill>
                  <a:srgbClr val="FFFFFF"/>
                </a:solidFill>
              </a:rPr>
              <a:t>AI enabled vocational and tertiary education-How can AI become a sustainable resource for educator well-being?</a:t>
            </a:r>
            <a:endParaRPr lang="en-US" sz="2800" b="1" dirty="0">
              <a:solidFill>
                <a:srgbClr val="FFFFFF"/>
              </a:solidFill>
            </a:endParaRPr>
          </a:p>
          <a:p>
            <a:pPr algn="l"/>
            <a:endParaRPr lang="en-NZ" sz="2000" dirty="0">
              <a:solidFill>
                <a:srgbClr val="FFFFFF"/>
              </a:solidFill>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813953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6DEA0A-6AAE-17B9-19A4-0E5E8172C613}"/>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Why this matters for vocational education?</a:t>
            </a:r>
            <a:endParaRPr lang="en-NZ" dirty="0">
              <a:solidFill>
                <a:srgbClr val="FFFFFF"/>
              </a:solidFill>
            </a:endParaRPr>
          </a:p>
        </p:txBody>
      </p:sp>
      <p:sp>
        <p:nvSpPr>
          <p:cNvPr id="44" name="Arc 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Content Placeholder 2">
            <a:extLst>
              <a:ext uri="{FF2B5EF4-FFF2-40B4-BE49-F238E27FC236}">
                <a16:creationId xmlns:a16="http://schemas.microsoft.com/office/drawing/2014/main" id="{7F0106EA-E87A-A2B1-9397-090090969AD1}"/>
              </a:ext>
            </a:extLst>
          </p:cNvPr>
          <p:cNvSpPr>
            <a:spLocks noGrp="1"/>
          </p:cNvSpPr>
          <p:nvPr>
            <p:ph idx="1"/>
          </p:nvPr>
        </p:nvSpPr>
        <p:spPr>
          <a:xfrm>
            <a:off x="4403241" y="132201"/>
            <a:ext cx="6906491" cy="6680951"/>
          </a:xfrm>
        </p:spPr>
        <p:txBody>
          <a:bodyPr anchor="ctr">
            <a:normAutofit/>
          </a:bodyPr>
          <a:lstStyle/>
          <a:p>
            <a:r>
              <a:rPr lang="en-US" sz="1800" dirty="0"/>
              <a:t>AI </a:t>
            </a:r>
            <a:r>
              <a:rPr lang="en-NZ" sz="1800" dirty="0"/>
              <a:t>has the potential to transform higher education with </a:t>
            </a:r>
            <a:r>
              <a:rPr lang="en-NZ" sz="1800" i="1" dirty="0">
                <a:solidFill>
                  <a:schemeClr val="accent2"/>
                </a:solidFill>
              </a:rPr>
              <a:t>range of potential applications </a:t>
            </a:r>
            <a:r>
              <a:rPr lang="en-NZ" sz="1800" dirty="0"/>
              <a:t>in assessment, teaching and learning activities (Crompton and Burke, 2023; Zawacki-Richter et al., 2023).</a:t>
            </a:r>
          </a:p>
          <a:p>
            <a:r>
              <a:rPr lang="en-NZ" sz="1800" dirty="0"/>
              <a:t>AI’s impact in education is not determined by the technology itself, but by how it is pedagogically framed, ethically guided, and supported by people and institutions (</a:t>
            </a:r>
            <a:r>
              <a:rPr lang="en-NZ" sz="1800" dirty="0" err="1"/>
              <a:t>Noroozi</a:t>
            </a:r>
            <a:r>
              <a:rPr lang="en-NZ" sz="1800" dirty="0"/>
              <a:t> et al, 2025).</a:t>
            </a:r>
          </a:p>
          <a:p>
            <a:r>
              <a:rPr lang="en-NZ" sz="1800" dirty="0"/>
              <a:t>While AI adoption promises </a:t>
            </a:r>
            <a:r>
              <a:rPr lang="en-NZ" sz="1800" i="1" dirty="0">
                <a:solidFill>
                  <a:schemeClr val="accent2"/>
                </a:solidFill>
              </a:rPr>
              <a:t>benefits</a:t>
            </a:r>
            <a:r>
              <a:rPr lang="en-NZ" sz="1800" dirty="0"/>
              <a:t> such as enhanced efficiency, productivity, and innovation, it also presents </a:t>
            </a:r>
            <a:r>
              <a:rPr lang="en-NZ" sz="1800" i="1" dirty="0">
                <a:solidFill>
                  <a:schemeClr val="accent2"/>
                </a:solidFill>
              </a:rPr>
              <a:t>significant challenges</a:t>
            </a:r>
            <a:r>
              <a:rPr lang="en-NZ" sz="1800" dirty="0"/>
              <a:t> related to cultural alignment, employee resistance, ethical concerns, and leadership communication (Obrain, 2024).</a:t>
            </a:r>
          </a:p>
          <a:p>
            <a:r>
              <a:rPr lang="en-NZ" sz="1800" i="1" dirty="0">
                <a:solidFill>
                  <a:schemeClr val="accent2"/>
                </a:solidFill>
              </a:rPr>
              <a:t>Teacher Well-being </a:t>
            </a:r>
            <a:r>
              <a:rPr lang="en-NZ" sz="1800" dirty="0"/>
              <a:t>is a multidimensional construct determined by personal factors, organizational factors (work environment &amp; culture), and contextual factors (conditions and demands of the system) (</a:t>
            </a:r>
            <a:r>
              <a:rPr lang="en-NZ" sz="1800" dirty="0" err="1"/>
              <a:t>Gámez-Genovart</a:t>
            </a:r>
            <a:r>
              <a:rPr lang="en-NZ" sz="1800" dirty="0"/>
              <a:t> et al., 2025).</a:t>
            </a:r>
          </a:p>
        </p:txBody>
      </p:sp>
    </p:spTree>
    <p:extLst>
      <p:ext uri="{BB962C8B-B14F-4D97-AF65-F5344CB8AC3E}">
        <p14:creationId xmlns:p14="http://schemas.microsoft.com/office/powerpoint/2010/main" val="388256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anim calcmode="lin" valueType="num">
                                      <p:cBhvr additive="base">
                                        <p:cTn id="7"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
                                            <p:txEl>
                                              <p:pRg st="1" end="1"/>
                                            </p:txEl>
                                          </p:spTgt>
                                        </p:tgtEl>
                                        <p:attrNameLst>
                                          <p:attrName>style.visibility</p:attrName>
                                        </p:attrNameLst>
                                      </p:cBhvr>
                                      <p:to>
                                        <p:strVal val="visible"/>
                                      </p:to>
                                    </p:set>
                                    <p:anim calcmode="lin" valueType="num">
                                      <p:cBhvr additive="base">
                                        <p:cTn id="13" dur="500" fill="hold"/>
                                        <p:tgtEl>
                                          <p:spTgt spid="4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5">
                                            <p:txEl>
                                              <p:pRg st="2" end="2"/>
                                            </p:txEl>
                                          </p:spTgt>
                                        </p:tgtEl>
                                        <p:attrNameLst>
                                          <p:attrName>style.visibility</p:attrName>
                                        </p:attrNameLst>
                                      </p:cBhvr>
                                      <p:to>
                                        <p:strVal val="visible"/>
                                      </p:to>
                                    </p:set>
                                    <p:anim calcmode="lin" valueType="num">
                                      <p:cBhvr additive="base">
                                        <p:cTn id="19" dur="500" fill="hold"/>
                                        <p:tgtEl>
                                          <p:spTgt spid="4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5">
                                            <p:txEl>
                                              <p:pRg st="3" end="3"/>
                                            </p:txEl>
                                          </p:spTgt>
                                        </p:tgtEl>
                                        <p:attrNameLst>
                                          <p:attrName>style.visibility</p:attrName>
                                        </p:attrNameLst>
                                      </p:cBhvr>
                                      <p:to>
                                        <p:strVal val="visible"/>
                                      </p:to>
                                    </p:set>
                                    <p:anim calcmode="lin" valueType="num">
                                      <p:cBhvr additive="base">
                                        <p:cTn id="25" dur="500" fill="hold"/>
                                        <p:tgtEl>
                                          <p:spTgt spid="4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8902B-E01E-9189-0E29-E11F098BDAFF}"/>
              </a:ext>
            </a:extLst>
          </p:cNvPr>
          <p:cNvSpPr>
            <a:spLocks noGrp="1"/>
          </p:cNvSpPr>
          <p:nvPr>
            <p:ph type="title"/>
          </p:nvPr>
        </p:nvSpPr>
        <p:spPr>
          <a:xfrm>
            <a:off x="686834" y="1153572"/>
            <a:ext cx="3200400" cy="4461163"/>
          </a:xfrm>
        </p:spPr>
        <p:txBody>
          <a:bodyPr>
            <a:normAutofit/>
          </a:bodyPr>
          <a:lstStyle/>
          <a:p>
            <a:r>
              <a:rPr lang="en-US">
                <a:solidFill>
                  <a:srgbClr val="FFFFFF"/>
                </a:solidFill>
              </a:rPr>
              <a:t>Why this matters for vocational education</a:t>
            </a:r>
            <a:endParaRPr lang="en-NZ">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5804BB4-7642-8A7F-895B-099614A9577E}"/>
              </a:ext>
            </a:extLst>
          </p:cNvPr>
          <p:cNvSpPr>
            <a:spLocks noGrp="1"/>
          </p:cNvSpPr>
          <p:nvPr>
            <p:ph idx="1"/>
          </p:nvPr>
        </p:nvSpPr>
        <p:spPr>
          <a:xfrm>
            <a:off x="4447308" y="591344"/>
            <a:ext cx="6906491" cy="5585619"/>
          </a:xfrm>
        </p:spPr>
        <p:txBody>
          <a:bodyPr anchor="ctr">
            <a:normAutofit/>
          </a:bodyPr>
          <a:lstStyle/>
          <a:p>
            <a:r>
              <a:rPr lang="en-NZ" sz="1800" dirty="0"/>
              <a:t>In 2025, Ako Aotearoa’s Professional Learning and Development review identified artificial intelligence </a:t>
            </a:r>
            <a:r>
              <a:rPr lang="en-NZ" sz="1800" i="1" dirty="0">
                <a:solidFill>
                  <a:schemeClr val="accent2"/>
                </a:solidFill>
              </a:rPr>
              <a:t>(AI) integration and ethical use</a:t>
            </a:r>
            <a:r>
              <a:rPr lang="en-NZ" sz="1800" dirty="0"/>
              <a:t> as the </a:t>
            </a:r>
            <a:r>
              <a:rPr lang="en-NZ" sz="1800" i="1" dirty="0">
                <a:solidFill>
                  <a:schemeClr val="accent2"/>
                </a:solidFill>
              </a:rPr>
              <a:t>most significant challenge </a:t>
            </a:r>
            <a:r>
              <a:rPr lang="en-NZ" sz="1800" dirty="0"/>
              <a:t>and the </a:t>
            </a:r>
            <a:r>
              <a:rPr lang="en-NZ" sz="1800" i="1" dirty="0">
                <a:solidFill>
                  <a:schemeClr val="accent2"/>
                </a:solidFill>
              </a:rPr>
              <a:t>top priority </a:t>
            </a:r>
            <a:r>
              <a:rPr lang="en-NZ" sz="1800" dirty="0"/>
              <a:t>for TEOs in Aotearoa. </a:t>
            </a:r>
          </a:p>
          <a:p>
            <a:r>
              <a:rPr lang="en-NZ" sz="1800" dirty="0"/>
              <a:t>Cross-sectional surveys conducted in Australia and the UK have reported academics experiencing </a:t>
            </a:r>
            <a:r>
              <a:rPr lang="en-NZ" sz="1800" i="1" dirty="0">
                <a:solidFill>
                  <a:schemeClr val="accent2"/>
                </a:solidFill>
              </a:rPr>
              <a:t>wellbeing levels </a:t>
            </a:r>
            <a:r>
              <a:rPr lang="en-NZ" sz="1800" dirty="0"/>
              <a:t>below the national average (Fetherston et al., 2020; Wray &amp; Kinman, 2021). </a:t>
            </a:r>
          </a:p>
          <a:p>
            <a:r>
              <a:rPr lang="en-NZ" sz="1800" dirty="0"/>
              <a:t>The mental health of higher education academic staff shapes the learning environment, student mental health, and academic success (Rakow et al., 2025).</a:t>
            </a:r>
          </a:p>
          <a:p>
            <a:r>
              <a:rPr lang="en-NZ" sz="1800" i="1" dirty="0">
                <a:solidFill>
                  <a:schemeClr val="accent2"/>
                </a:solidFill>
              </a:rPr>
              <a:t>GenAI's impact on faculty workload</a:t>
            </a:r>
            <a:r>
              <a:rPr lang="en-NZ" sz="1800" dirty="0"/>
              <a:t> represents a workload transformation where it improves efficiency in routine and procedural tasks while simultaneously introducing new professional responsibilities (Su et al., 2026). </a:t>
            </a:r>
          </a:p>
          <a:p>
            <a:endParaRPr lang="en-NZ" sz="2200" dirty="0"/>
          </a:p>
        </p:txBody>
      </p:sp>
    </p:spTree>
    <p:extLst>
      <p:ext uri="{BB962C8B-B14F-4D97-AF65-F5344CB8AC3E}">
        <p14:creationId xmlns:p14="http://schemas.microsoft.com/office/powerpoint/2010/main" val="196293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5BEFFFBD-9F50-8F20-9020-7827F62BD65A}"/>
                  </a:ext>
                </a:extLst>
              </p:cNvPr>
              <p:cNvGraphicFramePr>
                <a:graphicFrameLocks noGrp="1"/>
              </p:cNvGraphicFramePr>
              <p:nvPr>
                <p:extLst>
                  <p:ext uri="{D42A27DB-BD31-4B8C-83A1-F6EECF244321}">
                    <p14:modId xmlns:p14="http://schemas.microsoft.com/office/powerpoint/2010/main" val="2730524914"/>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5BEFFFBD-9F50-8F20-9020-7827F62BD65A}"/>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1090991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3999DA0E-50DC-3C5E-9022-98912A6F8C18}"/>
                  </a:ext>
                </a:extLst>
              </p:cNvPr>
              <p:cNvGraphicFramePr>
                <a:graphicFrameLocks noGrp="1"/>
              </p:cNvGraphicFramePr>
              <p:nvPr>
                <p:extLst>
                  <p:ext uri="{D42A27DB-BD31-4B8C-83A1-F6EECF244321}">
                    <p14:modId xmlns:p14="http://schemas.microsoft.com/office/powerpoint/2010/main" val="841653589"/>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3999DA0E-50DC-3C5E-9022-98912A6F8C18}"/>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468413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BC7E98E4-3AED-6E57-A623-50E143FD9089}"/>
                  </a:ext>
                </a:extLst>
              </p:cNvPr>
              <p:cNvGraphicFramePr>
                <a:graphicFrameLocks noGrp="1"/>
              </p:cNvGraphicFramePr>
              <p:nvPr>
                <p:extLst>
                  <p:ext uri="{D42A27DB-BD31-4B8C-83A1-F6EECF244321}">
                    <p14:modId xmlns:p14="http://schemas.microsoft.com/office/powerpoint/2010/main" val="1023275716"/>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BC7E98E4-3AED-6E57-A623-50E143FD9089}"/>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296507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4337E-8A2B-3D11-A1C5-AAF05EAF1688}"/>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About the research</a:t>
            </a:r>
            <a:endParaRPr lang="en-NZ" dirty="0">
              <a:solidFill>
                <a:srgbClr val="FFFFFF"/>
              </a:solidFill>
            </a:endParaRPr>
          </a:p>
        </p:txBody>
      </p:sp>
      <p:sp>
        <p:nvSpPr>
          <p:cNvPr id="31"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4C9D38C-8396-A389-390D-B9521932F4E7}"/>
              </a:ext>
            </a:extLst>
          </p:cNvPr>
          <p:cNvSpPr>
            <a:spLocks noGrp="1"/>
          </p:cNvSpPr>
          <p:nvPr>
            <p:ph idx="1"/>
          </p:nvPr>
        </p:nvSpPr>
        <p:spPr>
          <a:xfrm>
            <a:off x="4447308" y="591344"/>
            <a:ext cx="7439892" cy="5585619"/>
          </a:xfrm>
        </p:spPr>
        <p:txBody>
          <a:bodyPr anchor="ctr">
            <a:normAutofit lnSpcReduction="10000"/>
          </a:bodyPr>
          <a:lstStyle/>
          <a:p>
            <a:pPr marL="0" indent="0">
              <a:buNone/>
            </a:pPr>
            <a:r>
              <a:rPr lang="en-NZ" sz="2000" b="1" dirty="0"/>
              <a:t>Aim of the research</a:t>
            </a:r>
            <a:r>
              <a:rPr lang="en-NZ" sz="2000" dirty="0"/>
              <a:t>-</a:t>
            </a:r>
          </a:p>
          <a:p>
            <a:pPr marL="0" indent="0">
              <a:buNone/>
            </a:pPr>
            <a:r>
              <a:rPr lang="en-NZ" sz="2000" dirty="0"/>
              <a:t>To explore tertiary educators’ experiences and attitudes towards AI, including their perceptions, beliefs, and responses to AI technologies in their daily work and impact on role, work and </a:t>
            </a:r>
            <a:r>
              <a:rPr lang="en-NZ" sz="2000"/>
              <a:t>professional aspects, </a:t>
            </a:r>
            <a:r>
              <a:rPr lang="en-NZ" sz="2000" dirty="0"/>
              <a:t>stress and well-being.</a:t>
            </a:r>
          </a:p>
          <a:p>
            <a:pPr marL="0" indent="0">
              <a:buNone/>
            </a:pPr>
            <a:endParaRPr lang="en-US" sz="2000" dirty="0"/>
          </a:p>
          <a:p>
            <a:pPr marL="0" indent="0">
              <a:buNone/>
            </a:pPr>
            <a:r>
              <a:rPr lang="en-US" sz="2000" b="1" dirty="0"/>
              <a:t>Research Questions-</a:t>
            </a:r>
          </a:p>
          <a:p>
            <a:pPr marL="0" indent="0">
              <a:buNone/>
            </a:pPr>
            <a:r>
              <a:rPr lang="en-NZ" sz="1900" i="1" dirty="0"/>
              <a:t>RQ1-What are the perceptions of tertiary educators on the use of AI tools within their role and whether these are perceived as a demand or a resource?</a:t>
            </a:r>
          </a:p>
          <a:p>
            <a:pPr marL="0" indent="0">
              <a:buNone/>
            </a:pPr>
            <a:endParaRPr lang="en-NZ" sz="1900" i="1" dirty="0"/>
          </a:p>
          <a:p>
            <a:pPr marL="0" indent="0">
              <a:buNone/>
            </a:pPr>
            <a:r>
              <a:rPr lang="en-NZ" sz="1900" i="1" dirty="0"/>
              <a:t>RQ2-What is the perceived effect of using AI tools on workload, professional identity, autonomy, self-reported stress and well-being?</a:t>
            </a:r>
          </a:p>
          <a:p>
            <a:pPr marL="0" indent="0">
              <a:buNone/>
            </a:pPr>
            <a:endParaRPr lang="en-NZ" sz="1900" i="1" dirty="0"/>
          </a:p>
          <a:p>
            <a:pPr marL="0" indent="0">
              <a:buNone/>
            </a:pPr>
            <a:r>
              <a:rPr lang="en-NZ" sz="1900" i="1" dirty="0"/>
              <a:t>RQ3- What are the organisational and collaborative supports needed to strengthen educator capability, well-being and responsiveness to changing workforce requirements. </a:t>
            </a:r>
            <a:endParaRPr lang="en-US" sz="1900" i="1" dirty="0"/>
          </a:p>
          <a:p>
            <a:pPr marL="0" indent="0">
              <a:buNone/>
            </a:pPr>
            <a:endParaRPr lang="en-US" dirty="0"/>
          </a:p>
        </p:txBody>
      </p:sp>
    </p:spTree>
    <p:extLst>
      <p:ext uri="{BB962C8B-B14F-4D97-AF65-F5344CB8AC3E}">
        <p14:creationId xmlns:p14="http://schemas.microsoft.com/office/powerpoint/2010/main" val="3293861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C4DA6E-011C-664C-2C7D-75AAC46C7831}"/>
              </a:ext>
            </a:extLst>
          </p:cNvPr>
          <p:cNvSpPr>
            <a:spLocks noGrp="1"/>
          </p:cNvSpPr>
          <p:nvPr>
            <p:ph type="title"/>
          </p:nvPr>
        </p:nvSpPr>
        <p:spPr>
          <a:xfrm>
            <a:off x="6657715" y="467271"/>
            <a:ext cx="4195674" cy="2052522"/>
          </a:xfrm>
        </p:spPr>
        <p:txBody>
          <a:bodyPr anchor="b">
            <a:normAutofit/>
          </a:bodyPr>
          <a:lstStyle/>
          <a:p>
            <a:r>
              <a:rPr lang="en-US" sz="4300"/>
              <a:t>Two lenses for understanding experience</a:t>
            </a:r>
            <a:endParaRPr lang="en-NZ" sz="4300"/>
          </a:p>
        </p:txBody>
      </p:sp>
      <p:sp>
        <p:nvSpPr>
          <p:cNvPr id="26" name="Oval 2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29"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0"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DEBBBBB7-455F-8537-8294-1314C290A7F7}"/>
              </a:ext>
            </a:extLst>
          </p:cNvPr>
          <p:cNvSpPr>
            <a:spLocks noGrp="1"/>
          </p:cNvSpPr>
          <p:nvPr>
            <p:ph idx="1"/>
          </p:nvPr>
        </p:nvSpPr>
        <p:spPr>
          <a:xfrm>
            <a:off x="6695359" y="2990818"/>
            <a:ext cx="4158031" cy="2913872"/>
          </a:xfrm>
        </p:spPr>
        <p:txBody>
          <a:bodyPr>
            <a:normAutofit/>
          </a:bodyPr>
          <a:lstStyle/>
          <a:p>
            <a:r>
              <a:rPr lang="en-US" sz="2000" dirty="0">
                <a:solidFill>
                  <a:schemeClr val="tx1">
                    <a:alpha val="80000"/>
                  </a:schemeClr>
                </a:solidFill>
              </a:rPr>
              <a:t>Job demands-resources model(JD-R) (Demerouti et al, 2001)</a:t>
            </a:r>
          </a:p>
          <a:p>
            <a:r>
              <a:rPr lang="en-US" sz="2000" dirty="0">
                <a:solidFill>
                  <a:schemeClr val="tx1">
                    <a:alpha val="80000"/>
                  </a:schemeClr>
                </a:solidFill>
              </a:rPr>
              <a:t>Technology Acceptance model (TAM) (Davis, 1989)</a:t>
            </a:r>
          </a:p>
          <a:p>
            <a:endParaRPr lang="en-NZ" sz="2000" dirty="0">
              <a:solidFill>
                <a:schemeClr val="tx1">
                  <a:alpha val="80000"/>
                </a:schemeClr>
              </a:solidFill>
            </a:endParaRPr>
          </a:p>
        </p:txBody>
      </p:sp>
      <p:sp>
        <p:nvSpPr>
          <p:cNvPr id="32"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34" name="Straight Connector 3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A1EACFB9-F459-8A09-20F3-AFEA3CEE0702}"/>
              </a:ext>
            </a:extLst>
          </p:cNvPr>
          <p:cNvGraphicFramePr>
            <a:graphicFrameLocks noGrp="1"/>
          </p:cNvGraphicFramePr>
          <p:nvPr>
            <p:extLst>
              <p:ext uri="{D42A27DB-BD31-4B8C-83A1-F6EECF244321}">
                <p14:modId xmlns:p14="http://schemas.microsoft.com/office/powerpoint/2010/main" val="2574151818"/>
              </p:ext>
            </p:extLst>
          </p:nvPr>
        </p:nvGraphicFramePr>
        <p:xfrm>
          <a:off x="1217770" y="1464796"/>
          <a:ext cx="3952580" cy="3920902"/>
        </p:xfrm>
        <a:graphic>
          <a:graphicData uri="http://schemas.openxmlformats.org/drawingml/2006/table">
            <a:tbl>
              <a:tblPr firstRow="1" bandRow="1">
                <a:tableStyleId>{5C22544A-7EE6-4342-B048-85BDC9FD1C3A}</a:tableStyleId>
              </a:tblPr>
              <a:tblGrid>
                <a:gridCol w="2247319">
                  <a:extLst>
                    <a:ext uri="{9D8B030D-6E8A-4147-A177-3AD203B41FA5}">
                      <a16:colId xmlns:a16="http://schemas.microsoft.com/office/drawing/2014/main" val="67424608"/>
                    </a:ext>
                  </a:extLst>
                </a:gridCol>
                <a:gridCol w="1705261">
                  <a:extLst>
                    <a:ext uri="{9D8B030D-6E8A-4147-A177-3AD203B41FA5}">
                      <a16:colId xmlns:a16="http://schemas.microsoft.com/office/drawing/2014/main" val="1953955826"/>
                    </a:ext>
                  </a:extLst>
                </a:gridCol>
              </a:tblGrid>
              <a:tr h="808237">
                <a:tc>
                  <a:txBody>
                    <a:bodyPr/>
                    <a:lstStyle/>
                    <a:p>
                      <a:pPr marL="0" lvl="0" indent="0">
                        <a:buFont typeface="Arial" panose="020B0604020202020204" pitchFamily="34" charset="0"/>
                        <a:buNone/>
                      </a:pPr>
                      <a:r>
                        <a:rPr lang="en-US" sz="1500"/>
                        <a:t>Job demands-resources model</a:t>
                      </a:r>
                      <a:endParaRPr lang="en-NZ" sz="1500"/>
                    </a:p>
                  </a:txBody>
                  <a:tcPr marL="77946" marR="77946" marT="38973" marB="38973"/>
                </a:tc>
                <a:tc>
                  <a:txBody>
                    <a:bodyPr/>
                    <a:lstStyle/>
                    <a:p>
                      <a:pPr marL="0" lvl="0" indent="0">
                        <a:buFont typeface="Arial" panose="020B0604020202020204" pitchFamily="34" charset="0"/>
                        <a:buNone/>
                      </a:pPr>
                      <a:r>
                        <a:rPr lang="en-US" sz="1500"/>
                        <a:t>Technology Acceptance model </a:t>
                      </a:r>
                      <a:endParaRPr lang="en-NZ" sz="1500"/>
                    </a:p>
                  </a:txBody>
                  <a:tcPr marL="77946" marR="77946" marT="38973" marB="38973"/>
                </a:tc>
                <a:extLst>
                  <a:ext uri="{0D108BD9-81ED-4DB2-BD59-A6C34878D82A}">
                    <a16:rowId xmlns:a16="http://schemas.microsoft.com/office/drawing/2014/main" val="628292255"/>
                  </a:ext>
                </a:extLst>
              </a:tr>
              <a:tr h="1037555">
                <a:tc>
                  <a:txBody>
                    <a:bodyPr/>
                    <a:lstStyle/>
                    <a:p>
                      <a:r>
                        <a:rPr lang="en-US" sz="1500" dirty="0"/>
                        <a:t>Does use and adoption of AI aid as a resource to support the role?</a:t>
                      </a:r>
                      <a:endParaRPr lang="en-NZ" sz="1500" dirty="0"/>
                    </a:p>
                  </a:txBody>
                  <a:tcPr marL="77946" marR="77946" marT="38973" marB="38973"/>
                </a:tc>
                <a:tc>
                  <a:txBody>
                    <a:bodyPr/>
                    <a:lstStyle/>
                    <a:p>
                      <a:r>
                        <a:rPr lang="en-US" sz="1500"/>
                        <a:t>Is the AI technology perceived as useful?</a:t>
                      </a:r>
                      <a:endParaRPr lang="en-NZ" sz="1500"/>
                    </a:p>
                  </a:txBody>
                  <a:tcPr marL="77946" marR="77946" marT="38973" marB="38973"/>
                </a:tc>
                <a:extLst>
                  <a:ext uri="{0D108BD9-81ED-4DB2-BD59-A6C34878D82A}">
                    <a16:rowId xmlns:a16="http://schemas.microsoft.com/office/drawing/2014/main" val="2753480089"/>
                  </a:ext>
                </a:extLst>
              </a:tr>
              <a:tr h="1266873">
                <a:tc>
                  <a:txBody>
                    <a:bodyPr/>
                    <a:lstStyle/>
                    <a:p>
                      <a:r>
                        <a:rPr lang="en-US" sz="1500" dirty="0"/>
                        <a:t>Does adoption of AI create invisible demands, cognitive load or perceived as a source of strain?</a:t>
                      </a:r>
                      <a:endParaRPr lang="en-NZ" sz="1500" dirty="0"/>
                    </a:p>
                  </a:txBody>
                  <a:tcPr marL="77946" marR="77946" marT="38973" marB="38973"/>
                </a:tc>
                <a:tc>
                  <a:txBody>
                    <a:bodyPr/>
                    <a:lstStyle/>
                    <a:p>
                      <a:r>
                        <a:rPr lang="en-US" sz="1500"/>
                        <a:t>Is the AI technology perceived as easy to use?</a:t>
                      </a:r>
                      <a:endParaRPr lang="en-NZ" sz="1500"/>
                    </a:p>
                  </a:txBody>
                  <a:tcPr marL="77946" marR="77946" marT="38973" marB="38973"/>
                </a:tc>
                <a:extLst>
                  <a:ext uri="{0D108BD9-81ED-4DB2-BD59-A6C34878D82A}">
                    <a16:rowId xmlns:a16="http://schemas.microsoft.com/office/drawing/2014/main" val="1934215149"/>
                  </a:ext>
                </a:extLst>
              </a:tr>
              <a:tr h="808237">
                <a:tc>
                  <a:txBody>
                    <a:bodyPr/>
                    <a:lstStyle/>
                    <a:p>
                      <a:r>
                        <a:rPr lang="en-US" sz="1500" dirty="0"/>
                        <a:t>How does the balance of resources and demands impact well-being?</a:t>
                      </a:r>
                      <a:endParaRPr lang="en-NZ" sz="1500" dirty="0"/>
                    </a:p>
                  </a:txBody>
                  <a:tcPr marL="77946" marR="77946" marT="38973" marB="38973"/>
                </a:tc>
                <a:tc>
                  <a:txBody>
                    <a:bodyPr/>
                    <a:lstStyle/>
                    <a:p>
                      <a:r>
                        <a:rPr lang="en-US" sz="1500" dirty="0"/>
                        <a:t>How do these perceptions shape adoption?</a:t>
                      </a:r>
                      <a:endParaRPr lang="en-NZ" sz="1500" dirty="0"/>
                    </a:p>
                  </a:txBody>
                  <a:tcPr marL="77946" marR="77946" marT="38973" marB="38973"/>
                </a:tc>
                <a:extLst>
                  <a:ext uri="{0D108BD9-81ED-4DB2-BD59-A6C34878D82A}">
                    <a16:rowId xmlns:a16="http://schemas.microsoft.com/office/drawing/2014/main" val="631426601"/>
                  </a:ext>
                </a:extLst>
              </a:tr>
            </a:tbl>
          </a:graphicData>
        </a:graphic>
      </p:graphicFrame>
    </p:spTree>
    <p:extLst>
      <p:ext uri="{BB962C8B-B14F-4D97-AF65-F5344CB8AC3E}">
        <p14:creationId xmlns:p14="http://schemas.microsoft.com/office/powerpoint/2010/main" val="1072497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754F66-318C-3C99-0779-C9DF35F8CE43}"/>
              </a:ext>
            </a:extLst>
          </p:cNvPr>
          <p:cNvSpPr>
            <a:spLocks noGrp="1"/>
          </p:cNvSpPr>
          <p:nvPr>
            <p:ph type="title"/>
          </p:nvPr>
        </p:nvSpPr>
        <p:spPr>
          <a:xfrm>
            <a:off x="838200" y="459863"/>
            <a:ext cx="10515600" cy="1004594"/>
          </a:xfrm>
        </p:spPr>
        <p:txBody>
          <a:bodyPr>
            <a:normAutofit/>
          </a:bodyPr>
          <a:lstStyle/>
          <a:p>
            <a:pPr algn="ctr"/>
            <a:r>
              <a:rPr lang="en-US" b="1" dirty="0">
                <a:solidFill>
                  <a:srgbClr val="FFFFFF"/>
                </a:solidFill>
              </a:rPr>
              <a:t>This qualitative research</a:t>
            </a:r>
            <a:endParaRPr lang="en-NZ" dirty="0">
              <a:solidFill>
                <a:srgbClr val="FFFFFF"/>
              </a:solidFill>
            </a:endParaRP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E4245C9-530D-025D-6486-CD8B817DE66D}"/>
              </a:ext>
            </a:extLst>
          </p:cNvPr>
          <p:cNvGraphicFramePr>
            <a:graphicFrameLocks noGrp="1"/>
          </p:cNvGraphicFramePr>
          <p:nvPr>
            <p:ph idx="1"/>
            <p:extLst>
              <p:ext uri="{D42A27DB-BD31-4B8C-83A1-F6EECF244321}">
                <p14:modId xmlns:p14="http://schemas.microsoft.com/office/powerpoint/2010/main" val="2312213543"/>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7334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09E9A002-57A8-5AAD-F163-FB1F84541393}"/>
              </a:ext>
            </a:extLst>
          </p:cNvPr>
          <p:cNvSpPr>
            <a:spLocks noGrp="1"/>
          </p:cNvSpPr>
          <p:nvPr>
            <p:ph type="title"/>
          </p:nvPr>
        </p:nvSpPr>
        <p:spPr>
          <a:xfrm>
            <a:off x="457200" y="1598246"/>
            <a:ext cx="4412419" cy="3626217"/>
          </a:xfrm>
        </p:spPr>
        <p:txBody>
          <a:bodyPr vert="horz" lIns="91440" tIns="45720" rIns="91440" bIns="45720" rtlCol="0">
            <a:normAutofit/>
          </a:bodyPr>
          <a:lstStyle/>
          <a:p>
            <a:pPr algn="r"/>
            <a:r>
              <a:rPr lang="en-US" sz="8000" kern="1200" dirty="0">
                <a:solidFill>
                  <a:srgbClr val="FFFFFF"/>
                </a:solidFill>
                <a:latin typeface="+mj-lt"/>
                <a:ea typeface="+mj-ea"/>
                <a:cs typeface="+mj-cs"/>
              </a:rPr>
              <a:t>Findings</a:t>
            </a:r>
          </a:p>
        </p:txBody>
      </p:sp>
      <p:sp>
        <p:nvSpPr>
          <p:cNvPr id="3" name="Content Placeholder 2">
            <a:extLst>
              <a:ext uri="{FF2B5EF4-FFF2-40B4-BE49-F238E27FC236}">
                <a16:creationId xmlns:a16="http://schemas.microsoft.com/office/drawing/2014/main" id="{89BC4791-4EFC-D414-A7AB-C99F0EBDBBE1}"/>
              </a:ext>
            </a:extLst>
          </p:cNvPr>
          <p:cNvSpPr>
            <a:spLocks noGrp="1"/>
          </p:cNvSpPr>
          <p:nvPr>
            <p:ph idx="1"/>
          </p:nvPr>
        </p:nvSpPr>
        <p:spPr>
          <a:xfrm>
            <a:off x="457200" y="5350213"/>
            <a:ext cx="4412417" cy="1031537"/>
          </a:xfrm>
        </p:spPr>
        <p:txBody>
          <a:bodyPr vert="horz" lIns="91440" tIns="45720" rIns="91440" bIns="45720" rtlCol="0">
            <a:normAutofit/>
          </a:bodyPr>
          <a:lstStyle/>
          <a:p>
            <a:pPr marL="0" indent="0" algn="r">
              <a:buNone/>
            </a:pPr>
            <a:r>
              <a:rPr lang="en-US" sz="3200" kern="1200" dirty="0">
                <a:solidFill>
                  <a:srgbClr val="FFFFFF"/>
                </a:solidFill>
                <a:latin typeface="+mn-lt"/>
                <a:ea typeface="+mn-ea"/>
                <a:cs typeface="+mn-cs"/>
              </a:rPr>
              <a:t>The central tension: resource and demand</a:t>
            </a: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6"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graphicFrame>
        <p:nvGraphicFramePr>
          <p:cNvPr id="8" name="Content Placeholder 3">
            <a:extLst>
              <a:ext uri="{FF2B5EF4-FFF2-40B4-BE49-F238E27FC236}">
                <a16:creationId xmlns:a16="http://schemas.microsoft.com/office/drawing/2014/main" id="{9B025820-84A7-F8F2-F6A3-C52A542B8096}"/>
              </a:ext>
            </a:extLst>
          </p:cNvPr>
          <p:cNvGraphicFramePr>
            <a:graphicFrameLocks/>
          </p:cNvGraphicFramePr>
          <p:nvPr>
            <p:extLst>
              <p:ext uri="{D42A27DB-BD31-4B8C-83A1-F6EECF244321}">
                <p14:modId xmlns:p14="http://schemas.microsoft.com/office/powerpoint/2010/main" val="2216494920"/>
              </p:ext>
            </p:extLst>
          </p:nvPr>
        </p:nvGraphicFramePr>
        <p:xfrm>
          <a:off x="5938094" y="1406101"/>
          <a:ext cx="5942416" cy="4184836"/>
        </p:xfrm>
        <a:graphic>
          <a:graphicData uri="http://schemas.openxmlformats.org/drawingml/2006/table">
            <a:tbl>
              <a:tblPr firstRow="1" bandRow="1">
                <a:tableStyleId>{5C22544A-7EE6-4342-B048-85BDC9FD1C3A}</a:tableStyleId>
              </a:tblPr>
              <a:tblGrid>
                <a:gridCol w="3165768">
                  <a:extLst>
                    <a:ext uri="{9D8B030D-6E8A-4147-A177-3AD203B41FA5}">
                      <a16:colId xmlns:a16="http://schemas.microsoft.com/office/drawing/2014/main" val="3092846071"/>
                    </a:ext>
                  </a:extLst>
                </a:gridCol>
                <a:gridCol w="2776648">
                  <a:extLst>
                    <a:ext uri="{9D8B030D-6E8A-4147-A177-3AD203B41FA5}">
                      <a16:colId xmlns:a16="http://schemas.microsoft.com/office/drawing/2014/main" val="3977956282"/>
                    </a:ext>
                  </a:extLst>
                </a:gridCol>
              </a:tblGrid>
              <a:tr h="490556">
                <a:tc>
                  <a:txBody>
                    <a:bodyPr/>
                    <a:lstStyle/>
                    <a:p>
                      <a:pPr>
                        <a:lnSpc>
                          <a:spcPct val="107000"/>
                        </a:lnSpc>
                        <a:spcAft>
                          <a:spcPts val="800"/>
                        </a:spcAft>
                        <a:buNone/>
                      </a:pPr>
                      <a:r>
                        <a:rPr lang="en-US" sz="900" dirty="0">
                          <a:effectLst/>
                        </a:rPr>
                        <a:t>AI as a job resource</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AI as a job demand</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1406702372"/>
                  </a:ext>
                </a:extLst>
              </a:tr>
              <a:tr h="738856">
                <a:tc>
                  <a:txBody>
                    <a:bodyPr/>
                    <a:lstStyle/>
                    <a:p>
                      <a:pPr>
                        <a:lnSpc>
                          <a:spcPct val="107000"/>
                        </a:lnSpc>
                        <a:spcAft>
                          <a:spcPts val="800"/>
                        </a:spcAft>
                        <a:buNone/>
                      </a:pPr>
                      <a:r>
                        <a:rPr lang="en-US" sz="900">
                          <a:effectLst/>
                        </a:rPr>
                        <a:t>Capacity of a collaborative partner (24/7 availability)</a:t>
                      </a:r>
                      <a:endParaRPr lang="en-NZ" sz="90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Adaptation challenges</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3357013957"/>
                  </a:ext>
                </a:extLst>
              </a:tr>
              <a:tr h="738856">
                <a:tc>
                  <a:txBody>
                    <a:bodyPr/>
                    <a:lstStyle/>
                    <a:p>
                      <a:pPr>
                        <a:lnSpc>
                          <a:spcPct val="107000"/>
                        </a:lnSpc>
                        <a:spcAft>
                          <a:spcPts val="800"/>
                        </a:spcAft>
                        <a:buNone/>
                      </a:pPr>
                      <a:r>
                        <a:rPr lang="en-US" sz="900">
                          <a:effectLst/>
                        </a:rPr>
                        <a:t>Enhanced efficiency/productivity</a:t>
                      </a:r>
                      <a:endParaRPr lang="en-NZ" sz="90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Inherent tensions and conflicts (ethics and intellectual property, clear guidelines on usage, environmental issues)</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1890919023"/>
                  </a:ext>
                </a:extLst>
              </a:tr>
              <a:tr h="738856">
                <a:tc>
                  <a:txBody>
                    <a:bodyPr/>
                    <a:lstStyle/>
                    <a:p>
                      <a:pPr>
                        <a:lnSpc>
                          <a:spcPct val="107000"/>
                        </a:lnSpc>
                        <a:spcAft>
                          <a:spcPts val="800"/>
                        </a:spcAft>
                        <a:buNone/>
                      </a:pPr>
                      <a:r>
                        <a:rPr lang="en-US" sz="900">
                          <a:effectLst/>
                        </a:rPr>
                        <a:t>Fills in skill or proficiency gaps</a:t>
                      </a:r>
                      <a:endParaRPr lang="en-NZ" sz="90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Time pressure for upskilling</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2963068023"/>
                  </a:ext>
                </a:extLst>
              </a:tr>
              <a:tr h="738856">
                <a:tc>
                  <a:txBody>
                    <a:bodyPr/>
                    <a:lstStyle/>
                    <a:p>
                      <a:pPr>
                        <a:lnSpc>
                          <a:spcPct val="107000"/>
                        </a:lnSpc>
                        <a:spcAft>
                          <a:spcPts val="800"/>
                        </a:spcAft>
                        <a:buNone/>
                      </a:pPr>
                      <a:r>
                        <a:rPr lang="en-US" sz="900">
                          <a:effectLst/>
                        </a:rPr>
                        <a:t>Addresses resource constraints</a:t>
                      </a:r>
                      <a:endParaRPr lang="en-NZ" sz="90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Finding fit with AI technology</a:t>
                      </a:r>
                      <a:endParaRPr lang="en-NZ" sz="900" dirty="0">
                        <a:effectLst/>
                      </a:endParaRPr>
                    </a:p>
                    <a:p>
                      <a:pPr>
                        <a:lnSpc>
                          <a:spcPct val="107000"/>
                        </a:lnSpc>
                        <a:spcAft>
                          <a:spcPts val="800"/>
                        </a:spcAft>
                        <a:buNone/>
                      </a:pPr>
                      <a:r>
                        <a:rPr lang="en-US" sz="900" dirty="0">
                          <a:effectLst/>
                        </a:rPr>
                        <a:t> </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3008494971"/>
                  </a:ext>
                </a:extLst>
              </a:tr>
              <a:tr h="738856">
                <a:tc>
                  <a:txBody>
                    <a:bodyPr/>
                    <a:lstStyle/>
                    <a:p>
                      <a:pPr>
                        <a:lnSpc>
                          <a:spcPct val="107000"/>
                        </a:lnSpc>
                        <a:spcAft>
                          <a:spcPts val="800"/>
                        </a:spcAft>
                        <a:buNone/>
                      </a:pPr>
                      <a:r>
                        <a:rPr lang="en-US" sz="900" dirty="0">
                          <a:effectLst/>
                        </a:rPr>
                        <a:t>Potential contribution to work and life balance</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tc>
                  <a:txBody>
                    <a:bodyPr/>
                    <a:lstStyle/>
                    <a:p>
                      <a:pPr>
                        <a:lnSpc>
                          <a:spcPct val="107000"/>
                        </a:lnSpc>
                        <a:spcAft>
                          <a:spcPts val="800"/>
                        </a:spcAft>
                        <a:buNone/>
                      </a:pPr>
                      <a:r>
                        <a:rPr lang="en-US" sz="900" dirty="0">
                          <a:effectLst/>
                        </a:rPr>
                        <a:t> </a:t>
                      </a:r>
                      <a:r>
                        <a:rPr lang="en-NZ" sz="900" dirty="0">
                          <a:effectLst/>
                        </a:rPr>
                        <a:t>Monitoring </a:t>
                      </a:r>
                      <a:r>
                        <a:rPr lang="en-NZ" sz="900" dirty="0" err="1">
                          <a:effectLst/>
                        </a:rPr>
                        <a:t>ākonga</a:t>
                      </a:r>
                      <a:r>
                        <a:rPr lang="en-NZ" sz="900" dirty="0">
                          <a:effectLst/>
                        </a:rPr>
                        <a:t> AI use and academic integrity.</a:t>
                      </a:r>
                      <a:endParaRPr lang="en-NZ" sz="900" dirty="0">
                        <a:effectLst/>
                        <a:latin typeface="Calibri" panose="020F0502020204030204" pitchFamily="34" charset="0"/>
                        <a:ea typeface="Yu Mincho" panose="02020400000000000000" pitchFamily="18" charset="-128"/>
                        <a:cs typeface="Times New Roman" panose="02020603050405020304" pitchFamily="18" charset="0"/>
                      </a:endParaRPr>
                    </a:p>
                  </a:txBody>
                  <a:tcPr marL="134294" marR="134294" marT="67147" marB="67147"/>
                </a:tc>
                <a:extLst>
                  <a:ext uri="{0D108BD9-81ED-4DB2-BD59-A6C34878D82A}">
                    <a16:rowId xmlns:a16="http://schemas.microsoft.com/office/drawing/2014/main" val="3991928528"/>
                  </a:ext>
                </a:extLst>
              </a:tr>
            </a:tbl>
          </a:graphicData>
        </a:graphic>
      </p:graphicFrame>
    </p:spTree>
    <p:extLst>
      <p:ext uri="{BB962C8B-B14F-4D97-AF65-F5344CB8AC3E}">
        <p14:creationId xmlns:p14="http://schemas.microsoft.com/office/powerpoint/2010/main" val="1138245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3CFD64-7B3B-DBAE-EE23-C5948412726A}"/>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Preliminary themes </a:t>
            </a:r>
            <a:endParaRPr lang="en-NZ" dirty="0">
              <a:solidFill>
                <a:srgbClr val="FFFFFF"/>
              </a:solidFill>
            </a:endParaRPr>
          </a:p>
        </p:txBody>
      </p:sp>
      <p:sp>
        <p:nvSpPr>
          <p:cNvPr id="31"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3E6BB46-8C8E-6A8E-0F29-4A40D70CCA7E}"/>
              </a:ext>
            </a:extLst>
          </p:cNvPr>
          <p:cNvSpPr>
            <a:spLocks noGrp="1"/>
          </p:cNvSpPr>
          <p:nvPr>
            <p:ph idx="1"/>
          </p:nvPr>
        </p:nvSpPr>
        <p:spPr>
          <a:xfrm>
            <a:off x="4447308" y="591344"/>
            <a:ext cx="6906491" cy="5585619"/>
          </a:xfrm>
        </p:spPr>
        <p:txBody>
          <a:bodyPr anchor="ctr">
            <a:normAutofit/>
          </a:bodyPr>
          <a:lstStyle/>
          <a:p>
            <a:endParaRPr lang="en-NZ" dirty="0"/>
          </a:p>
        </p:txBody>
      </p:sp>
      <p:sp>
        <p:nvSpPr>
          <p:cNvPr id="5" name="Rectangle: Rounded Corners 4">
            <a:extLst>
              <a:ext uri="{FF2B5EF4-FFF2-40B4-BE49-F238E27FC236}">
                <a16:creationId xmlns:a16="http://schemas.microsoft.com/office/drawing/2014/main" id="{37BE58CA-E849-6A28-DB71-5A82ED31F2B7}"/>
              </a:ext>
            </a:extLst>
          </p:cNvPr>
          <p:cNvSpPr/>
          <p:nvPr/>
        </p:nvSpPr>
        <p:spPr>
          <a:xfrm>
            <a:off x="4447308" y="867133"/>
            <a:ext cx="3293340" cy="149701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t>Partnering with AI though navigating professional and </a:t>
            </a:r>
            <a:r>
              <a:rPr lang="en-NZ" b="1" dirty="0" err="1"/>
              <a:t>ākonga</a:t>
            </a:r>
            <a:r>
              <a:rPr lang="en-US" b="1" dirty="0"/>
              <a:t> related demands</a:t>
            </a:r>
            <a:endParaRPr lang="en-NZ" b="1" dirty="0"/>
          </a:p>
        </p:txBody>
      </p:sp>
      <p:sp>
        <p:nvSpPr>
          <p:cNvPr id="6" name="Rectangle: Rounded Corners 5">
            <a:extLst>
              <a:ext uri="{FF2B5EF4-FFF2-40B4-BE49-F238E27FC236}">
                <a16:creationId xmlns:a16="http://schemas.microsoft.com/office/drawing/2014/main" id="{E4FF3BE1-377F-164B-ECBC-05A25AA8536E}"/>
              </a:ext>
            </a:extLst>
          </p:cNvPr>
          <p:cNvSpPr/>
          <p:nvPr/>
        </p:nvSpPr>
        <p:spPr>
          <a:xfrm>
            <a:off x="7952466" y="867133"/>
            <a:ext cx="3189515" cy="149701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fontAlgn="t">
              <a:lnSpc>
                <a:spcPct val="100000"/>
              </a:lnSpc>
              <a:buNone/>
            </a:pPr>
            <a:r>
              <a:rPr lang="en-NZ" b="1" dirty="0"/>
              <a:t>AI reshaping educator workload and identity while preserving autonomy</a:t>
            </a:r>
          </a:p>
        </p:txBody>
      </p:sp>
      <p:sp>
        <p:nvSpPr>
          <p:cNvPr id="7" name="Rectangle: Rounded Corners 6">
            <a:extLst>
              <a:ext uri="{FF2B5EF4-FFF2-40B4-BE49-F238E27FC236}">
                <a16:creationId xmlns:a16="http://schemas.microsoft.com/office/drawing/2014/main" id="{F481B0F3-31C0-BEE3-7806-CF58B21B7FCC}"/>
              </a:ext>
            </a:extLst>
          </p:cNvPr>
          <p:cNvSpPr/>
          <p:nvPr/>
        </p:nvSpPr>
        <p:spPr>
          <a:xfrm>
            <a:off x="4447308" y="3316078"/>
            <a:ext cx="3036790" cy="150354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t>AI’s contrasting effects on stress and wellbeing</a:t>
            </a:r>
            <a:endParaRPr lang="en-NZ" b="1" dirty="0"/>
          </a:p>
        </p:txBody>
      </p:sp>
      <p:sp>
        <p:nvSpPr>
          <p:cNvPr id="13" name="Rectangle: Rounded Corners 12">
            <a:extLst>
              <a:ext uri="{FF2B5EF4-FFF2-40B4-BE49-F238E27FC236}">
                <a16:creationId xmlns:a16="http://schemas.microsoft.com/office/drawing/2014/main" id="{87870DD3-7FCA-C53C-95FD-2E128E037117}"/>
              </a:ext>
            </a:extLst>
          </p:cNvPr>
          <p:cNvSpPr/>
          <p:nvPr/>
        </p:nvSpPr>
        <p:spPr>
          <a:xfrm>
            <a:off x="7899094" y="3316077"/>
            <a:ext cx="3242888" cy="150354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b="1" dirty="0">
                <a:solidFill>
                  <a:schemeClr val="tx1"/>
                </a:solidFill>
              </a:rPr>
              <a:t>Role of Institutional leadership and support for responsible AI adoption</a:t>
            </a:r>
            <a:endParaRPr lang="en-NZ" b="1" dirty="0">
              <a:solidFill>
                <a:schemeClr val="tx1"/>
              </a:solidFill>
            </a:endParaRPr>
          </a:p>
        </p:txBody>
      </p:sp>
    </p:spTree>
    <p:extLst>
      <p:ext uri="{BB962C8B-B14F-4D97-AF65-F5344CB8AC3E}">
        <p14:creationId xmlns:p14="http://schemas.microsoft.com/office/powerpoint/2010/main" val="328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4788F03-FB9C-A209-01C1-1A4C1A253BA8}"/>
              </a:ext>
            </a:extLst>
          </p:cNvPr>
          <p:cNvSpPr/>
          <p:nvPr/>
        </p:nvSpPr>
        <p:spPr>
          <a:xfrm>
            <a:off x="110167" y="484742"/>
            <a:ext cx="3470313" cy="16745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ptos" panose="02110004020202020204"/>
                <a:ea typeface="+mn-ea"/>
                <a:cs typeface="+mn-cs"/>
              </a:rPr>
              <a:t>THEME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Aptos" panose="02110004020202020204"/>
                <a:ea typeface="+mn-ea"/>
                <a:cs typeface="+mn-cs"/>
              </a:rPr>
              <a:t>Partnering with AI along with navigating  professional and </a:t>
            </a:r>
            <a:r>
              <a:rPr kumimoji="0" lang="en-NZ" sz="1800" b="1" i="0" u="none" strike="noStrike" kern="1200" cap="none" spc="0" normalizeH="0" baseline="0" noProof="0" dirty="0" err="1">
                <a:ln>
                  <a:noFill/>
                </a:ln>
                <a:solidFill>
                  <a:schemeClr val="tx1"/>
                </a:solidFill>
                <a:effectLst/>
                <a:uLnTx/>
                <a:uFillTx/>
                <a:latin typeface="Aptos" panose="02110004020202020204"/>
                <a:ea typeface="+mn-ea"/>
                <a:cs typeface="+mn-cs"/>
              </a:rPr>
              <a:t>ākonga</a:t>
            </a:r>
            <a:r>
              <a:rPr kumimoji="0" lang="en-US" sz="1800" b="1" i="0" u="none" strike="noStrike" kern="1200" cap="none" spc="0" normalizeH="0" baseline="0" noProof="0" dirty="0">
                <a:ln>
                  <a:noFill/>
                </a:ln>
                <a:solidFill>
                  <a:schemeClr val="tx1"/>
                </a:solidFill>
                <a:effectLst/>
                <a:uLnTx/>
                <a:uFillTx/>
                <a:latin typeface="Aptos" panose="02110004020202020204"/>
                <a:ea typeface="+mn-ea"/>
                <a:cs typeface="+mn-cs"/>
              </a:rPr>
              <a:t> related demands</a:t>
            </a:r>
            <a:endParaRPr kumimoji="0" lang="en-NZ" sz="1800" b="1" i="0" u="none" strike="noStrike" kern="1200" cap="none" spc="0" normalizeH="0" baseline="0" noProof="0" dirty="0">
              <a:ln>
                <a:noFill/>
              </a:ln>
              <a:solidFill>
                <a:schemeClr val="tx1"/>
              </a:solidFill>
              <a:effectLst/>
              <a:uLnTx/>
              <a:uFillTx/>
              <a:latin typeface="Aptos" panose="02110004020202020204"/>
              <a:ea typeface="+mn-ea"/>
              <a:cs typeface="+mn-cs"/>
            </a:endParaRPr>
          </a:p>
        </p:txBody>
      </p:sp>
      <p:sp>
        <p:nvSpPr>
          <p:cNvPr id="4" name="Speech Bubble: Oval 3">
            <a:extLst>
              <a:ext uri="{FF2B5EF4-FFF2-40B4-BE49-F238E27FC236}">
                <a16:creationId xmlns:a16="http://schemas.microsoft.com/office/drawing/2014/main" id="{AA08ADF7-2A1D-5B1E-C768-A56E31101ECF}"/>
              </a:ext>
            </a:extLst>
          </p:cNvPr>
          <p:cNvSpPr/>
          <p:nvPr/>
        </p:nvSpPr>
        <p:spPr>
          <a:xfrm>
            <a:off x="341521" y="2550407"/>
            <a:ext cx="3238959" cy="1674563"/>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“It’s having that thinking partner, not necessarily just having it do things for me, but having it alongside/beside me to think is something that I really appreciate”. </a:t>
            </a:r>
          </a:p>
        </p:txBody>
      </p:sp>
      <p:sp>
        <p:nvSpPr>
          <p:cNvPr id="8" name="Speech Bubble: Oval 7">
            <a:extLst>
              <a:ext uri="{FF2B5EF4-FFF2-40B4-BE49-F238E27FC236}">
                <a16:creationId xmlns:a16="http://schemas.microsoft.com/office/drawing/2014/main" id="{14F39530-3630-73FD-D4F1-EA02C3920ED5}"/>
              </a:ext>
            </a:extLst>
          </p:cNvPr>
          <p:cNvSpPr/>
          <p:nvPr/>
        </p:nvSpPr>
        <p:spPr>
          <a:xfrm>
            <a:off x="341521" y="4632598"/>
            <a:ext cx="3602517" cy="1923655"/>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“Part of me, because I don’t know a lot about it, I do sometimes wonder whether I should know more and should be using it more, and am I falling behind on being aware of all this new technology?  I don’t want to be left behind if everyone else is using it”.</a:t>
            </a:r>
          </a:p>
        </p:txBody>
      </p:sp>
      <p:sp>
        <p:nvSpPr>
          <p:cNvPr id="10" name="Speech Bubble: Oval 9">
            <a:extLst>
              <a:ext uri="{FF2B5EF4-FFF2-40B4-BE49-F238E27FC236}">
                <a16:creationId xmlns:a16="http://schemas.microsoft.com/office/drawing/2014/main" id="{D518C6A9-CE72-C22C-786A-B36397E4C8B8}"/>
              </a:ext>
            </a:extLst>
          </p:cNvPr>
          <p:cNvSpPr/>
          <p:nvPr/>
        </p:nvSpPr>
        <p:spPr>
          <a:xfrm>
            <a:off x="8969567" y="1817782"/>
            <a:ext cx="3112266" cy="1674563"/>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0" i="0" u="none" strike="noStrike" kern="1200" cap="none" spc="0" normalizeH="0" baseline="0" noProof="0" dirty="0">
                <a:ln>
                  <a:noFill/>
                </a:ln>
                <a:solidFill>
                  <a:schemeClr val="tx1"/>
                </a:solidFill>
                <a:effectLst/>
                <a:uLnTx/>
                <a:uFillTx/>
                <a:latin typeface="Aptos" panose="02110004020202020204"/>
                <a:ea typeface="+mn-ea"/>
                <a:cs typeface="+mn-cs"/>
              </a:rPr>
              <a:t>“</a:t>
            </a: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From my perspective the only challenge academic staff members are facing is trying to check the percentage of AI used in assessments, that is the biggest challenge</a:t>
            </a:r>
            <a:r>
              <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rPr>
              <a:t>”. </a:t>
            </a:r>
          </a:p>
        </p:txBody>
      </p:sp>
      <p:sp>
        <p:nvSpPr>
          <p:cNvPr id="12" name="Speech Bubble: Oval 11">
            <a:extLst>
              <a:ext uri="{FF2B5EF4-FFF2-40B4-BE49-F238E27FC236}">
                <a16:creationId xmlns:a16="http://schemas.microsoft.com/office/drawing/2014/main" id="{CF786987-A914-57A3-9FD7-53D3F12EF327}"/>
              </a:ext>
            </a:extLst>
          </p:cNvPr>
          <p:cNvSpPr/>
          <p:nvPr/>
        </p:nvSpPr>
        <p:spPr>
          <a:xfrm>
            <a:off x="7697119" y="193735"/>
            <a:ext cx="3602517" cy="1290185"/>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The biggest for me is it’s almost like an automated Personal Assistant when it comes to taking notes for me and putting lecture summaries up”.</a:t>
            </a:r>
          </a:p>
        </p:txBody>
      </p:sp>
      <p:sp>
        <p:nvSpPr>
          <p:cNvPr id="14" name="Speech Bubble: Oval 13">
            <a:extLst>
              <a:ext uri="{FF2B5EF4-FFF2-40B4-BE49-F238E27FC236}">
                <a16:creationId xmlns:a16="http://schemas.microsoft.com/office/drawing/2014/main" id="{9CA80E14-73A4-9271-85A7-7546B019BF31}"/>
              </a:ext>
            </a:extLst>
          </p:cNvPr>
          <p:cNvSpPr/>
          <p:nvPr/>
        </p:nvSpPr>
        <p:spPr>
          <a:xfrm>
            <a:off x="4825387" y="4509258"/>
            <a:ext cx="3007606" cy="200506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rPr>
              <a:t>“So yes there is pressure as </a:t>
            </a: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an academic who is also research active to be able to understand the different AI tools, trustable ones, and how different ones serve different requirements and how to use it”. </a:t>
            </a:r>
          </a:p>
        </p:txBody>
      </p:sp>
      <p:sp>
        <p:nvSpPr>
          <p:cNvPr id="16" name="Speech Bubble: Oval 15">
            <a:extLst>
              <a:ext uri="{FF2B5EF4-FFF2-40B4-BE49-F238E27FC236}">
                <a16:creationId xmlns:a16="http://schemas.microsoft.com/office/drawing/2014/main" id="{FD05E28A-BD8C-BEB9-A1EA-4024910A739C}"/>
              </a:ext>
            </a:extLst>
          </p:cNvPr>
          <p:cNvSpPr/>
          <p:nvPr/>
        </p:nvSpPr>
        <p:spPr>
          <a:xfrm>
            <a:off x="4366352" y="2170327"/>
            <a:ext cx="3679634" cy="200506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You are expected to learn how to do things and to keep up with stuff but I don’t know that any institution that I’ve connected with, or colleagues who work in different sectors have that space and capacity and time allocated to do things which I think is interesting”.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Speech Bubble: Oval 4">
            <a:extLst>
              <a:ext uri="{FF2B5EF4-FFF2-40B4-BE49-F238E27FC236}">
                <a16:creationId xmlns:a16="http://schemas.microsoft.com/office/drawing/2014/main" id="{3B30627F-8CE8-31BB-64BD-59B61E0C93D8}"/>
              </a:ext>
            </a:extLst>
          </p:cNvPr>
          <p:cNvSpPr/>
          <p:nvPr/>
        </p:nvSpPr>
        <p:spPr>
          <a:xfrm>
            <a:off x="8049657" y="4307595"/>
            <a:ext cx="4032176" cy="200506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Being neurodivergent my brain is all over the shot. it keeps me focused and grounded so I use AI to see what I should do next, and if I’ve taught this what really is coming next?  Give me a list of all the things that I need to do, and especially with (AI tool) because it does know what I do.  It can give me a list without really asking.</a:t>
            </a:r>
          </a:p>
        </p:txBody>
      </p:sp>
      <p:sp>
        <p:nvSpPr>
          <p:cNvPr id="6" name="Speech Bubble: Oval 5">
            <a:extLst>
              <a:ext uri="{FF2B5EF4-FFF2-40B4-BE49-F238E27FC236}">
                <a16:creationId xmlns:a16="http://schemas.microsoft.com/office/drawing/2014/main" id="{23CF666C-2FA0-601E-EACB-03E4E59B286C}"/>
              </a:ext>
            </a:extLst>
          </p:cNvPr>
          <p:cNvSpPr/>
          <p:nvPr/>
        </p:nvSpPr>
        <p:spPr>
          <a:xfrm>
            <a:off x="4066142" y="168007"/>
            <a:ext cx="2963537" cy="1597445"/>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200" b="0" i="1" u="none" strike="noStrike" kern="1200" cap="none" spc="0" normalizeH="0" baseline="0" noProof="0" dirty="0">
                <a:ln>
                  <a:noFill/>
                </a:ln>
                <a:solidFill>
                  <a:schemeClr val="tx1"/>
                </a:solidFill>
                <a:effectLst/>
                <a:uLnTx/>
                <a:uFillTx/>
                <a:latin typeface="Aptos" panose="02110004020202020204"/>
                <a:ea typeface="+mn-ea"/>
                <a:cs typeface="+mn-cs"/>
              </a:rPr>
              <a:t>“So I feel like it’s my crystal ball because if I’m stuck I can ask, it can help me and professionally I can deliver something that’s a bit </a:t>
            </a:r>
            <a:r>
              <a:rPr kumimoji="0" lang="en-NZ" sz="1200" b="0" i="1" u="none" strike="noStrike" kern="1200" cap="none" spc="0" normalizeH="0" baseline="0" noProof="0" dirty="0">
                <a:ln>
                  <a:noFill/>
                </a:ln>
                <a:solidFill>
                  <a:prstClr val="white"/>
                </a:solidFill>
                <a:effectLst/>
                <a:uLnTx/>
                <a:uFillTx/>
                <a:latin typeface="Aptos" panose="02110004020202020204"/>
                <a:ea typeface="+mn-ea"/>
                <a:cs typeface="+mn-cs"/>
              </a:rPr>
              <a:t>more”.</a:t>
            </a:r>
          </a:p>
        </p:txBody>
      </p:sp>
    </p:spTree>
    <p:extLst>
      <p:ext uri="{BB962C8B-B14F-4D97-AF65-F5344CB8AC3E}">
        <p14:creationId xmlns:p14="http://schemas.microsoft.com/office/powerpoint/2010/main" val="357929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B57577E-650D-B3A9-E9C0-E6ADCB99E087}"/>
              </a:ext>
            </a:extLst>
          </p:cNvPr>
          <p:cNvSpPr/>
          <p:nvPr/>
        </p:nvSpPr>
        <p:spPr>
          <a:xfrm>
            <a:off x="297455" y="385590"/>
            <a:ext cx="3316078" cy="14970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fontAlgn="t">
              <a:lnSpc>
                <a:spcPct val="100000"/>
              </a:lnSpc>
              <a:buNone/>
            </a:pPr>
            <a:r>
              <a:rPr lang="en-NZ" b="1" dirty="0">
                <a:solidFill>
                  <a:schemeClr val="tx1"/>
                </a:solidFill>
              </a:rPr>
              <a:t>	THEME 2-</a:t>
            </a:r>
          </a:p>
          <a:p>
            <a:pPr fontAlgn="t">
              <a:lnSpc>
                <a:spcPct val="100000"/>
              </a:lnSpc>
              <a:buNone/>
            </a:pPr>
            <a:r>
              <a:rPr lang="en-NZ" b="1" dirty="0">
                <a:solidFill>
                  <a:schemeClr val="tx1"/>
                </a:solidFill>
              </a:rPr>
              <a:t>AI reshaping educator workload and identity while preserving autonomy</a:t>
            </a:r>
          </a:p>
        </p:txBody>
      </p:sp>
      <p:sp>
        <p:nvSpPr>
          <p:cNvPr id="6" name="Speech Bubble: Oval 5">
            <a:extLst>
              <a:ext uri="{FF2B5EF4-FFF2-40B4-BE49-F238E27FC236}">
                <a16:creationId xmlns:a16="http://schemas.microsoft.com/office/drawing/2014/main" id="{CD620724-068A-4EBD-9096-11F7670EA774}"/>
              </a:ext>
            </a:extLst>
          </p:cNvPr>
          <p:cNvSpPr/>
          <p:nvPr/>
        </p:nvSpPr>
        <p:spPr>
          <a:xfrm>
            <a:off x="8734550" y="2329151"/>
            <a:ext cx="3238959" cy="109984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“I’m empowered by AI at the moment.”</a:t>
            </a:r>
          </a:p>
        </p:txBody>
      </p:sp>
      <p:sp>
        <p:nvSpPr>
          <p:cNvPr id="8" name="Speech Bubble: Oval 7">
            <a:extLst>
              <a:ext uri="{FF2B5EF4-FFF2-40B4-BE49-F238E27FC236}">
                <a16:creationId xmlns:a16="http://schemas.microsoft.com/office/drawing/2014/main" id="{1016D659-F7AC-8C3F-FAFA-B96A965A1765}"/>
              </a:ext>
            </a:extLst>
          </p:cNvPr>
          <p:cNvSpPr/>
          <p:nvPr/>
        </p:nvSpPr>
        <p:spPr>
          <a:xfrm>
            <a:off x="3986272" y="385590"/>
            <a:ext cx="3238959" cy="176269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feel like at some point it can reduce some administrative tasks or make things easier, but also there is a lot of training and updating that needs to go on, which is in addition to our jobs”.</a:t>
            </a:r>
          </a:p>
        </p:txBody>
      </p:sp>
      <p:sp>
        <p:nvSpPr>
          <p:cNvPr id="10" name="Speech Bubble: Oval 9">
            <a:extLst>
              <a:ext uri="{FF2B5EF4-FFF2-40B4-BE49-F238E27FC236}">
                <a16:creationId xmlns:a16="http://schemas.microsoft.com/office/drawing/2014/main" id="{A803EE57-F8B6-993E-CEFF-176D538AFF57}"/>
              </a:ext>
            </a:extLst>
          </p:cNvPr>
          <p:cNvSpPr/>
          <p:nvPr/>
        </p:nvSpPr>
        <p:spPr>
          <a:xfrm>
            <a:off x="8292048" y="584171"/>
            <a:ext cx="3238959" cy="1099850"/>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think that the use of AI technology as a thinking buddy has clarified for me my professional identity. </a:t>
            </a:r>
          </a:p>
        </p:txBody>
      </p:sp>
      <p:sp>
        <p:nvSpPr>
          <p:cNvPr id="12" name="Speech Bubble: Oval 11">
            <a:extLst>
              <a:ext uri="{FF2B5EF4-FFF2-40B4-BE49-F238E27FC236}">
                <a16:creationId xmlns:a16="http://schemas.microsoft.com/office/drawing/2014/main" id="{5CC03EB5-A59F-45B9-62AE-DD12F2F09608}"/>
              </a:ext>
            </a:extLst>
          </p:cNvPr>
          <p:cNvSpPr/>
          <p:nvPr/>
        </p:nvSpPr>
        <p:spPr>
          <a:xfrm>
            <a:off x="5053089" y="2781761"/>
            <a:ext cx="3238959" cy="1674563"/>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“AI has not reduced the amount of time you spend at work.  It has only changed the nature of the work and perhaps the pace of the work.”</a:t>
            </a:r>
          </a:p>
        </p:txBody>
      </p:sp>
      <p:sp>
        <p:nvSpPr>
          <p:cNvPr id="14" name="Speech Bubble: Oval 13">
            <a:extLst>
              <a:ext uri="{FF2B5EF4-FFF2-40B4-BE49-F238E27FC236}">
                <a16:creationId xmlns:a16="http://schemas.microsoft.com/office/drawing/2014/main" id="{356A203E-3A68-29E5-DE8F-00188230A4CF}"/>
              </a:ext>
            </a:extLst>
          </p:cNvPr>
          <p:cNvSpPr/>
          <p:nvPr/>
        </p:nvSpPr>
        <p:spPr>
          <a:xfrm>
            <a:off x="493922" y="3110431"/>
            <a:ext cx="3238959" cy="1674563"/>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think that it has a positive impact in that I’m able to do things better.  There are times when I think that me without AI is not as good as me with AI overall</a:t>
            </a:r>
            <a:r>
              <a:rPr lang="en-NZ" i="1" dirty="0"/>
              <a:t>.”</a:t>
            </a:r>
          </a:p>
        </p:txBody>
      </p:sp>
      <p:sp>
        <p:nvSpPr>
          <p:cNvPr id="16" name="Speech Bubble: Oval 15">
            <a:extLst>
              <a:ext uri="{FF2B5EF4-FFF2-40B4-BE49-F238E27FC236}">
                <a16:creationId xmlns:a16="http://schemas.microsoft.com/office/drawing/2014/main" id="{B8E9F9BA-A82F-AA3A-EBBD-9790B5468817}"/>
              </a:ext>
            </a:extLst>
          </p:cNvPr>
          <p:cNvSpPr/>
          <p:nvPr/>
        </p:nvSpPr>
        <p:spPr>
          <a:xfrm>
            <a:off x="8459119" y="4208444"/>
            <a:ext cx="3238959" cy="1674564"/>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still have the autonomy because AI is just a tool, it does not dictate what is the end result because that comes from me….So the autonomy is still with me as an academic and that doesn’t diminish”.</a:t>
            </a:r>
          </a:p>
          <a:p>
            <a:endParaRPr lang="en-NZ" sz="1200" i="1" dirty="0"/>
          </a:p>
        </p:txBody>
      </p:sp>
      <p:sp>
        <p:nvSpPr>
          <p:cNvPr id="18" name="Speech Bubble: Oval 17">
            <a:extLst>
              <a:ext uri="{FF2B5EF4-FFF2-40B4-BE49-F238E27FC236}">
                <a16:creationId xmlns:a16="http://schemas.microsoft.com/office/drawing/2014/main" id="{6AE26C27-1808-1263-7E22-9176CFFC4928}"/>
              </a:ext>
            </a:extLst>
          </p:cNvPr>
          <p:cNvSpPr/>
          <p:nvPr/>
        </p:nvSpPr>
        <p:spPr>
          <a:xfrm>
            <a:off x="3161823" y="5196290"/>
            <a:ext cx="3238959" cy="137343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“It doesn’t impact my autonomy because I am in control in terms of what I’m using it </a:t>
            </a:r>
            <a:r>
              <a:rPr lang="en-NZ" sz="1200" i="1" dirty="0" err="1"/>
              <a:t>for.It</a:t>
            </a:r>
            <a:r>
              <a:rPr lang="en-NZ" sz="1200" i="1" dirty="0"/>
              <a:t> doesn’t.”</a:t>
            </a:r>
          </a:p>
          <a:p>
            <a:endParaRPr lang="en-NZ" sz="1200" i="1" dirty="0"/>
          </a:p>
        </p:txBody>
      </p:sp>
    </p:spTree>
    <p:extLst>
      <p:ext uri="{BB962C8B-B14F-4D97-AF65-F5344CB8AC3E}">
        <p14:creationId xmlns:p14="http://schemas.microsoft.com/office/powerpoint/2010/main" val="986882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B114B5C-5E91-3BC0-A9F9-AE48D6B849BE}"/>
              </a:ext>
            </a:extLst>
          </p:cNvPr>
          <p:cNvSpPr/>
          <p:nvPr/>
        </p:nvSpPr>
        <p:spPr>
          <a:xfrm>
            <a:off x="207483" y="85958"/>
            <a:ext cx="2890066" cy="12005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solidFill>
                  <a:schemeClr val="tx1"/>
                </a:solidFill>
              </a:rPr>
              <a:t>THEME 3-</a:t>
            </a:r>
          </a:p>
          <a:p>
            <a:pPr algn="ctr"/>
            <a:r>
              <a:rPr lang="en-US" b="1" dirty="0">
                <a:solidFill>
                  <a:schemeClr val="tx1"/>
                </a:solidFill>
              </a:rPr>
              <a:t>AI’s contrasting effects on stress and wellbeing</a:t>
            </a:r>
            <a:endParaRPr lang="en-NZ" b="1" dirty="0">
              <a:solidFill>
                <a:schemeClr val="tx1"/>
              </a:solidFill>
            </a:endParaRPr>
          </a:p>
        </p:txBody>
      </p:sp>
      <p:sp>
        <p:nvSpPr>
          <p:cNvPr id="8" name="Speech Bubble: Oval 7">
            <a:extLst>
              <a:ext uri="{FF2B5EF4-FFF2-40B4-BE49-F238E27FC236}">
                <a16:creationId xmlns:a16="http://schemas.microsoft.com/office/drawing/2014/main" id="{75D94CE0-8E49-2BED-163D-E35D4CE63263}"/>
              </a:ext>
            </a:extLst>
          </p:cNvPr>
          <p:cNvSpPr/>
          <p:nvPr/>
        </p:nvSpPr>
        <p:spPr>
          <a:xfrm>
            <a:off x="4902505" y="230747"/>
            <a:ext cx="2890066" cy="211156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“It’s very nice but  now it has become very fast changing and these fast changes bring on stress, because now I’m not in my early 20s to enjoy new software and</a:t>
            </a:r>
            <a:r>
              <a:rPr lang="en-NZ" i="1" dirty="0"/>
              <a:t> </a:t>
            </a:r>
            <a:r>
              <a:rPr lang="en-NZ" sz="1200" i="1" dirty="0"/>
              <a:t>new AI.”</a:t>
            </a:r>
          </a:p>
        </p:txBody>
      </p:sp>
      <p:sp>
        <p:nvSpPr>
          <p:cNvPr id="10" name="Speech Bubble: Oval 9">
            <a:extLst>
              <a:ext uri="{FF2B5EF4-FFF2-40B4-BE49-F238E27FC236}">
                <a16:creationId xmlns:a16="http://schemas.microsoft.com/office/drawing/2014/main" id="{2ECDF21B-6209-A043-912B-2C9D30CDAB8E}"/>
              </a:ext>
            </a:extLst>
          </p:cNvPr>
          <p:cNvSpPr/>
          <p:nvPr/>
        </p:nvSpPr>
        <p:spPr>
          <a:xfrm>
            <a:off x="2454939" y="1589226"/>
            <a:ext cx="2060155" cy="2177934"/>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“But in the context of monitoring students on their AI usage, it definitely becomes a demand or a stressor that creates more stress to me.”</a:t>
            </a:r>
          </a:p>
        </p:txBody>
      </p:sp>
      <p:sp>
        <p:nvSpPr>
          <p:cNvPr id="12" name="Speech Bubble: Oval 11">
            <a:extLst>
              <a:ext uri="{FF2B5EF4-FFF2-40B4-BE49-F238E27FC236}">
                <a16:creationId xmlns:a16="http://schemas.microsoft.com/office/drawing/2014/main" id="{5ADBE816-E9DD-0C70-0E03-AA96ED1E7DBF}"/>
              </a:ext>
            </a:extLst>
          </p:cNvPr>
          <p:cNvSpPr/>
          <p:nvPr/>
        </p:nvSpPr>
        <p:spPr>
          <a:xfrm>
            <a:off x="7533713" y="1806498"/>
            <a:ext cx="2449392" cy="1901285"/>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“the fact that I can be more efficient with the time that I’ve got helps me feel less likely to be overwhelmed which is a wellbeing issue”.</a:t>
            </a:r>
          </a:p>
        </p:txBody>
      </p:sp>
      <p:sp>
        <p:nvSpPr>
          <p:cNvPr id="14" name="Speech Bubble: Oval 13">
            <a:extLst>
              <a:ext uri="{FF2B5EF4-FFF2-40B4-BE49-F238E27FC236}">
                <a16:creationId xmlns:a16="http://schemas.microsoft.com/office/drawing/2014/main" id="{422665A6-CBFA-5EFC-5E00-BDF1BD5FD6C3}"/>
              </a:ext>
            </a:extLst>
          </p:cNvPr>
          <p:cNvSpPr/>
          <p:nvPr/>
        </p:nvSpPr>
        <p:spPr>
          <a:xfrm>
            <a:off x="4340646" y="3602516"/>
            <a:ext cx="3756752" cy="2882139"/>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“It can do that (break down ideas) quickly and show me the possibilities within what I was thinking about, and I guess that supports my mental wellbeing because I don’t have to put in a lot of time really battling with something …….It’s nice to be able to bounce that off something to help me with that, and that helps me with my mental wellbeing”.</a:t>
            </a:r>
          </a:p>
        </p:txBody>
      </p:sp>
      <p:sp>
        <p:nvSpPr>
          <p:cNvPr id="16" name="Speech Bubble: Oval 15">
            <a:extLst>
              <a:ext uri="{FF2B5EF4-FFF2-40B4-BE49-F238E27FC236}">
                <a16:creationId xmlns:a16="http://schemas.microsoft.com/office/drawing/2014/main" id="{88098760-681E-E20E-26E0-25CEB76081BF}"/>
              </a:ext>
            </a:extLst>
          </p:cNvPr>
          <p:cNvSpPr/>
          <p:nvPr/>
        </p:nvSpPr>
        <p:spPr>
          <a:xfrm>
            <a:off x="143219" y="4222983"/>
            <a:ext cx="2890066" cy="2177934"/>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“Sometimes I feel I am tired of changes and this is going to affect my mental wellbeing, thinking about what I don’t know I don’t know and I’m very behind.  This has a very negative effect”.</a:t>
            </a:r>
          </a:p>
        </p:txBody>
      </p:sp>
      <p:sp>
        <p:nvSpPr>
          <p:cNvPr id="18" name="Speech Bubble: Oval 17">
            <a:extLst>
              <a:ext uri="{FF2B5EF4-FFF2-40B4-BE49-F238E27FC236}">
                <a16:creationId xmlns:a16="http://schemas.microsoft.com/office/drawing/2014/main" id="{BEDB19CA-6F8F-AA55-96C3-9D3FE97DD206}"/>
              </a:ext>
            </a:extLst>
          </p:cNvPr>
          <p:cNvSpPr/>
          <p:nvPr/>
        </p:nvSpPr>
        <p:spPr>
          <a:xfrm>
            <a:off x="9597527" y="463329"/>
            <a:ext cx="2449392" cy="1597445"/>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find that it gives me time, it has taken some stress off my mind, which is transferring to better mental well-being.” </a:t>
            </a:r>
          </a:p>
        </p:txBody>
      </p:sp>
      <p:sp>
        <p:nvSpPr>
          <p:cNvPr id="20" name="Speech Bubble: Oval 19">
            <a:extLst>
              <a:ext uri="{FF2B5EF4-FFF2-40B4-BE49-F238E27FC236}">
                <a16:creationId xmlns:a16="http://schemas.microsoft.com/office/drawing/2014/main" id="{857431B6-3610-EB4D-4201-C0138B642EB0}"/>
              </a:ext>
            </a:extLst>
          </p:cNvPr>
          <p:cNvSpPr/>
          <p:nvPr/>
        </p:nvSpPr>
        <p:spPr>
          <a:xfrm>
            <a:off x="9301935" y="3845413"/>
            <a:ext cx="2890065" cy="271688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“Mental wellbeing for me is fantastic because it has given me a mental challenge which I absolutely love.  It builds me up because I’m really engaged in my teaching, I’m really engaged in designing….. I absolutely enjoy that so that gives me better mental wellbeing”</a:t>
            </a:r>
            <a:r>
              <a:rPr lang="en-NZ" i="1" dirty="0"/>
              <a:t>.</a:t>
            </a:r>
          </a:p>
        </p:txBody>
      </p:sp>
    </p:spTree>
    <p:extLst>
      <p:ext uri="{BB962C8B-B14F-4D97-AF65-F5344CB8AC3E}">
        <p14:creationId xmlns:p14="http://schemas.microsoft.com/office/powerpoint/2010/main" val="749736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EEEF8D7-027B-23F9-DD46-522DBFEBE864}"/>
              </a:ext>
            </a:extLst>
          </p:cNvPr>
          <p:cNvSpPr/>
          <p:nvPr/>
        </p:nvSpPr>
        <p:spPr>
          <a:xfrm>
            <a:off x="231380" y="583893"/>
            <a:ext cx="3393142" cy="1553379"/>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solidFill>
                  <a:schemeClr val="tx1"/>
                </a:solidFill>
              </a:rPr>
              <a:t>THEME 4-</a:t>
            </a:r>
          </a:p>
          <a:p>
            <a:pPr algn="ctr"/>
            <a:r>
              <a:rPr lang="en-US" b="1" dirty="0">
                <a:solidFill>
                  <a:schemeClr val="tx1"/>
                </a:solidFill>
              </a:rPr>
              <a:t>Role of Institutional leadership and support for responsible AI adoption</a:t>
            </a:r>
            <a:endParaRPr lang="en-NZ" b="1" dirty="0">
              <a:solidFill>
                <a:schemeClr val="tx1"/>
              </a:solidFill>
            </a:endParaRPr>
          </a:p>
        </p:txBody>
      </p:sp>
      <p:sp>
        <p:nvSpPr>
          <p:cNvPr id="3" name="Speech Bubble: Oval 2">
            <a:extLst>
              <a:ext uri="{FF2B5EF4-FFF2-40B4-BE49-F238E27FC236}">
                <a16:creationId xmlns:a16="http://schemas.microsoft.com/office/drawing/2014/main" id="{EE0BF747-C5A7-1F7A-B22A-AF535C4F0619}"/>
              </a:ext>
            </a:extLst>
          </p:cNvPr>
          <p:cNvSpPr/>
          <p:nvPr/>
        </p:nvSpPr>
        <p:spPr>
          <a:xfrm>
            <a:off x="4902505" y="230747"/>
            <a:ext cx="2890066" cy="211156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“The workplace to me has to be the one leading it so I know which good things to use, how to use them, how it will benefit the students, how it will benefit us as teaching staff, how it benefits the organisation”. </a:t>
            </a:r>
          </a:p>
        </p:txBody>
      </p:sp>
      <p:sp>
        <p:nvSpPr>
          <p:cNvPr id="6" name="Speech Bubble: Oval 5">
            <a:extLst>
              <a:ext uri="{FF2B5EF4-FFF2-40B4-BE49-F238E27FC236}">
                <a16:creationId xmlns:a16="http://schemas.microsoft.com/office/drawing/2014/main" id="{A99AA312-BB24-6A26-9930-09EA559B9952}"/>
              </a:ext>
            </a:extLst>
          </p:cNvPr>
          <p:cNvSpPr/>
          <p:nvPr/>
        </p:nvSpPr>
        <p:spPr>
          <a:xfrm>
            <a:off x="2966640" y="2215120"/>
            <a:ext cx="2890066" cy="211156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“running a few of those workshops for professionals so that we are aware of having a standardised policy, how much AI, how we can do things, how we can help the students”. </a:t>
            </a:r>
          </a:p>
        </p:txBody>
      </p:sp>
      <p:sp>
        <p:nvSpPr>
          <p:cNvPr id="8" name="Speech Bubble: Oval 7">
            <a:extLst>
              <a:ext uri="{FF2B5EF4-FFF2-40B4-BE49-F238E27FC236}">
                <a16:creationId xmlns:a16="http://schemas.microsoft.com/office/drawing/2014/main" id="{DAFB2C69-0393-88E4-F995-8A2AE516B0BF}"/>
              </a:ext>
            </a:extLst>
          </p:cNvPr>
          <p:cNvSpPr/>
          <p:nvPr/>
        </p:nvSpPr>
        <p:spPr>
          <a:xfrm>
            <a:off x="6474929" y="2909075"/>
            <a:ext cx="2890066" cy="1828178"/>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“I’m hoping we’ll shift into a space where we are less having to police and monitor and investigate the use of AI-assisted technologies”. </a:t>
            </a:r>
          </a:p>
        </p:txBody>
      </p:sp>
      <p:sp>
        <p:nvSpPr>
          <p:cNvPr id="10" name="Speech Bubble: Oval 9">
            <a:extLst>
              <a:ext uri="{FF2B5EF4-FFF2-40B4-BE49-F238E27FC236}">
                <a16:creationId xmlns:a16="http://schemas.microsoft.com/office/drawing/2014/main" id="{CD39D6B8-F892-63EC-B307-751F66DAC56E}"/>
              </a:ext>
            </a:extLst>
          </p:cNvPr>
          <p:cNvSpPr/>
          <p:nvPr/>
        </p:nvSpPr>
        <p:spPr>
          <a:xfrm>
            <a:off x="3812083" y="4515688"/>
            <a:ext cx="2890066" cy="2215617"/>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endParaRPr lang="en-NZ" dirty="0"/>
          </a:p>
          <a:p>
            <a:r>
              <a:rPr lang="en-NZ" sz="1200" i="1" dirty="0"/>
              <a:t>“It would be nice if we were told what the right things were and then given the tools and support, so we know we’re not doing the wrong thing and get into trouble for that”.</a:t>
            </a:r>
          </a:p>
        </p:txBody>
      </p:sp>
      <p:sp>
        <p:nvSpPr>
          <p:cNvPr id="12" name="Speech Bubble: Oval 11">
            <a:extLst>
              <a:ext uri="{FF2B5EF4-FFF2-40B4-BE49-F238E27FC236}">
                <a16:creationId xmlns:a16="http://schemas.microsoft.com/office/drawing/2014/main" id="{FDB29709-C5B8-D46A-E81F-3886F9717A9C}"/>
              </a:ext>
            </a:extLst>
          </p:cNvPr>
          <p:cNvSpPr/>
          <p:nvPr/>
        </p:nvSpPr>
        <p:spPr>
          <a:xfrm>
            <a:off x="9070554" y="230747"/>
            <a:ext cx="2890066" cy="3713292"/>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“Probably a community of practice that people you can go to, to share these sessions because I think I need a group and a purpose, </a:t>
            </a:r>
            <a:r>
              <a:rPr lang="en-NZ" sz="1200" i="1" dirty="0" err="1"/>
              <a:t>ie</a:t>
            </a:r>
            <a:r>
              <a:rPr lang="en-NZ" sz="1200" i="1" dirty="0"/>
              <a:t>. “There’s this tool, try it out for this particular activity and then come back and we’ll discuss how things went.”  A community of practice with a clear purpose of why we are using these things”.</a:t>
            </a:r>
          </a:p>
        </p:txBody>
      </p:sp>
      <p:sp>
        <p:nvSpPr>
          <p:cNvPr id="14" name="Speech Bubble: Oval 13">
            <a:extLst>
              <a:ext uri="{FF2B5EF4-FFF2-40B4-BE49-F238E27FC236}">
                <a16:creationId xmlns:a16="http://schemas.microsoft.com/office/drawing/2014/main" id="{0BEE1555-36BA-BFE7-C2D5-23A5F686A3D5}"/>
              </a:ext>
            </a:extLst>
          </p:cNvPr>
          <p:cNvSpPr/>
          <p:nvPr/>
        </p:nvSpPr>
        <p:spPr>
          <a:xfrm>
            <a:off x="8881433" y="4381663"/>
            <a:ext cx="2890066" cy="2111566"/>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heard a term called ‘AI shame’ so maybe from the top management, in terms of the culture of the university/school, we should be more liberal on the usage of AI so people feel free to use AI and don’t feel shy if you have to use AI.”</a:t>
            </a:r>
          </a:p>
        </p:txBody>
      </p:sp>
      <p:sp>
        <p:nvSpPr>
          <p:cNvPr id="16" name="Speech Bubble: Oval 15">
            <a:extLst>
              <a:ext uri="{FF2B5EF4-FFF2-40B4-BE49-F238E27FC236}">
                <a16:creationId xmlns:a16="http://schemas.microsoft.com/office/drawing/2014/main" id="{9B29D83C-7485-4E31-AF24-F4F3A6E920B3}"/>
              </a:ext>
            </a:extLst>
          </p:cNvPr>
          <p:cNvSpPr/>
          <p:nvPr/>
        </p:nvSpPr>
        <p:spPr>
          <a:xfrm>
            <a:off x="484741" y="4417157"/>
            <a:ext cx="2890066" cy="1642120"/>
          </a:xfrm>
          <a:prstGeom prst="wedgeEllipseCallout">
            <a:avLst/>
          </a:prstGeom>
        </p:spPr>
        <p:style>
          <a:lnRef idx="2">
            <a:schemeClr val="accent2"/>
          </a:lnRef>
          <a:fillRef idx="1">
            <a:schemeClr val="lt1"/>
          </a:fillRef>
          <a:effectRef idx="0">
            <a:schemeClr val="accent2"/>
          </a:effectRef>
          <a:fontRef idx="minor">
            <a:schemeClr val="dk1"/>
          </a:fontRef>
        </p:style>
        <p:txBody>
          <a:bodyPr rtlCol="0" anchor="ctr"/>
          <a:lstStyle/>
          <a:p>
            <a:r>
              <a:rPr lang="en-NZ" sz="1200" i="1" dirty="0"/>
              <a:t>“I think the first place they need to start with is to give release timing for developing and understanding this technology.”</a:t>
            </a:r>
          </a:p>
        </p:txBody>
      </p:sp>
    </p:spTree>
    <p:extLst>
      <p:ext uri="{BB962C8B-B14F-4D97-AF65-F5344CB8AC3E}">
        <p14:creationId xmlns:p14="http://schemas.microsoft.com/office/powerpoint/2010/main" val="3285466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DF07B-4261-F9B7-10A3-EE0457766259}"/>
              </a:ext>
            </a:extLst>
          </p:cNvPr>
          <p:cNvSpPr>
            <a:spLocks noGrp="1"/>
          </p:cNvSpPr>
          <p:nvPr>
            <p:ph type="title"/>
          </p:nvPr>
        </p:nvSpPr>
        <p:spPr/>
        <p:txBody>
          <a:bodyPr/>
          <a:lstStyle/>
          <a:p>
            <a:r>
              <a:rPr lang="en-US" b="1" dirty="0"/>
              <a:t>Overall summary</a:t>
            </a:r>
            <a:endParaRPr lang="en-NZ" b="1" dirty="0"/>
          </a:p>
        </p:txBody>
      </p:sp>
      <p:sp>
        <p:nvSpPr>
          <p:cNvPr id="3" name="Content Placeholder 2">
            <a:extLst>
              <a:ext uri="{FF2B5EF4-FFF2-40B4-BE49-F238E27FC236}">
                <a16:creationId xmlns:a16="http://schemas.microsoft.com/office/drawing/2014/main" id="{10C0B9BF-98C9-E997-8214-5932F5BC937E}"/>
              </a:ext>
            </a:extLst>
          </p:cNvPr>
          <p:cNvSpPr>
            <a:spLocks noGrp="1"/>
          </p:cNvSpPr>
          <p:nvPr>
            <p:ph idx="1"/>
          </p:nvPr>
        </p:nvSpPr>
        <p:spPr/>
        <p:txBody>
          <a:bodyPr>
            <a:normAutofit fontScale="92500" lnSpcReduction="10000"/>
          </a:bodyPr>
          <a:lstStyle/>
          <a:p>
            <a:pPr marL="342900" lvl="0" indent="-342900" fontAlgn="t"/>
            <a:r>
              <a:rPr lang="en-NZ" dirty="0"/>
              <a:t>AI serves as a valuable thinking partner that enhances teaching design and delivery, offers efficiencies, supports professional identity, preserves autonomy, and impacts wellbeing.</a:t>
            </a:r>
          </a:p>
          <a:p>
            <a:pPr marL="342900" lvl="0" indent="-342900" fontAlgn="t"/>
            <a:r>
              <a:rPr lang="en-NZ" dirty="0"/>
              <a:t>However, rapid technological change, upskilling demands, issues around academic integrity and monitoring student AI use, lack of clear guidelines can increase workload and stress.</a:t>
            </a:r>
          </a:p>
          <a:p>
            <a:pPr marL="342900" lvl="0" indent="-342900" fontAlgn="t"/>
            <a:r>
              <a:rPr lang="en-NZ" dirty="0"/>
              <a:t>Effective and responsible AI adoption requires clear institutional leadership, practical training, supportive policies, dedicated time, and collaborative communities of practice.</a:t>
            </a:r>
          </a:p>
          <a:p>
            <a:pPr marL="342900" lvl="0" indent="-342900" fontAlgn="t"/>
            <a:r>
              <a:rPr lang="en-NZ" dirty="0"/>
              <a:t>When educators feel supported and guided with rapid digitalisation, it has flow on effects across tertiary education ecosystem. </a:t>
            </a:r>
          </a:p>
          <a:p>
            <a:endParaRPr lang="en-NZ" dirty="0"/>
          </a:p>
        </p:txBody>
      </p:sp>
    </p:spTree>
    <p:extLst>
      <p:ext uri="{BB962C8B-B14F-4D97-AF65-F5344CB8AC3E}">
        <p14:creationId xmlns:p14="http://schemas.microsoft.com/office/powerpoint/2010/main" val="2577305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3CDF2AE-B425-1A7E-4EE7-1C33550B2CD0}"/>
              </a:ext>
            </a:extLst>
          </p:cNvPr>
          <p:cNvSpPr/>
          <p:nvPr/>
        </p:nvSpPr>
        <p:spPr>
          <a:xfrm>
            <a:off x="5958289" y="885031"/>
            <a:ext cx="2067502"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Educational provider</a:t>
            </a:r>
            <a:endParaRPr lang="en-NZ" dirty="0"/>
          </a:p>
        </p:txBody>
      </p:sp>
      <p:sp>
        <p:nvSpPr>
          <p:cNvPr id="6" name="Oval 5">
            <a:extLst>
              <a:ext uri="{FF2B5EF4-FFF2-40B4-BE49-F238E27FC236}">
                <a16:creationId xmlns:a16="http://schemas.microsoft.com/office/drawing/2014/main" id="{A94C5B45-952E-BB27-8379-51A5476C9F76}"/>
              </a:ext>
            </a:extLst>
          </p:cNvPr>
          <p:cNvSpPr/>
          <p:nvPr/>
        </p:nvSpPr>
        <p:spPr>
          <a:xfrm>
            <a:off x="5467581" y="2659204"/>
            <a:ext cx="2124414" cy="914400"/>
          </a:xfrm>
          <a:prstGeom prst="ellips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r>
              <a:rPr lang="en-US" sz="2000" b="1" dirty="0"/>
              <a:t>Educator</a:t>
            </a:r>
            <a:endParaRPr lang="en-NZ" sz="2000" b="1" dirty="0"/>
          </a:p>
        </p:txBody>
      </p:sp>
      <p:sp>
        <p:nvSpPr>
          <p:cNvPr id="8" name="Oval 7">
            <a:extLst>
              <a:ext uri="{FF2B5EF4-FFF2-40B4-BE49-F238E27FC236}">
                <a16:creationId xmlns:a16="http://schemas.microsoft.com/office/drawing/2014/main" id="{CC78E80D-2CA4-0998-F5FF-1E15D35889A2}"/>
              </a:ext>
            </a:extLst>
          </p:cNvPr>
          <p:cNvSpPr/>
          <p:nvPr/>
        </p:nvSpPr>
        <p:spPr>
          <a:xfrm>
            <a:off x="6992040" y="4437968"/>
            <a:ext cx="2279571"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Technology Specialist</a:t>
            </a:r>
            <a:endParaRPr lang="en-NZ" dirty="0"/>
          </a:p>
        </p:txBody>
      </p:sp>
      <p:sp>
        <p:nvSpPr>
          <p:cNvPr id="10" name="Oval 9">
            <a:extLst>
              <a:ext uri="{FF2B5EF4-FFF2-40B4-BE49-F238E27FC236}">
                <a16:creationId xmlns:a16="http://schemas.microsoft.com/office/drawing/2014/main" id="{09033E8E-5781-B721-0EA4-4497BBA3486A}"/>
              </a:ext>
            </a:extLst>
          </p:cNvPr>
          <p:cNvSpPr/>
          <p:nvPr/>
        </p:nvSpPr>
        <p:spPr>
          <a:xfrm>
            <a:off x="8560107" y="2445747"/>
            <a:ext cx="1593771"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Industry body</a:t>
            </a:r>
            <a:endParaRPr lang="en-NZ" dirty="0"/>
          </a:p>
        </p:txBody>
      </p:sp>
      <p:sp>
        <p:nvSpPr>
          <p:cNvPr id="12" name="Oval 11">
            <a:extLst>
              <a:ext uri="{FF2B5EF4-FFF2-40B4-BE49-F238E27FC236}">
                <a16:creationId xmlns:a16="http://schemas.microsoft.com/office/drawing/2014/main" id="{A1B54169-0D84-1676-4836-489D3AC9FBC8}"/>
              </a:ext>
            </a:extLst>
          </p:cNvPr>
          <p:cNvSpPr/>
          <p:nvPr/>
        </p:nvSpPr>
        <p:spPr>
          <a:xfrm>
            <a:off x="3029639" y="1342231"/>
            <a:ext cx="1498294"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Quality agency</a:t>
            </a:r>
            <a:endParaRPr lang="en-NZ" dirty="0"/>
          </a:p>
        </p:txBody>
      </p:sp>
      <p:sp>
        <p:nvSpPr>
          <p:cNvPr id="16" name="Oval 15">
            <a:extLst>
              <a:ext uri="{FF2B5EF4-FFF2-40B4-BE49-F238E27FC236}">
                <a16:creationId xmlns:a16="http://schemas.microsoft.com/office/drawing/2014/main" id="{C5D2F14C-F5AE-1C66-4FE2-8D43AF113328}"/>
              </a:ext>
            </a:extLst>
          </p:cNvPr>
          <p:cNvSpPr/>
          <p:nvPr/>
        </p:nvSpPr>
        <p:spPr>
          <a:xfrm>
            <a:off x="2244683" y="3032394"/>
            <a:ext cx="2313542"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t>Akonga</a:t>
            </a:r>
            <a:endParaRPr lang="en-NZ" dirty="0"/>
          </a:p>
        </p:txBody>
      </p:sp>
      <p:sp>
        <p:nvSpPr>
          <p:cNvPr id="29" name="TextBox 28">
            <a:extLst>
              <a:ext uri="{FF2B5EF4-FFF2-40B4-BE49-F238E27FC236}">
                <a16:creationId xmlns:a16="http://schemas.microsoft.com/office/drawing/2014/main" id="{C39593C4-33A2-B8C2-0EAD-57DD4DE34445}"/>
              </a:ext>
            </a:extLst>
          </p:cNvPr>
          <p:cNvSpPr txBox="1"/>
          <p:nvPr/>
        </p:nvSpPr>
        <p:spPr>
          <a:xfrm>
            <a:off x="181778" y="440417"/>
            <a:ext cx="4748270" cy="369332"/>
          </a:xfrm>
          <a:prstGeom prst="rect">
            <a:avLst/>
          </a:prstGeom>
          <a:noFill/>
        </p:spPr>
        <p:txBody>
          <a:bodyPr wrap="square" rtlCol="0">
            <a:spAutoFit/>
          </a:bodyPr>
          <a:lstStyle/>
          <a:p>
            <a:r>
              <a:rPr lang="en-US" b="1" dirty="0"/>
              <a:t>Tertiary education ecosystem</a:t>
            </a:r>
            <a:endParaRPr lang="en-NZ" b="1" dirty="0"/>
          </a:p>
        </p:txBody>
      </p:sp>
      <p:sp>
        <p:nvSpPr>
          <p:cNvPr id="7" name="Oval 6">
            <a:extLst>
              <a:ext uri="{FF2B5EF4-FFF2-40B4-BE49-F238E27FC236}">
                <a16:creationId xmlns:a16="http://schemas.microsoft.com/office/drawing/2014/main" id="{DDEA43BB-E90E-B1EC-48F1-0DD24F062B5F}"/>
              </a:ext>
            </a:extLst>
          </p:cNvPr>
          <p:cNvSpPr/>
          <p:nvPr/>
        </p:nvSpPr>
        <p:spPr>
          <a:xfrm>
            <a:off x="3677798" y="4639943"/>
            <a:ext cx="1918769" cy="914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Employer</a:t>
            </a:r>
            <a:endParaRPr lang="en-NZ" dirty="0"/>
          </a:p>
        </p:txBody>
      </p:sp>
      <p:sp>
        <p:nvSpPr>
          <p:cNvPr id="3" name="TextBox 2">
            <a:extLst>
              <a:ext uri="{FF2B5EF4-FFF2-40B4-BE49-F238E27FC236}">
                <a16:creationId xmlns:a16="http://schemas.microsoft.com/office/drawing/2014/main" id="{7C27A53A-71DA-FA75-252F-ADA5A6D9FD0B}"/>
              </a:ext>
            </a:extLst>
          </p:cNvPr>
          <p:cNvSpPr txBox="1"/>
          <p:nvPr/>
        </p:nvSpPr>
        <p:spPr>
          <a:xfrm>
            <a:off x="9595692" y="980501"/>
            <a:ext cx="184731" cy="369332"/>
          </a:xfrm>
          <a:prstGeom prst="rect">
            <a:avLst/>
          </a:prstGeom>
          <a:noFill/>
        </p:spPr>
        <p:txBody>
          <a:bodyPr wrap="none" rtlCol="0">
            <a:spAutoFit/>
          </a:bodyPr>
          <a:lstStyle/>
          <a:p>
            <a:endParaRPr lang="en-NZ" dirty="0"/>
          </a:p>
        </p:txBody>
      </p:sp>
      <p:sp>
        <p:nvSpPr>
          <p:cNvPr id="4" name="TextBox 3">
            <a:extLst>
              <a:ext uri="{FF2B5EF4-FFF2-40B4-BE49-F238E27FC236}">
                <a16:creationId xmlns:a16="http://schemas.microsoft.com/office/drawing/2014/main" id="{04B5A6A1-9E8C-2695-5CE0-97D0685D31DC}"/>
              </a:ext>
            </a:extLst>
          </p:cNvPr>
          <p:cNvSpPr txBox="1"/>
          <p:nvPr/>
        </p:nvSpPr>
        <p:spPr>
          <a:xfrm>
            <a:off x="363558" y="5761824"/>
            <a:ext cx="11677878" cy="923330"/>
          </a:xfrm>
          <a:prstGeom prst="rect">
            <a:avLst/>
          </a:prstGeom>
          <a:noFill/>
        </p:spPr>
        <p:txBody>
          <a:bodyPr wrap="square" rtlCol="0">
            <a:spAutoFit/>
          </a:bodyPr>
          <a:lstStyle/>
          <a:p>
            <a:r>
              <a:rPr lang="en-NZ" b="1" i="1" dirty="0"/>
              <a:t>How can stakeholders across the tertiary education ecosystem work together to protect and </a:t>
            </a:r>
          </a:p>
          <a:p>
            <a:r>
              <a:rPr lang="en-NZ" b="1" i="1" dirty="0"/>
              <a:t>strengthen educator capability and well-being while navigating change during AI-enabled transformation?</a:t>
            </a:r>
            <a:endParaRPr lang="en-US" b="1" i="1" dirty="0"/>
          </a:p>
          <a:p>
            <a:endParaRPr lang="en-NZ" dirty="0"/>
          </a:p>
        </p:txBody>
      </p:sp>
      <p:cxnSp>
        <p:nvCxnSpPr>
          <p:cNvPr id="27" name="Straight Connector 26">
            <a:extLst>
              <a:ext uri="{FF2B5EF4-FFF2-40B4-BE49-F238E27FC236}">
                <a16:creationId xmlns:a16="http://schemas.microsoft.com/office/drawing/2014/main" id="{BB0B34BE-99EF-3B30-C9B9-50687185AB53}"/>
              </a:ext>
            </a:extLst>
          </p:cNvPr>
          <p:cNvCxnSpPr>
            <a:stCxn id="6" idx="0"/>
          </p:cNvCxnSpPr>
          <p:nvPr/>
        </p:nvCxnSpPr>
        <p:spPr>
          <a:xfrm flipV="1">
            <a:off x="6529788" y="1799431"/>
            <a:ext cx="344737" cy="859773"/>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DD2C3981-9688-5A51-858E-AB9DD6E1FF4B}"/>
              </a:ext>
            </a:extLst>
          </p:cNvPr>
          <p:cNvCxnSpPr>
            <a:stCxn id="6" idx="6"/>
          </p:cNvCxnSpPr>
          <p:nvPr/>
        </p:nvCxnSpPr>
        <p:spPr>
          <a:xfrm flipV="1">
            <a:off x="7591995" y="3032394"/>
            <a:ext cx="968112" cy="8401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1BA3440-FD38-B939-0ED6-F3C5C0AC621A}"/>
              </a:ext>
            </a:extLst>
          </p:cNvPr>
          <p:cNvCxnSpPr>
            <a:cxnSpLocks/>
          </p:cNvCxnSpPr>
          <p:nvPr/>
        </p:nvCxnSpPr>
        <p:spPr>
          <a:xfrm>
            <a:off x="6797407" y="3573604"/>
            <a:ext cx="794588" cy="90063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6B9D731-B79A-3F80-6FC0-ED9C5A0531BC}"/>
              </a:ext>
            </a:extLst>
          </p:cNvPr>
          <p:cNvCxnSpPr/>
          <p:nvPr/>
        </p:nvCxnSpPr>
        <p:spPr>
          <a:xfrm flipV="1">
            <a:off x="4930048" y="3489594"/>
            <a:ext cx="1028241" cy="1150349"/>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00AD99D-41CF-57A2-324D-34FE4AEBEDCB}"/>
              </a:ext>
            </a:extLst>
          </p:cNvPr>
          <p:cNvCxnSpPr>
            <a:endCxn id="6" idx="2"/>
          </p:cNvCxnSpPr>
          <p:nvPr/>
        </p:nvCxnSpPr>
        <p:spPr>
          <a:xfrm flipV="1">
            <a:off x="4527933" y="3116404"/>
            <a:ext cx="939648" cy="243743"/>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C9899BC5-09F2-59ED-617F-B04E94406DB5}"/>
              </a:ext>
            </a:extLst>
          </p:cNvPr>
          <p:cNvCxnSpPr>
            <a:endCxn id="6" idx="1"/>
          </p:cNvCxnSpPr>
          <p:nvPr/>
        </p:nvCxnSpPr>
        <p:spPr>
          <a:xfrm>
            <a:off x="4527933" y="1983036"/>
            <a:ext cx="1250761" cy="81007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4595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64B42-FD46-C091-2CFB-116BD6364F83}"/>
              </a:ext>
            </a:extLst>
          </p:cNvPr>
          <p:cNvSpPr>
            <a:spLocks noGrp="1"/>
          </p:cNvSpPr>
          <p:nvPr>
            <p:ph type="title"/>
          </p:nvPr>
        </p:nvSpPr>
        <p:spPr>
          <a:xfrm>
            <a:off x="686834" y="1153572"/>
            <a:ext cx="3200400" cy="4461163"/>
          </a:xfrm>
        </p:spPr>
        <p:txBody>
          <a:bodyPr>
            <a:normAutofit/>
          </a:bodyPr>
          <a:lstStyle/>
          <a:p>
            <a:r>
              <a:rPr lang="en-US">
                <a:solidFill>
                  <a:srgbClr val="FFFFFF"/>
                </a:solidFill>
              </a:rPr>
              <a:t>Bridge building activity</a:t>
            </a:r>
            <a:endParaRPr lang="en-NZ">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E36A247-A721-E51C-4872-66D3A4AA1B49}"/>
              </a:ext>
            </a:extLst>
          </p:cNvPr>
          <p:cNvSpPr>
            <a:spLocks noGrp="1"/>
          </p:cNvSpPr>
          <p:nvPr>
            <p:ph idx="1"/>
          </p:nvPr>
        </p:nvSpPr>
        <p:spPr>
          <a:xfrm>
            <a:off x="4168826" y="360330"/>
            <a:ext cx="7711808" cy="6393010"/>
          </a:xfrm>
        </p:spPr>
        <p:txBody>
          <a:bodyPr anchor="ctr">
            <a:normAutofit/>
          </a:bodyPr>
          <a:lstStyle/>
          <a:p>
            <a:pPr marL="0" indent="0">
              <a:buNone/>
            </a:pPr>
            <a:r>
              <a:rPr lang="en-US" sz="1800" dirty="0"/>
              <a:t>Work in small groups using one </a:t>
            </a:r>
            <a:r>
              <a:rPr lang="en-US" sz="1800" b="1" i="1" dirty="0"/>
              <a:t>stakeholder lens</a:t>
            </a:r>
            <a:r>
              <a:rPr lang="en-US" sz="1800" dirty="0"/>
              <a:t>:</a:t>
            </a:r>
          </a:p>
          <a:p>
            <a:r>
              <a:rPr lang="en-US" sz="1800" dirty="0"/>
              <a:t>Learners </a:t>
            </a:r>
          </a:p>
          <a:p>
            <a:r>
              <a:rPr lang="en-US" sz="1800" dirty="0"/>
              <a:t>Educational provider</a:t>
            </a:r>
          </a:p>
          <a:p>
            <a:r>
              <a:rPr lang="en-US" sz="1800" dirty="0"/>
              <a:t>Employer</a:t>
            </a:r>
          </a:p>
          <a:p>
            <a:r>
              <a:rPr lang="en-US" sz="1800" dirty="0"/>
              <a:t>Industry bodies</a:t>
            </a:r>
          </a:p>
          <a:p>
            <a:r>
              <a:rPr lang="en-US" sz="1800" dirty="0"/>
              <a:t>Government agencies</a:t>
            </a:r>
          </a:p>
          <a:p>
            <a:r>
              <a:rPr lang="en-US" sz="1800" dirty="0"/>
              <a:t>Technology Specialist</a:t>
            </a:r>
          </a:p>
          <a:p>
            <a:pPr marL="0" indent="0">
              <a:buNone/>
            </a:pPr>
            <a:endParaRPr lang="en-US" sz="1800" b="1" dirty="0"/>
          </a:p>
          <a:p>
            <a:pPr marL="0" indent="0">
              <a:buNone/>
            </a:pPr>
            <a:endParaRPr lang="en-US" sz="1800" b="1" dirty="0"/>
          </a:p>
          <a:p>
            <a:pPr marL="0" indent="0">
              <a:buNone/>
            </a:pPr>
            <a:r>
              <a:rPr lang="en-US" sz="1800" b="1" dirty="0"/>
              <a:t>Discuss</a:t>
            </a:r>
            <a:r>
              <a:rPr lang="en-US" sz="1800" dirty="0"/>
              <a:t>-</a:t>
            </a:r>
            <a:r>
              <a:rPr lang="en-NZ" sz="1800" dirty="0"/>
              <a:t>What should this stakeholder stop (barrier), start (enabler) and strengthen (collaborative action) so that AI supports educator capability and well-being?</a:t>
            </a:r>
          </a:p>
          <a:p>
            <a:pPr marL="0" indent="0">
              <a:buNone/>
            </a:pPr>
            <a:r>
              <a:rPr lang="en-NZ" sz="1800" b="1" dirty="0"/>
              <a:t>Identify</a:t>
            </a:r>
            <a:r>
              <a:rPr lang="en-NZ" sz="1800" dirty="0"/>
              <a:t>-</a:t>
            </a:r>
            <a:endParaRPr lang="en-US" sz="1800" dirty="0"/>
          </a:p>
          <a:p>
            <a:pPr marL="514350" indent="-514350">
              <a:buFont typeface="+mj-lt"/>
              <a:buAutoNum type="arabicPeriod"/>
            </a:pPr>
            <a:r>
              <a:rPr lang="en-US" sz="1800" i="1" dirty="0"/>
              <a:t>One barrier is…..</a:t>
            </a:r>
          </a:p>
          <a:p>
            <a:pPr marL="514350" indent="-514350">
              <a:buFont typeface="+mj-lt"/>
              <a:buAutoNum type="arabicPeriod"/>
            </a:pPr>
            <a:r>
              <a:rPr lang="en-US" sz="1800" i="1" dirty="0"/>
              <a:t>One enabler is….</a:t>
            </a:r>
          </a:p>
          <a:p>
            <a:pPr marL="514350" indent="-514350">
              <a:buFont typeface="+mj-lt"/>
              <a:buAutoNum type="arabicPeriod"/>
            </a:pPr>
            <a:r>
              <a:rPr lang="en-US" sz="1800" i="1" dirty="0"/>
              <a:t>One collaborative action is ……</a:t>
            </a:r>
          </a:p>
          <a:p>
            <a:pPr marL="514350" indent="-514350">
              <a:buFont typeface="+mj-lt"/>
              <a:buAutoNum type="arabicPeriod"/>
            </a:pPr>
            <a:endParaRPr lang="en-US" sz="1800" i="1" dirty="0"/>
          </a:p>
          <a:p>
            <a:endParaRPr lang="en-NZ" sz="1500" dirty="0"/>
          </a:p>
        </p:txBody>
      </p:sp>
    </p:spTree>
    <p:extLst>
      <p:ext uri="{BB962C8B-B14F-4D97-AF65-F5344CB8AC3E}">
        <p14:creationId xmlns:p14="http://schemas.microsoft.com/office/powerpoint/2010/main" val="826486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6E3A8FC0-0485-FADC-A574-5BF034D10C2C}"/>
                  </a:ext>
                </a:extLst>
              </p:cNvPr>
              <p:cNvGraphicFramePr>
                <a:graphicFrameLocks noGrp="1"/>
              </p:cNvGraphicFramePr>
              <p:nvPr>
                <p:extLst>
                  <p:ext uri="{D42A27DB-BD31-4B8C-83A1-F6EECF244321}">
                    <p14:modId xmlns:p14="http://schemas.microsoft.com/office/powerpoint/2010/main" val="3988506665"/>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6E3A8FC0-0485-FADC-A574-5BF034D10C2C}"/>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3318751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806E3D86-11E9-4F15-C791-F3945DD3F332}"/>
                  </a:ext>
                </a:extLst>
              </p:cNvPr>
              <p:cNvGraphicFramePr>
                <a:graphicFrameLocks noGrp="1"/>
              </p:cNvGraphicFramePr>
              <p:nvPr>
                <p:extLst>
                  <p:ext uri="{D42A27DB-BD31-4B8C-83A1-F6EECF244321}">
                    <p14:modId xmlns:p14="http://schemas.microsoft.com/office/powerpoint/2010/main" val="402937725"/>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806E3D86-11E9-4F15-C791-F3945DD3F33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57583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2" name="Add-in 1" title="Interactive content from Mentimeter">
                <a:extLst>
                  <a:ext uri="{FF2B5EF4-FFF2-40B4-BE49-F238E27FC236}">
                    <a16:creationId xmlns:a16="http://schemas.microsoft.com/office/drawing/2014/main" id="{3E709617-D097-0C93-A675-FF6E4105BF02}"/>
                  </a:ext>
                </a:extLst>
              </p:cNvPr>
              <p:cNvGraphicFramePr>
                <a:graphicFrameLocks noGrp="1"/>
              </p:cNvGraphicFramePr>
              <p:nvPr>
                <p:extLst>
                  <p:ext uri="{D42A27DB-BD31-4B8C-83A1-F6EECF244321}">
                    <p14:modId xmlns:p14="http://schemas.microsoft.com/office/powerpoint/2010/main" val="2385767272"/>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2" name="Add-in 1" title="Interactive content from Mentimeter">
                <a:extLst>
                  <a:ext uri="{FF2B5EF4-FFF2-40B4-BE49-F238E27FC236}">
                    <a16:creationId xmlns:a16="http://schemas.microsoft.com/office/drawing/2014/main" id="{3E709617-D097-0C93-A675-FF6E4105BF02}"/>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custDataLst>
      <p:tags r:id="rId1"/>
    </p:custDataLst>
    <p:extLst>
      <p:ext uri="{BB962C8B-B14F-4D97-AF65-F5344CB8AC3E}">
        <p14:creationId xmlns:p14="http://schemas.microsoft.com/office/powerpoint/2010/main" val="72224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54196C70-5F9B-CC6D-8CB4-3B7B7B5516C9}"/>
              </a:ext>
            </a:extLst>
          </p:cNvPr>
          <p:cNvSpPr>
            <a:spLocks noGrp="1"/>
          </p:cNvSpPr>
          <p:nvPr>
            <p:ph type="title"/>
          </p:nvPr>
        </p:nvSpPr>
        <p:spPr>
          <a:xfrm>
            <a:off x="838200" y="643467"/>
            <a:ext cx="2951205" cy="5571066"/>
          </a:xfrm>
        </p:spPr>
        <p:txBody>
          <a:bodyPr>
            <a:normAutofit/>
          </a:bodyPr>
          <a:lstStyle/>
          <a:p>
            <a:r>
              <a:rPr lang="en-US" sz="3400" dirty="0">
                <a:solidFill>
                  <a:srgbClr val="FFFFFF"/>
                </a:solidFill>
              </a:rPr>
              <a:t>From discussion to action: the 4C framework to enhance well-being</a:t>
            </a:r>
            <a:endParaRPr lang="en-NZ" sz="3400" dirty="0">
              <a:solidFill>
                <a:srgbClr val="FFFFFF"/>
              </a:solidFill>
            </a:endParaRPr>
          </a:p>
        </p:txBody>
      </p:sp>
      <p:graphicFrame>
        <p:nvGraphicFramePr>
          <p:cNvPr id="5" name="Content Placeholder 2">
            <a:extLst>
              <a:ext uri="{FF2B5EF4-FFF2-40B4-BE49-F238E27FC236}">
                <a16:creationId xmlns:a16="http://schemas.microsoft.com/office/drawing/2014/main" id="{25F4C97E-1F88-B68B-06E8-9805619109CC}"/>
              </a:ext>
            </a:extLst>
          </p:cNvPr>
          <p:cNvGraphicFramePr>
            <a:graphicFrameLocks noGrp="1"/>
          </p:cNvGraphicFramePr>
          <p:nvPr>
            <p:ph idx="1"/>
            <p:extLst>
              <p:ext uri="{D42A27DB-BD31-4B8C-83A1-F6EECF244321}">
                <p14:modId xmlns:p14="http://schemas.microsoft.com/office/powerpoint/2010/main" val="4200585922"/>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9122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318FE-55E2-50EA-5B8E-BF3CF108408C}"/>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Summary and closing message</a:t>
            </a:r>
            <a:endParaRPr lang="en-NZ" dirty="0">
              <a:solidFill>
                <a:srgbClr val="FFFFFF"/>
              </a:solidFill>
            </a:endParaRPr>
          </a:p>
        </p:txBody>
      </p:sp>
      <p:sp>
        <p:nvSpPr>
          <p:cNvPr id="31" name="Arc 3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5E1BED8-0A3B-2811-3766-0F1F884D8B1F}"/>
              </a:ext>
            </a:extLst>
          </p:cNvPr>
          <p:cNvSpPr>
            <a:spLocks noGrp="1"/>
          </p:cNvSpPr>
          <p:nvPr>
            <p:ph idx="1"/>
          </p:nvPr>
        </p:nvSpPr>
        <p:spPr>
          <a:xfrm>
            <a:off x="4447308" y="591344"/>
            <a:ext cx="6906491" cy="5585619"/>
          </a:xfrm>
        </p:spPr>
        <p:txBody>
          <a:bodyPr anchor="ctr">
            <a:normAutofit/>
          </a:bodyPr>
          <a:lstStyle/>
          <a:p>
            <a:r>
              <a:rPr lang="en-NZ" dirty="0"/>
              <a:t>Sustainable AI transformation in education is a people and system challenge, not only a technology project</a:t>
            </a:r>
          </a:p>
          <a:p>
            <a:endParaRPr lang="en-NZ" dirty="0"/>
          </a:p>
          <a:p>
            <a:pPr marL="0" indent="0">
              <a:buNone/>
            </a:pPr>
            <a:r>
              <a:rPr lang="en-NZ" i="1" dirty="0"/>
              <a:t>One action I can take or influence in the next month is…</a:t>
            </a:r>
          </a:p>
          <a:p>
            <a:pPr marL="0" indent="0">
              <a:buNone/>
            </a:pPr>
            <a:endParaRPr lang="en-NZ" i="1" dirty="0"/>
          </a:p>
          <a:p>
            <a:pPr marL="0" indent="0">
              <a:buNone/>
            </a:pPr>
            <a:endParaRPr lang="en-NZ" dirty="0"/>
          </a:p>
        </p:txBody>
      </p:sp>
    </p:spTree>
    <p:extLst>
      <p:ext uri="{BB962C8B-B14F-4D97-AF65-F5344CB8AC3E}">
        <p14:creationId xmlns:p14="http://schemas.microsoft.com/office/powerpoint/2010/main" val="788424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FEAAD08C-E4DF-68EB-4F4A-E4B25F7CAFAB}"/>
              </a:ext>
            </a:extLst>
          </p:cNvPr>
          <p:cNvSpPr txBox="1"/>
          <p:nvPr/>
        </p:nvSpPr>
        <p:spPr>
          <a:xfrm>
            <a:off x="838200" y="1825625"/>
            <a:ext cx="5558489" cy="4351338"/>
          </a:xfrm>
          <a:prstGeom prst="rect">
            <a:avLst/>
          </a:prstGeom>
        </p:spPr>
        <p:txBody>
          <a:bodyPr vert="horz" lIns="91440" tIns="45720" rIns="91440" bIns="45720" rtlCol="0">
            <a:normAutofit/>
          </a:bodyPr>
          <a:lstStyle/>
          <a:p>
            <a:pPr>
              <a:lnSpc>
                <a:spcPct val="90000"/>
              </a:lnSpc>
              <a:spcAft>
                <a:spcPts val="600"/>
              </a:spcAft>
            </a:pPr>
            <a:r>
              <a:rPr lang="en-US" dirty="0"/>
              <a:t>Now this is not the end, It is not even the beginning of the end,</a:t>
            </a:r>
          </a:p>
          <a:p>
            <a:pPr>
              <a:lnSpc>
                <a:spcPct val="90000"/>
              </a:lnSpc>
              <a:spcAft>
                <a:spcPts val="600"/>
              </a:spcAft>
            </a:pPr>
            <a:r>
              <a:rPr lang="en-US" dirty="0"/>
              <a:t>But, it is perhaps, </a:t>
            </a:r>
          </a:p>
          <a:p>
            <a:pPr>
              <a:lnSpc>
                <a:spcPct val="90000"/>
              </a:lnSpc>
              <a:spcAft>
                <a:spcPts val="600"/>
              </a:spcAft>
            </a:pPr>
            <a:r>
              <a:rPr lang="en-US" dirty="0"/>
              <a:t>The end of the beginning……</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i="1" dirty="0"/>
              <a:t>(Sir Winston Churchill)</a:t>
            </a:r>
          </a:p>
          <a:p>
            <a:pPr indent="-228600">
              <a:lnSpc>
                <a:spcPct val="90000"/>
              </a:lnSpc>
              <a:spcAft>
                <a:spcPts val="600"/>
              </a:spcAft>
              <a:buFont typeface="Arial" panose="020B0604020202020204" pitchFamily="34" charset="0"/>
              <a:buChar char="•"/>
            </a:pPr>
            <a:endParaRPr lang="en-US" i="1" dirty="0"/>
          </a:p>
          <a:p>
            <a:pPr indent="-228600">
              <a:lnSpc>
                <a:spcPct val="90000"/>
              </a:lnSpc>
              <a:spcAft>
                <a:spcPts val="600"/>
              </a:spcAft>
              <a:buFont typeface="Arial" panose="020B0604020202020204" pitchFamily="34" charset="0"/>
              <a:buChar char="•"/>
            </a:pPr>
            <a:endParaRPr lang="en-US" i="1" dirty="0"/>
          </a:p>
          <a:p>
            <a:pPr>
              <a:lnSpc>
                <a:spcPct val="90000"/>
              </a:lnSpc>
              <a:spcAft>
                <a:spcPts val="600"/>
              </a:spcAft>
            </a:pPr>
            <a:r>
              <a:rPr lang="en-US" i="1" dirty="0"/>
              <a:t>	</a:t>
            </a:r>
            <a:r>
              <a:rPr lang="en-US" b="1" i="1" dirty="0"/>
              <a:t>THANK YOU!</a:t>
            </a:r>
          </a:p>
          <a:p>
            <a:pPr indent="-228600">
              <a:lnSpc>
                <a:spcPct val="90000"/>
              </a:lnSpc>
              <a:spcAft>
                <a:spcPts val="600"/>
              </a:spcAft>
              <a:buFont typeface="Arial" panose="020B0604020202020204" pitchFamily="34" charset="0"/>
              <a:buChar char="•"/>
            </a:pPr>
            <a:endParaRPr lang="en-US" i="1" dirty="0"/>
          </a:p>
          <a:p>
            <a:pPr indent="-228600">
              <a:lnSpc>
                <a:spcPct val="90000"/>
              </a:lnSpc>
              <a:spcAft>
                <a:spcPts val="600"/>
              </a:spcAft>
              <a:buFont typeface="Arial" panose="020B0604020202020204" pitchFamily="34" charset="0"/>
              <a:buChar char="•"/>
            </a:pPr>
            <a:r>
              <a:rPr lang="en-US" i="1" dirty="0"/>
              <a:t>Dr. Shilpa Jain</a:t>
            </a:r>
          </a:p>
          <a:p>
            <a:pPr indent="-228600">
              <a:lnSpc>
                <a:spcPct val="90000"/>
              </a:lnSpc>
              <a:spcAft>
                <a:spcPts val="600"/>
              </a:spcAft>
              <a:buFont typeface="Arial" panose="020B0604020202020204" pitchFamily="34" charset="0"/>
              <a:buChar char="•"/>
            </a:pPr>
            <a:r>
              <a:rPr lang="en-US" i="1" dirty="0">
                <a:hlinkClick r:id="rId3"/>
              </a:rPr>
              <a:t>Shilpa.jain@openpolytechnic.ac.nz</a:t>
            </a:r>
            <a:endParaRPr lang="en-US" i="1" dirty="0"/>
          </a:p>
          <a:p>
            <a:pPr indent="-228600">
              <a:lnSpc>
                <a:spcPct val="90000"/>
              </a:lnSpc>
              <a:spcAft>
                <a:spcPts val="600"/>
              </a:spcAft>
              <a:buFont typeface="Arial" panose="020B0604020202020204" pitchFamily="34" charset="0"/>
              <a:buChar char="•"/>
            </a:pPr>
            <a:r>
              <a:rPr lang="en-US" i="1" dirty="0"/>
              <a:t>https://www.linkedin.com/in/shilpajain123</a:t>
            </a:r>
          </a:p>
        </p:txBody>
      </p:sp>
      <p:sp>
        <p:nvSpPr>
          <p:cNvPr id="32" name="Oval 3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Block Arc 45">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Freeform: Shape 46">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48" name="Straight Connector 4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50" name="Arc 49">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Shape 5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0129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5E62D0-1779-2DAD-AADC-2D33A6B06D08}"/>
              </a:ext>
            </a:extLst>
          </p:cNvPr>
          <p:cNvSpPr>
            <a:spLocks noGrp="1"/>
          </p:cNvSpPr>
          <p:nvPr>
            <p:ph type="title"/>
          </p:nvPr>
        </p:nvSpPr>
        <p:spPr>
          <a:xfrm>
            <a:off x="686834" y="1153572"/>
            <a:ext cx="3200400" cy="4461163"/>
          </a:xfrm>
        </p:spPr>
        <p:txBody>
          <a:bodyPr>
            <a:normAutofit/>
          </a:bodyPr>
          <a:lstStyle/>
          <a:p>
            <a:r>
              <a:rPr lang="en-US">
                <a:solidFill>
                  <a:srgbClr val="FFFFFF"/>
                </a:solidFill>
              </a:rPr>
              <a:t>References</a:t>
            </a:r>
            <a:endParaRPr lang="en-NZ">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482CBAE-AF1C-B420-5F2C-2CB0FFB0B88B}"/>
              </a:ext>
            </a:extLst>
          </p:cNvPr>
          <p:cNvSpPr>
            <a:spLocks noGrp="1"/>
          </p:cNvSpPr>
          <p:nvPr>
            <p:ph idx="1"/>
          </p:nvPr>
        </p:nvSpPr>
        <p:spPr>
          <a:xfrm>
            <a:off x="4447308" y="594514"/>
            <a:ext cx="6906491" cy="6368150"/>
          </a:xfrm>
        </p:spPr>
        <p:txBody>
          <a:bodyPr anchor="ctr">
            <a:normAutofit fontScale="92500" lnSpcReduction="20000"/>
          </a:bodyPr>
          <a:lstStyle/>
          <a:p>
            <a:r>
              <a:rPr lang="en-NZ" sz="1400" dirty="0"/>
              <a:t>Davis, F. (1989). Perceived Usefulness, Perceived Ease of Use, and User Acceptance of Information Technology. </a:t>
            </a:r>
            <a:r>
              <a:rPr lang="en-NZ" sz="1400" i="1" dirty="0"/>
              <a:t>MIS Quarterly</a:t>
            </a:r>
            <a:r>
              <a:rPr lang="en-NZ" sz="1400" dirty="0"/>
              <a:t>, 13, 319-340. https://doi.org/10.2307/249008</a:t>
            </a:r>
          </a:p>
          <a:p>
            <a:r>
              <a:rPr lang="en-NZ" sz="1400" dirty="0"/>
              <a:t>Demerouti E, Bakker AB, Nachreiner F, Schaufeli WB (2001). The job demands-resources model of burnout. </a:t>
            </a:r>
            <a:r>
              <a:rPr lang="en-NZ" sz="1400" i="1" dirty="0"/>
              <a:t>Journal of Applied Psychology</a:t>
            </a:r>
            <a:r>
              <a:rPr lang="en-NZ" sz="1400" dirty="0"/>
              <a:t>, 86(3):499-512. PMID: 11419809.</a:t>
            </a:r>
          </a:p>
          <a:p>
            <a:r>
              <a:rPr lang="en-NZ" sz="1400" dirty="0" err="1"/>
              <a:t>Feiya</a:t>
            </a:r>
            <a:r>
              <a:rPr lang="en-NZ" sz="1400" dirty="0"/>
              <a:t> Su, Wen Fen Beh, Kenny S.L. Cheah, (2026). Efficiency or intensification? A systematic review of generative AI and academic workload in higher education, </a:t>
            </a:r>
            <a:r>
              <a:rPr lang="en-NZ" sz="1400" i="1" dirty="0"/>
              <a:t>Acta </a:t>
            </a:r>
            <a:r>
              <a:rPr lang="en-NZ" sz="1400" i="1" dirty="0" err="1"/>
              <a:t>Psychologica</a:t>
            </a:r>
            <a:r>
              <a:rPr lang="en-NZ" sz="1400" dirty="0"/>
              <a:t>, 268, 107353, 1-15. </a:t>
            </a:r>
            <a:r>
              <a:rPr lang="en-NZ" sz="1400" dirty="0">
                <a:hlinkClick r:id="rId2"/>
              </a:rPr>
              <a:t>https://doi.org/10.1016/j.actpsy.2026.107353</a:t>
            </a:r>
            <a:r>
              <a:rPr lang="en-NZ" sz="1400" dirty="0"/>
              <a:t>.</a:t>
            </a:r>
          </a:p>
          <a:p>
            <a:r>
              <a:rPr lang="en-NZ" sz="1400" dirty="0"/>
              <a:t>Fetherston, C., Fetherston, A., Batt, S., Sully, M., &amp; Wei, R. (2020). Wellbeing and work-life merge in Australian and UK academics. </a:t>
            </a:r>
            <a:r>
              <a:rPr lang="en-NZ" sz="1400" i="1" dirty="0"/>
              <a:t>Studies in Higher Education</a:t>
            </a:r>
            <a:r>
              <a:rPr lang="en-NZ" sz="1400" dirty="0"/>
              <a:t>,46(12), 2774–2788. 10.1080/03075079.2020.1828326</a:t>
            </a:r>
          </a:p>
          <a:p>
            <a:r>
              <a:rPr lang="en-NZ" sz="1400" dirty="0" err="1"/>
              <a:t>Gámez-Genovart</a:t>
            </a:r>
            <a:r>
              <a:rPr lang="en-NZ" sz="1400" dirty="0"/>
              <a:t>, M., Oliver-</a:t>
            </a:r>
            <a:r>
              <a:rPr lang="en-NZ" sz="1400" dirty="0" err="1"/>
              <a:t>Trobat</a:t>
            </a:r>
            <a:r>
              <a:rPr lang="en-NZ" sz="1400" dirty="0"/>
              <a:t>, M.F., &amp; Rosselló-Ramon, M.R. (2025). Research on teacher well-being: a systematic review, Teaching and Teacher Education, 168, 105264,ISSN 0742-051X, </a:t>
            </a:r>
            <a:r>
              <a:rPr lang="en-NZ" sz="1400" dirty="0">
                <a:hlinkClick r:id="rId3"/>
              </a:rPr>
              <a:t>https://doi.org/10.1016/j.tate.2025.105264</a:t>
            </a:r>
            <a:r>
              <a:rPr lang="en-NZ" sz="1400" dirty="0"/>
              <a:t>.</a:t>
            </a:r>
          </a:p>
          <a:p>
            <a:r>
              <a:rPr lang="en-NZ" sz="1400" dirty="0" err="1"/>
              <a:t>Keesing</a:t>
            </a:r>
            <a:r>
              <a:rPr lang="en-NZ" sz="1400" dirty="0"/>
              <a:t>-Styles, L. &amp; Terrell, J. (2025). </a:t>
            </a:r>
            <a:r>
              <a:rPr lang="en-NZ" sz="1400" i="1" dirty="0"/>
              <a:t>Professional learning and development in Aotearoa New Zealand’s tertiary education sector</a:t>
            </a:r>
            <a:r>
              <a:rPr lang="en-NZ" sz="1400" dirty="0"/>
              <a:t>, Ako Aotearoa - The National Centre for Tertiary Teaching Excellence. ISBN Online - 978-1-98-856270-4</a:t>
            </a:r>
          </a:p>
          <a:p>
            <a:r>
              <a:rPr lang="en-NZ" sz="1400" dirty="0" err="1"/>
              <a:t>Murire</a:t>
            </a:r>
            <a:r>
              <a:rPr lang="en-NZ" sz="1400" dirty="0"/>
              <a:t>, Obrain (2024). Artificial Intelligence and Its Role in Shaping Organizational Work Practices and Culture. </a:t>
            </a:r>
            <a:r>
              <a:rPr lang="en-NZ" sz="1400" i="1" dirty="0"/>
              <a:t>Administrative Sciences</a:t>
            </a:r>
            <a:r>
              <a:rPr lang="en-NZ" sz="1400" dirty="0"/>
              <a:t>. 14. 316. 10.3390/admsci14120316. </a:t>
            </a:r>
          </a:p>
          <a:p>
            <a:r>
              <a:rPr lang="en-NZ" sz="1400" dirty="0"/>
              <a:t>Musah, </a:t>
            </a:r>
            <a:r>
              <a:rPr lang="en-NZ" sz="1400" dirty="0" err="1"/>
              <a:t>Ebikabowei</a:t>
            </a:r>
            <a:r>
              <a:rPr lang="en-NZ" sz="1400" dirty="0"/>
              <a:t> (2026). Ethical challenges of artificial intelligence in education: A systematic literature review on bias, privacy, and academic integrity. </a:t>
            </a:r>
            <a:r>
              <a:rPr lang="en-NZ" sz="1400" i="1" dirty="0"/>
              <a:t>International Journal of Applied Resilience and Sustainability</a:t>
            </a:r>
            <a:r>
              <a:rPr lang="en-NZ" sz="1400" dirty="0"/>
              <a:t>. 2. 1356-1389. 10.70593/deepsci.0202054. </a:t>
            </a:r>
          </a:p>
          <a:p>
            <a:r>
              <a:rPr lang="en-NZ" sz="1400" dirty="0" err="1"/>
              <a:t>Noroozi</a:t>
            </a:r>
            <a:r>
              <a:rPr lang="en-NZ" sz="1400" dirty="0"/>
              <a:t>, O., Khalil, M., &amp; </a:t>
            </a:r>
            <a:r>
              <a:rPr lang="en-NZ" sz="1400" dirty="0" err="1"/>
              <a:t>Banihashem</a:t>
            </a:r>
            <a:r>
              <a:rPr lang="en-NZ" sz="1400" dirty="0"/>
              <a:t>, S. K. (2025). Artificial Intelligence in higher education: Impact depends on support, pedagogy, human agency, and purpose. </a:t>
            </a:r>
            <a:r>
              <a:rPr lang="en-NZ" sz="1400" i="1" dirty="0"/>
              <a:t>Innovations in Education and Teaching International</a:t>
            </a:r>
            <a:r>
              <a:rPr lang="en-NZ" sz="1400" dirty="0"/>
              <a:t>, 62(5), 1425–1430. </a:t>
            </a:r>
            <a:r>
              <a:rPr lang="en-NZ" sz="1400" dirty="0">
                <a:hlinkClick r:id="rId4"/>
              </a:rPr>
              <a:t>https://doi.org/10.1080/14703297.2025.2539579</a:t>
            </a:r>
            <a:endParaRPr lang="en-NZ" sz="1400" dirty="0"/>
          </a:p>
          <a:p>
            <a:r>
              <a:rPr lang="en-NZ" sz="1400" dirty="0"/>
              <a:t>Rakow, K.E,. Priestley, M., Byrom, N.C., Foster, J.L.H., &amp; Dommett, E.J. (2025). Their wellbeing affects our wellbeing: student perspectives of lecturer wellbeing and its consequences for student wellbeing. </a:t>
            </a:r>
            <a:r>
              <a:rPr lang="en-NZ" sz="1400" i="1" dirty="0"/>
              <a:t>Higher Education</a:t>
            </a:r>
            <a:r>
              <a:rPr lang="en-NZ" sz="1400" dirty="0"/>
              <a:t>, 90(4):1065-1082. https://link.springer.com/article/10.1007/s10734-024-01365-0#citeas</a:t>
            </a:r>
          </a:p>
          <a:p>
            <a:r>
              <a:rPr lang="en-NZ" sz="1400" dirty="0"/>
              <a:t>Wray, S., &amp; Kinman, G. (2021). Supporting staff wellbeing in higher education. </a:t>
            </a:r>
            <a:r>
              <a:rPr lang="en-NZ" sz="1400" i="1" dirty="0"/>
              <a:t>Education Support</a:t>
            </a:r>
            <a:r>
              <a:rPr lang="en-NZ" sz="1400" dirty="0"/>
              <a:t>. Retrieved from https://www.educationsupport.org.uk/media/x4jdvxpl/es-supporting-staff-wellbeing-in-he-report.pdf</a:t>
            </a:r>
          </a:p>
          <a:p>
            <a:endParaRPr lang="en-NZ" sz="1400" dirty="0"/>
          </a:p>
          <a:p>
            <a:endParaRPr lang="en-NZ" sz="1400" dirty="0"/>
          </a:p>
        </p:txBody>
      </p:sp>
    </p:spTree>
    <p:extLst>
      <p:ext uri="{BB962C8B-B14F-4D97-AF65-F5344CB8AC3E}">
        <p14:creationId xmlns:p14="http://schemas.microsoft.com/office/powerpoint/2010/main" val="22217325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dic744b4exk45a6rkkrth2st539i48"/>
  <p:tag name="MENTI_PPT_SLIDE_MAP" val="{&quot;257&quot;:&quot;o8qt7syis7qc&quot;,&quot;275&quot;:&quot;fknvv5ijyq3m&quot;,&quot;276&quot;:&quot;jextvzn8rqdv&quot;,&quot;277&quot;:&quot;vpx1keoqxeqh&quot;,&quot;279&quot;:&quot;fknvv5ijyq3m&quot;,&quot;280&quot;:&quot;jextvzn8rqdv&quot;,&quot;281&quot;:&quot;vpx1keoqxeqh&quot;,&quot;287&quot;:&quot;n5vrjrquyank&quot;,&quot;288&quot;:&quot;2514nufxx3wb&quot;,&quot;290&quot;:&quot;n5vrjrquyank&quot;,&quot;291&quot;:&quot;n5vrjrquyank&quot;,&quot;292&quot;:&quot;edza3fvb28ea&quot;,&quot;293&quot;:&quot;2514nufxx3wb&quot;,&quot;294&quot;:&quot;edza3fvb28ea&quot;,&quot;295&quot;:&quot;2514nufxx3wb&quot;,&quot;296&quot;:&quot;2kdoej4v5rqq&quot;,&quot;297&quot;:&quot;51r7o1mkpkht&quot;,&quot;298&quot;:&quot;9xi4d75ob9et&quot;}"/>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n5vrjrquyank"/>
</p:tagLst>
</file>

<file path=ppt/tags/tag3.xml><?xml version="1.0" encoding="utf-8"?>
<p:tagLst xmlns:a="http://schemas.openxmlformats.org/drawingml/2006/main" xmlns:r="http://schemas.openxmlformats.org/officeDocument/2006/relationships" xmlns:p="http://schemas.openxmlformats.org/presentationml/2006/main">
  <p:tag name="MENTIMETER_QUESTION_ID_KEY" val="2514nufxx3wb"/>
</p:tagLst>
</file>

<file path=ppt/tags/tag4.xml><?xml version="1.0" encoding="utf-8"?>
<p:tagLst xmlns:a="http://schemas.openxmlformats.org/drawingml/2006/main" xmlns:r="http://schemas.openxmlformats.org/officeDocument/2006/relationships" xmlns:p="http://schemas.openxmlformats.org/presentationml/2006/main">
  <p:tag name="MENTIMETER_QUESTION_ID_KEY" val="edza3fvb28ea"/>
</p:tagLst>
</file>

<file path=ppt/tags/tag5.xml><?xml version="1.0" encoding="utf-8"?>
<p:tagLst xmlns:a="http://schemas.openxmlformats.org/drawingml/2006/main" xmlns:r="http://schemas.openxmlformats.org/officeDocument/2006/relationships" xmlns:p="http://schemas.openxmlformats.org/presentationml/2006/main">
  <p:tag name="MENTIMETER_QUESTION_ID_KEY" val="2kdoej4v5rqq"/>
</p:tagLst>
</file>

<file path=ppt/tags/tag6.xml><?xml version="1.0" encoding="utf-8"?>
<p:tagLst xmlns:a="http://schemas.openxmlformats.org/drawingml/2006/main" xmlns:r="http://schemas.openxmlformats.org/officeDocument/2006/relationships" xmlns:p="http://schemas.openxmlformats.org/presentationml/2006/main">
  <p:tag name="MENTIMETER_QUESTION_ID_KEY" val="51r7o1mkpkht"/>
</p:tagLst>
</file>

<file path=ppt/tags/tag7.xml><?xml version="1.0" encoding="utf-8"?>
<p:tagLst xmlns:a="http://schemas.openxmlformats.org/drawingml/2006/main" xmlns:r="http://schemas.openxmlformats.org/officeDocument/2006/relationships" xmlns:p="http://schemas.openxmlformats.org/presentationml/2006/main">
  <p:tag name="MENTIMETER_QUESTION_ID_KEY" val="9xi4d75ob9e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73A2342B-1CE8-433A-B9D4-8F587710DEC2}">
  <we:reference id="wa104379261" version="4.4.0.0" store="en-US" storeType="OMEX"/>
  <we:alternateReferences>
    <we:reference id="WA104379261" version="4.4.0.0" store="WA104379261" storeType="OMEX"/>
  </we:alternateReferences>
  <we:properties>
    <we:property name="MENTIMETER_QUESTION_ID_KEY" value="&quot;n5vrjrquyank&quot;"/>
  </we:properties>
  <we:bindings/>
  <we:snapshot xmlns:r="http://schemas.openxmlformats.org/officeDocument/2006/relationships"/>
</we:webextension>
</file>

<file path=ppt/webextensions/webextension2.xml><?xml version="1.0" encoding="utf-8"?>
<we:webextension xmlns:we="http://schemas.microsoft.com/office/webextensions/webextension/2010/11" id="{950C85AB-D4B9-423F-87DA-291986B68FB9}">
  <we:reference id="wa104379261" version="4.4.0.0" store="en-US" storeType="OMEX"/>
  <we:alternateReferences>
    <we:reference id="WA104379261" version="4.4.0.0" store="WA104379261" storeType="OMEX"/>
  </we:alternateReferences>
  <we:properties>
    <we:property name="MENTIMETER_QUESTION_ID_KEY" value="&quot;2514nufxx3wb&quot;"/>
  </we:properties>
  <we:bindings/>
  <we:snapshot xmlns:r="http://schemas.openxmlformats.org/officeDocument/2006/relationships"/>
</we:webextension>
</file>

<file path=ppt/webextensions/webextension3.xml><?xml version="1.0" encoding="utf-8"?>
<we:webextension xmlns:we="http://schemas.microsoft.com/office/webextensions/webextension/2010/11" id="{AD924578-354B-4939-AB8B-64F2C77FB012}">
  <we:reference id="wa104379261" version="4.4.0.0" store="en-US" storeType="OMEX"/>
  <we:alternateReferences>
    <we:reference id="WA104379261" version="4.4.0.0" store="WA104379261" storeType="OMEX"/>
  </we:alternateReferences>
  <we:properties>
    <we:property name="MENTIMETER_QUESTION_ID_KEY" value="&quot;edza3fvb28ea&quot;"/>
  </we:properties>
  <we:bindings/>
  <we:snapshot xmlns:r="http://schemas.openxmlformats.org/officeDocument/2006/relationships"/>
</we:webextension>
</file>

<file path=ppt/webextensions/webextension4.xml><?xml version="1.0" encoding="utf-8"?>
<we:webextension xmlns:we="http://schemas.microsoft.com/office/webextensions/webextension/2010/11" id="{8328AFD8-3D89-4577-AC09-841F44753701}">
  <we:reference id="wa104379261" version="4.4.0.0" store="en-US" storeType="OMEX"/>
  <we:alternateReferences>
    <we:reference id="WA104379261" version="4.4.0.0" store="WA104379261" storeType="OMEX"/>
  </we:alternateReferences>
  <we:properties>
    <we:property name="MENTIMETER_QUESTION_ID_KEY" value="&quot;2kdoej4v5rqq&quot;"/>
  </we:properties>
  <we:bindings/>
  <we:snapshot xmlns:r="http://schemas.openxmlformats.org/officeDocument/2006/relationships"/>
</we:webextension>
</file>

<file path=ppt/webextensions/webextension5.xml><?xml version="1.0" encoding="utf-8"?>
<we:webextension xmlns:we="http://schemas.microsoft.com/office/webextensions/webextension/2010/11" id="{66CC3FBE-6F10-429A-B282-CF7242D93568}">
  <we:reference id="wa104379261" version="4.4.0.0" store="en-US" storeType="OMEX"/>
  <we:alternateReferences>
    <we:reference id="WA104379261" version="4.4.0.0" store="WA104379261" storeType="OMEX"/>
  </we:alternateReferences>
  <we:properties>
    <we:property name="MENTIMETER_QUESTION_ID_KEY" value="&quot;51r7o1mkpkht&quot;"/>
  </we:properties>
  <we:bindings/>
  <we:snapshot xmlns:r="http://schemas.openxmlformats.org/officeDocument/2006/relationships"/>
</we:webextension>
</file>

<file path=ppt/webextensions/webextension6.xml><?xml version="1.0" encoding="utf-8"?>
<we:webextension xmlns:we="http://schemas.microsoft.com/office/webextensions/webextension/2010/11" id="{CA367BF2-13F3-46B3-84AD-33A5FB3B7D68}">
  <we:reference id="wa104379261" version="4.4.0.0" store="en-US" storeType="OMEX"/>
  <we:alternateReferences>
    <we:reference id="WA104379261" version="4.4.0.0" store="WA104379261" storeType="OMEX"/>
  </we:alternateReferences>
  <we:properties>
    <we:property name="MENTIMETER_QUESTION_ID_KEY" value="&quot;9xi4d75ob9et&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5F6A97B-7D98-455F-894B-EA3BB924A65E}"/>
</file>

<file path=customXml/itemProps2.xml><?xml version="1.0" encoding="utf-8"?>
<ds:datastoreItem xmlns:ds="http://schemas.openxmlformats.org/officeDocument/2006/customXml" ds:itemID="{729C4775-330D-43F6-B1E2-32CABB313023}"/>
</file>

<file path=customXml/itemProps3.xml><?xml version="1.0" encoding="utf-8"?>
<ds:datastoreItem xmlns:ds="http://schemas.openxmlformats.org/officeDocument/2006/customXml" ds:itemID="{CFE8E333-3FF7-4479-883E-41F4145BFA37}"/>
</file>

<file path=docProps/app.xml><?xml version="1.0" encoding="utf-8"?>
<Properties xmlns="http://schemas.openxmlformats.org/officeDocument/2006/extended-properties" xmlns:vt="http://schemas.openxmlformats.org/officeDocument/2006/docPropsVTypes">
  <TotalTime>1513</TotalTime>
  <Words>3098</Words>
  <Application>Microsoft Office PowerPoint</Application>
  <PresentationFormat>Widescreen</PresentationFormat>
  <Paragraphs>198</Paragraphs>
  <Slides>26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Calibri</vt:lpstr>
      <vt:lpstr>Office Theme</vt:lpstr>
      <vt:lpstr>Building bridges for AI enabled vocational education:  Educator capability, well-being and sustainable transformation</vt:lpstr>
      <vt:lpstr>Brief background and Context  </vt:lpstr>
      <vt:lpstr>Why this matters for vocational education?</vt:lpstr>
      <vt:lpstr>Why this matters for vocational education</vt:lpstr>
      <vt:lpstr>PowerPoint Presentation</vt:lpstr>
      <vt:lpstr>PowerPoint Presentation</vt:lpstr>
      <vt:lpstr>PowerPoint Presentation</vt:lpstr>
      <vt:lpstr>About the research</vt:lpstr>
      <vt:lpstr>Two lenses for understanding experience</vt:lpstr>
      <vt:lpstr>This qualitative research</vt:lpstr>
      <vt:lpstr>Findings</vt:lpstr>
      <vt:lpstr>Preliminary themes </vt:lpstr>
      <vt:lpstr>PowerPoint Presentation</vt:lpstr>
      <vt:lpstr>PowerPoint Presentation</vt:lpstr>
      <vt:lpstr>PowerPoint Presentation</vt:lpstr>
      <vt:lpstr>PowerPoint Presentation</vt:lpstr>
      <vt:lpstr>Overall summary</vt:lpstr>
      <vt:lpstr>PowerPoint Presentation</vt:lpstr>
      <vt:lpstr>Bridge building activity</vt:lpstr>
      <vt:lpstr>PowerPoint Presentation</vt:lpstr>
      <vt:lpstr>PowerPoint Presentation</vt:lpstr>
      <vt:lpstr>PowerPoint Presentation</vt:lpstr>
      <vt:lpstr>From discussion to action: the 4C framework to enhance well-being</vt:lpstr>
      <vt:lpstr>Summary and closing message</vt:lpstr>
      <vt:lpstr>PowerPoint Presentation</vt:lpstr>
      <vt:lpstr>References</vt:lpstr>
    </vt:vector>
  </TitlesOfParts>
  <Company>OPNZ Maori Language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Shilpa Jain</dc:creator>
  <cp:lastModifiedBy>David Penney</cp:lastModifiedBy>
  <cp:revision>65</cp:revision>
  <dcterms:created xsi:type="dcterms:W3CDTF">2026-09-29T02:54:11Z</dcterms:created>
  <dcterms:modified xsi:type="dcterms:W3CDTF">2026-10-07T22:26:55Z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f568384-3631-46e8-9b04-104079af7ca2_Enabled">
    <vt:lpwstr>true</vt:lpwstr>
  </property>
  <property fmtid="{D5CDD505-2E9C-101B-9397-08002B2CF9AE}" pid="3" name="MSIP_Label_1f568384-3631-46e8-9b04-104079af7ca2_SetDate">
    <vt:lpwstr>2026-09-29T03:35:10Z</vt:lpwstr>
  </property>
  <property fmtid="{D5CDD505-2E9C-101B-9397-08002B2CF9AE}" pid="4" name="MSIP_Label_1f568384-3631-46e8-9b04-104079af7ca2_Method">
    <vt:lpwstr>Standard</vt:lpwstr>
  </property>
  <property fmtid="{D5CDD505-2E9C-101B-9397-08002B2CF9AE}" pid="5" name="MSIP_Label_1f568384-3631-46e8-9b04-104079af7ca2_Name">
    <vt:lpwstr>UNCLASSIFIED</vt:lpwstr>
  </property>
  <property fmtid="{D5CDD505-2E9C-101B-9397-08002B2CF9AE}" pid="6" name="MSIP_Label_1f568384-3631-46e8-9b04-104079af7ca2_SiteId">
    <vt:lpwstr>b6aecec7-99f9-4bdf-815f-7e37065faeeb</vt:lpwstr>
  </property>
  <property fmtid="{D5CDD505-2E9C-101B-9397-08002B2CF9AE}" pid="7" name="MSIP_Label_1f568384-3631-46e8-9b04-104079af7ca2_ActionId">
    <vt:lpwstr>8fa46ad0-e346-438f-ac84-34d1e3bc4c83</vt:lpwstr>
  </property>
  <property fmtid="{D5CDD505-2E9C-101B-9397-08002B2CF9AE}" pid="8" name="MSIP_Label_1f568384-3631-46e8-9b04-104079af7ca2_ContentBits">
    <vt:lpwstr>0</vt:lpwstr>
  </property>
  <property fmtid="{D5CDD505-2E9C-101B-9397-08002B2CF9AE}" pid="9" name="MSIP_Label_1f568384-3631-46e8-9b04-104079af7ca2_Tag">
    <vt:lpwstr>10, 3, 0, 1</vt:lpwstr>
  </property>
  <property fmtid="{D5CDD505-2E9C-101B-9397-08002B2CF9AE}" pid="10" name="MSIP_Label_defa4170-0d19-0005-0004-bc88714345d2_Enabled">
    <vt:lpwstr>true</vt:lpwstr>
  </property>
  <property fmtid="{D5CDD505-2E9C-101B-9397-08002B2CF9AE}" pid="11" name="MSIP_Label_defa4170-0d19-0005-0004-bc88714345d2_SetDate">
    <vt:lpwstr>2026-10-07T22:26:51Z</vt:lpwstr>
  </property>
  <property fmtid="{D5CDD505-2E9C-101B-9397-08002B2CF9AE}" pid="12" name="MSIP_Label_defa4170-0d19-0005-0004-bc88714345d2_Method">
    <vt:lpwstr>Standard</vt:lpwstr>
  </property>
  <property fmtid="{D5CDD505-2E9C-101B-9397-08002B2CF9AE}" pid="13" name="MSIP_Label_defa4170-0d19-0005-0004-bc88714345d2_Name">
    <vt:lpwstr>defa4170-0d19-0005-0004-bc88714345d2</vt:lpwstr>
  </property>
  <property fmtid="{D5CDD505-2E9C-101B-9397-08002B2CF9AE}" pid="14" name="MSIP_Label_defa4170-0d19-0005-0004-bc88714345d2_SiteId">
    <vt:lpwstr>479935d5-e1cd-48a7-afa2-86122eba75e4</vt:lpwstr>
  </property>
  <property fmtid="{D5CDD505-2E9C-101B-9397-08002B2CF9AE}" pid="15" name="MSIP_Label_defa4170-0d19-0005-0004-bc88714345d2_ActionId">
    <vt:lpwstr>b70060a4-a97a-4f64-a4ce-8246b322ece9</vt:lpwstr>
  </property>
  <property fmtid="{D5CDD505-2E9C-101B-9397-08002B2CF9AE}" pid="16" name="MSIP_Label_defa4170-0d19-0005-0004-bc88714345d2_ContentBits">
    <vt:lpwstr>0</vt:lpwstr>
  </property>
  <property fmtid="{D5CDD505-2E9C-101B-9397-08002B2CF9AE}" pid="17" name="MSIP_Label_defa4170-0d19-0005-0004-bc88714345d2_Tag">
    <vt:lpwstr>10, 3, 0, 1</vt:lpwstr>
  </property>
  <property fmtid="{D5CDD505-2E9C-101B-9397-08002B2CF9AE}" pid="18" name="ContentTypeId">
    <vt:lpwstr>0x0101003A177CB127539E4086E72E9693BEB61C</vt:lpwstr>
  </property>
</Properties>
</file>