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tags/tag4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20.xml" ContentType="application/vnd.openxmlformats-officedocument.presentationml.tags+xml"/>
  <Override PartName="/ppt/tags/tag8.xml" ContentType="application/vnd.openxmlformats-officedocument.presentationml.tags+xml"/>
  <Override PartName="/ppt/tags/tag11.xml" ContentType="application/vnd.openxmlformats-officedocument.presentationml.tag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12.xml" ContentType="application/vnd.openxmlformats-officedocument.presentationml.tags+xml"/>
  <Override PartName="/ppt/tags/tag9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12192000" cy="6858000"/>
  <p:custDataLst>
    <p:tags r:id="rId26"/>
  </p:custData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07390" y="536371"/>
            <a:ext cx="10476230" cy="7902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1" i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11760">
              <a:lnSpc>
                <a:spcPct val="1000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1" i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11760">
              <a:lnSpc>
                <a:spcPct val="1000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1" i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11760">
              <a:lnSpc>
                <a:spcPct val="1000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50" b="1" i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11760">
              <a:lnSpc>
                <a:spcPct val="1000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11760">
              <a:lnSpc>
                <a:spcPct val="1000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5490" y="729703"/>
            <a:ext cx="10156190" cy="596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1" i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0738" y="2008213"/>
            <a:ext cx="9942195" cy="3427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1E1E1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26440" y="6397309"/>
            <a:ext cx="1878330" cy="2380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362043" y="6446489"/>
            <a:ext cx="237492" cy="1889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rgbClr val="505050"/>
                </a:solidFill>
                <a:latin typeface="Arial"/>
                <a:cs typeface="Arial"/>
              </a:defRPr>
            </a:lvl1pPr>
          </a:lstStyle>
          <a:p>
            <a:pPr marL="111760">
              <a:lnSpc>
                <a:spcPct val="100000"/>
              </a:lnSpc>
            </a:pPr>
            <a:fld id="{81D60167-4931-47E6-BA6A-407CBD079E47}" type="slidenum">
              <a:rPr spc="-50" dirty="0"/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c.govt.nz/funding/fund-finder/accelerating-learner-success-fund-tuwhitia/funded-initiatives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5" Type="http://schemas.openxmlformats.org/officeDocument/2006/relationships/hyperlink" Target="https://www.tec.govt.nz/assets/Publications-and-others/FS-DOM-Learner-Journey-Research-Report_v3_WEB.pdf" TargetMode="External"/><Relationship Id="rId4" Type="http://schemas.openxmlformats.org/officeDocument/2006/relationships/hyperlink" Target="https://www.tec.govt.nz/learner-success/learner-success-community-of-practice#AccordionItem10224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50" dirty="0">
                <a:solidFill>
                  <a:srgbClr val="E7BD87"/>
                </a:solidFill>
              </a:rPr>
              <a:t>FROM</a:t>
            </a:r>
            <a:r>
              <a:rPr sz="4450" spc="-40" dirty="0">
                <a:solidFill>
                  <a:srgbClr val="E7BD87"/>
                </a:solidFill>
              </a:rPr>
              <a:t> </a:t>
            </a:r>
            <a:r>
              <a:rPr sz="4450" dirty="0">
                <a:solidFill>
                  <a:srgbClr val="E7BD87"/>
                </a:solidFill>
              </a:rPr>
              <a:t>LEARNER</a:t>
            </a:r>
            <a:r>
              <a:rPr sz="4450" spc="-35" dirty="0">
                <a:solidFill>
                  <a:srgbClr val="E7BD87"/>
                </a:solidFill>
              </a:rPr>
              <a:t> </a:t>
            </a:r>
            <a:r>
              <a:rPr sz="4450" dirty="0">
                <a:solidFill>
                  <a:srgbClr val="E7BD87"/>
                </a:solidFill>
              </a:rPr>
              <a:t>VOICE</a:t>
            </a:r>
            <a:r>
              <a:rPr sz="4450" spc="-35" dirty="0">
                <a:solidFill>
                  <a:srgbClr val="E7BD87"/>
                </a:solidFill>
              </a:rPr>
              <a:t> </a:t>
            </a:r>
            <a:r>
              <a:rPr sz="4450" dirty="0">
                <a:solidFill>
                  <a:srgbClr val="E7BD87"/>
                </a:solidFill>
              </a:rPr>
              <a:t>TO</a:t>
            </a:r>
            <a:r>
              <a:rPr sz="4450" spc="-35" dirty="0">
                <a:solidFill>
                  <a:srgbClr val="E7BD87"/>
                </a:solidFill>
              </a:rPr>
              <a:t> </a:t>
            </a:r>
            <a:r>
              <a:rPr sz="4450" spc="-10" dirty="0">
                <a:solidFill>
                  <a:srgbClr val="E7BD87"/>
                </a:solidFill>
              </a:rPr>
              <a:t>PRACTICE</a:t>
            </a:r>
            <a:endParaRPr sz="4450"/>
          </a:p>
        </p:txBody>
      </p:sp>
      <p:sp>
        <p:nvSpPr>
          <p:cNvPr id="4" name="object 4"/>
          <p:cNvSpPr txBox="1"/>
          <p:nvPr/>
        </p:nvSpPr>
        <p:spPr>
          <a:xfrm>
            <a:off x="840739" y="1655889"/>
            <a:ext cx="903033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Mapping</a:t>
            </a:r>
            <a:r>
              <a:rPr sz="2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diverse</a:t>
            </a:r>
            <a:r>
              <a:rPr sz="2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learner</a:t>
            </a:r>
            <a:r>
              <a:rPr sz="2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journeys</a:t>
            </a:r>
            <a:r>
              <a:rPr sz="2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sz="2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strengthen</a:t>
            </a:r>
            <a:r>
              <a:rPr sz="2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vocational</a:t>
            </a:r>
            <a:r>
              <a:rPr sz="2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education</a:t>
            </a:r>
            <a:r>
              <a:rPr sz="22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employment</a:t>
            </a:r>
            <a:r>
              <a:rPr sz="2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pathways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24212" y="2466975"/>
            <a:ext cx="5715000" cy="32385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0739" y="6068529"/>
            <a:ext cx="53308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Dr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Waruni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Hewage</a:t>
            </a:r>
            <a:r>
              <a:rPr sz="16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·</a:t>
            </a:r>
            <a:r>
              <a:rPr sz="16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NZVETRF</a:t>
            </a:r>
            <a:r>
              <a:rPr sz="16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2026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Co-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Authors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Dr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Asanthika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Imbulpitiya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Dr</a:t>
            </a:r>
            <a:r>
              <a:rPr sz="1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FFFFFF"/>
                </a:solidFill>
                <a:latin typeface="Arial"/>
                <a:cs typeface="Arial"/>
              </a:rPr>
              <a:t>Edwin</a:t>
            </a:r>
            <a:r>
              <a:rPr sz="16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"/>
                <a:cs typeface="Arial"/>
              </a:rPr>
              <a:t>Rajah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648874" y="5534025"/>
            <a:ext cx="838344" cy="1085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Why</a:t>
            </a:r>
            <a:r>
              <a:rPr spc="-70" dirty="0"/>
              <a:t> </a:t>
            </a:r>
            <a:r>
              <a:rPr dirty="0"/>
              <a:t>map</a:t>
            </a:r>
            <a:r>
              <a:rPr spc="-65" dirty="0"/>
              <a:t> </a:t>
            </a:r>
            <a:r>
              <a:rPr dirty="0"/>
              <a:t>the</a:t>
            </a:r>
            <a:r>
              <a:rPr spc="-70" dirty="0"/>
              <a:t> </a:t>
            </a:r>
            <a:r>
              <a:rPr dirty="0"/>
              <a:t>learner</a:t>
            </a:r>
            <a:r>
              <a:rPr spc="-65" dirty="0"/>
              <a:t> </a:t>
            </a:r>
            <a:r>
              <a:rPr spc="-10" dirty="0"/>
              <a:t>journey?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93115" y="2230259"/>
            <a:ext cx="5665470" cy="3566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40335">
              <a:lnSpc>
                <a:spcPct val="100000"/>
              </a:lnSpc>
              <a:spcBef>
                <a:spcPts val="100"/>
              </a:spcBef>
            </a:pPr>
            <a:r>
              <a:rPr sz="2550" b="1" dirty="0">
                <a:solidFill>
                  <a:srgbClr val="1E1E1E"/>
                </a:solidFill>
                <a:latin typeface="Arial"/>
                <a:cs typeface="Arial"/>
              </a:rPr>
              <a:t>Learner</a:t>
            </a:r>
            <a:r>
              <a:rPr sz="255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550" b="1" dirty="0">
                <a:solidFill>
                  <a:srgbClr val="1E1E1E"/>
                </a:solidFill>
                <a:latin typeface="Arial"/>
                <a:cs typeface="Arial"/>
              </a:rPr>
              <a:t>experience</a:t>
            </a:r>
            <a:r>
              <a:rPr sz="2550" b="1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550" b="1" dirty="0">
                <a:solidFill>
                  <a:srgbClr val="1E1E1E"/>
                </a:solidFill>
                <a:latin typeface="Arial"/>
                <a:cs typeface="Arial"/>
              </a:rPr>
              <a:t>changes</a:t>
            </a:r>
            <a:r>
              <a:rPr sz="255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550" b="1" spc="-10" dirty="0">
                <a:solidFill>
                  <a:srgbClr val="1E1E1E"/>
                </a:solidFill>
                <a:latin typeface="Arial"/>
                <a:cs typeface="Arial"/>
              </a:rPr>
              <a:t>across </a:t>
            </a:r>
            <a:r>
              <a:rPr sz="2550" b="1" dirty="0">
                <a:solidFill>
                  <a:srgbClr val="1E1E1E"/>
                </a:solidFill>
                <a:latin typeface="Arial"/>
                <a:cs typeface="Arial"/>
              </a:rPr>
              <a:t>stages</a:t>
            </a:r>
            <a:r>
              <a:rPr sz="2550" b="1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550" b="1" dirty="0">
                <a:solidFill>
                  <a:srgbClr val="1E1E1E"/>
                </a:solidFill>
                <a:latin typeface="Arial"/>
                <a:cs typeface="Arial"/>
              </a:rPr>
              <a:t>of</a:t>
            </a:r>
            <a:r>
              <a:rPr sz="2550" b="1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550" b="1" spc="-10" dirty="0">
                <a:solidFill>
                  <a:srgbClr val="1E1E1E"/>
                </a:solidFill>
                <a:latin typeface="Arial"/>
                <a:cs typeface="Arial"/>
              </a:rPr>
              <a:t>study</a:t>
            </a:r>
            <a:endParaRPr sz="2550">
              <a:latin typeface="Arial"/>
              <a:cs typeface="Arial"/>
            </a:endParaRPr>
          </a:p>
          <a:p>
            <a:pPr marL="926465" marR="5080" indent="-342900">
              <a:lnSpc>
                <a:spcPct val="100000"/>
              </a:lnSpc>
              <a:spcBef>
                <a:spcPts val="2815"/>
              </a:spcBef>
              <a:buChar char="•"/>
              <a:tabLst>
                <a:tab pos="926465" algn="l"/>
              </a:tabLst>
            </a:pP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A</a:t>
            </a:r>
            <a:r>
              <a:rPr sz="210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single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measure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of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satisfaction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1E1E1E"/>
                </a:solidFill>
                <a:latin typeface="Arial"/>
                <a:cs typeface="Arial"/>
              </a:rPr>
              <a:t>or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completion</a:t>
            </a:r>
            <a:r>
              <a:rPr sz="210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can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miss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where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1E1E1E"/>
                </a:solidFill>
                <a:latin typeface="Arial"/>
                <a:cs typeface="Arial"/>
              </a:rPr>
              <a:t>was </a:t>
            </a:r>
            <a:r>
              <a:rPr sz="2100" spc="-10" dirty="0">
                <a:solidFill>
                  <a:srgbClr val="1E1E1E"/>
                </a:solidFill>
                <a:latin typeface="Arial"/>
                <a:cs typeface="Arial"/>
              </a:rPr>
              <a:t>needed.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50"/>
              </a:spcBef>
              <a:buFont typeface="Arial"/>
              <a:buChar char="•"/>
            </a:pPr>
            <a:endParaRPr sz="2100">
              <a:latin typeface="Arial"/>
              <a:cs typeface="Arial"/>
            </a:endParaRPr>
          </a:p>
          <a:p>
            <a:pPr marL="923925" marR="134620" indent="-340360" algn="just">
              <a:lnSpc>
                <a:spcPct val="100000"/>
              </a:lnSpc>
              <a:buChar char="•"/>
              <a:tabLst>
                <a:tab pos="926465" algn="l"/>
              </a:tabLst>
            </a:pP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The</a:t>
            </a:r>
            <a:r>
              <a:rPr sz="1950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project</a:t>
            </a:r>
            <a:r>
              <a:rPr sz="1950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asked</a:t>
            </a:r>
            <a:r>
              <a:rPr sz="1950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learners</a:t>
            </a:r>
            <a:r>
              <a:rPr sz="1950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about</a:t>
            </a:r>
            <a:r>
              <a:rPr sz="1950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1E1E1E"/>
                </a:solidFill>
                <a:latin typeface="Arial"/>
                <a:cs typeface="Arial"/>
              </a:rPr>
              <a:t>barriers, 	</a:t>
            </a: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enablers</a:t>
            </a:r>
            <a:r>
              <a:rPr sz="195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1950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r>
              <a:rPr sz="195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at</a:t>
            </a:r>
            <a:r>
              <a:rPr sz="1950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key</a:t>
            </a:r>
            <a:r>
              <a:rPr sz="195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points</a:t>
            </a:r>
            <a:r>
              <a:rPr sz="1950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1E1E1E"/>
                </a:solidFill>
                <a:latin typeface="Arial"/>
                <a:cs typeface="Arial"/>
              </a:rPr>
              <a:t>in</a:t>
            </a:r>
            <a:r>
              <a:rPr sz="195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1E1E1E"/>
                </a:solidFill>
                <a:latin typeface="Arial"/>
                <a:cs typeface="Arial"/>
              </a:rPr>
              <a:t>their 	journey.</a:t>
            </a:r>
            <a:endParaRPr sz="195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96125" y="2047875"/>
            <a:ext cx="4429125" cy="4048125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ct val="100000"/>
              </a:lnSpc>
            </a:pPr>
            <a:fld id="{81D60167-4931-47E6-BA6A-407CBD079E47}" type="slidenum">
              <a:rPr spc="-50" dirty="0"/>
              <a:t>2</a:t>
            </a:fld>
            <a:endParaRPr spc="-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BD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Project</a:t>
            </a:r>
            <a:r>
              <a:rPr spc="-60" dirty="0"/>
              <a:t> </a:t>
            </a:r>
            <a:r>
              <a:rPr spc="-10" dirty="0"/>
              <a:t>purpose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83590" y="2215413"/>
            <a:ext cx="33267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Understanding</a:t>
            </a:r>
            <a:r>
              <a:rPr sz="2400" b="1" spc="-1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E1E1E"/>
                </a:solidFill>
                <a:latin typeface="Arial"/>
                <a:cs typeface="Arial"/>
              </a:rPr>
              <a:t>diverse journeys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3590" y="3570808"/>
            <a:ext cx="4406265" cy="962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Identify</a:t>
            </a:r>
            <a:r>
              <a:rPr sz="2050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barriers,</a:t>
            </a:r>
            <a:r>
              <a:rPr sz="2050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enablers</a:t>
            </a:r>
            <a:r>
              <a:rPr sz="2050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support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needs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across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stages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of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vocational study.</a:t>
            </a:r>
            <a:endParaRPr sz="205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48375" y="2390775"/>
            <a:ext cx="19050" cy="3028950"/>
          </a:xfrm>
          <a:custGeom>
            <a:avLst/>
            <a:gdLst/>
            <a:ahLst/>
            <a:cxnLst/>
            <a:rect l="l" t="t" r="r" b="b"/>
            <a:pathLst>
              <a:path w="19050" h="3028950">
                <a:moveTo>
                  <a:pt x="19049" y="0"/>
                </a:moveTo>
                <a:lnTo>
                  <a:pt x="0" y="0"/>
                </a:lnTo>
                <a:lnTo>
                  <a:pt x="0" y="3028950"/>
                </a:lnTo>
                <a:lnTo>
                  <a:pt x="19049" y="3028950"/>
                </a:lnTo>
                <a:lnTo>
                  <a:pt x="19049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746240" y="2398293"/>
            <a:ext cx="29203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Informing</a:t>
            </a:r>
            <a:r>
              <a:rPr sz="2400" b="1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E1E1E"/>
                </a:solidFill>
                <a:latin typeface="Arial"/>
                <a:cs typeface="Arial"/>
              </a:rPr>
              <a:t>decisions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46240" y="3570808"/>
            <a:ext cx="4555490" cy="962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Develop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personas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journey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maps</a:t>
            </a:r>
            <a:r>
              <a:rPr sz="2050" spc="-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25" dirty="0">
                <a:solidFill>
                  <a:srgbClr val="1E1E1E"/>
                </a:solidFill>
                <a:latin typeface="Arial"/>
                <a:cs typeface="Arial"/>
              </a:rPr>
              <a:t>to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guide</a:t>
            </a:r>
            <a:r>
              <a:rPr sz="205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educational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services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learner support.</a:t>
            </a:r>
            <a:endParaRPr sz="2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78839" y="5681421"/>
            <a:ext cx="1037907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Guiding</a:t>
            </a:r>
            <a:r>
              <a:rPr sz="21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question:</a:t>
            </a:r>
            <a:r>
              <a:rPr sz="21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What</a:t>
            </a:r>
            <a:r>
              <a:rPr sz="2100" b="1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would</a:t>
            </a:r>
            <a:r>
              <a:rPr sz="21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help</a:t>
            </a:r>
            <a:r>
              <a:rPr sz="21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different</a:t>
            </a:r>
            <a:r>
              <a:rPr sz="2100" b="1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learners</a:t>
            </a:r>
            <a:r>
              <a:rPr sz="21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progress</a:t>
            </a:r>
            <a:r>
              <a:rPr sz="21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100" b="1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move</a:t>
            </a:r>
            <a:r>
              <a:rPr sz="21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1E1E1E"/>
                </a:solidFill>
                <a:latin typeface="Arial"/>
                <a:cs typeface="Arial"/>
              </a:rPr>
              <a:t>towards work?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ct val="100000"/>
              </a:lnSpc>
            </a:pPr>
            <a:fld id="{81D60167-4931-47E6-BA6A-407CBD079E47}" type="slidenum">
              <a:rPr spc="-50" dirty="0"/>
              <a:t>3</a:t>
            </a:fld>
            <a:endParaRPr spc="-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25611" y="391773"/>
            <a:ext cx="3886200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Research</a:t>
            </a:r>
            <a:r>
              <a:rPr spc="-204" dirty="0"/>
              <a:t> </a:t>
            </a:r>
            <a:r>
              <a:rPr spc="-10" dirty="0"/>
              <a:t>Design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ct val="100000"/>
              </a:lnSpc>
            </a:pPr>
            <a:fld id="{81D60167-4931-47E6-BA6A-407CBD079E47}" type="slidenum">
              <a:rPr spc="-50" dirty="0"/>
              <a:t>4</a:t>
            </a:fld>
            <a:endParaRPr spc="-50" dirty="0"/>
          </a:p>
        </p:txBody>
      </p:sp>
      <p:pic>
        <p:nvPicPr>
          <p:cNvPr id="6" name="LJM research diagram.png">
            <a:extLst>
              <a:ext uri="{FF2B5EF4-FFF2-40B4-BE49-F238E27FC236}">
                <a16:creationId xmlns:a16="http://schemas.microsoft.com/office/drawing/2014/main" id="{B080F482-B312-0571-B50C-140126644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7594" y="1374141"/>
            <a:ext cx="8860044" cy="5283834"/>
          </a:xfrm>
          <a:prstGeom prst="rect">
            <a:avLst/>
          </a:prstGeom>
          <a:ln w="12700">
            <a:miter lim="400000"/>
          </a:ln>
        </p:spPr>
      </p:pic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BD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Evidence</a:t>
            </a:r>
            <a:r>
              <a:rPr spc="-35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spc="-10" dirty="0"/>
              <a:t>Analysis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689" y="2090940"/>
            <a:ext cx="1487805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900" b="1" spc="-25" dirty="0">
                <a:solidFill>
                  <a:srgbClr val="1E1E1E"/>
                </a:solidFill>
                <a:latin typeface="Arial"/>
                <a:cs typeface="Arial"/>
              </a:rPr>
              <a:t>684</a:t>
            </a:r>
            <a:endParaRPr sz="6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41014" y="2175548"/>
            <a:ext cx="2329815" cy="74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350" b="1" dirty="0">
                <a:solidFill>
                  <a:srgbClr val="1E1E1E"/>
                </a:solidFill>
                <a:latin typeface="Arial"/>
                <a:cs typeface="Arial"/>
              </a:rPr>
              <a:t>Retained</a:t>
            </a:r>
            <a:r>
              <a:rPr sz="2350" b="1" spc="-1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350" b="1" spc="-10" dirty="0">
                <a:solidFill>
                  <a:srgbClr val="1E1E1E"/>
                </a:solidFill>
                <a:latin typeface="Arial"/>
                <a:cs typeface="Arial"/>
              </a:rPr>
              <a:t>survey responses</a:t>
            </a:r>
            <a:endParaRPr sz="23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041014" y="3344926"/>
            <a:ext cx="2902585" cy="825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50" spc="-10" dirty="0">
                <a:solidFill>
                  <a:srgbClr val="1E1E1E"/>
                </a:solidFill>
                <a:latin typeface="Arial"/>
                <a:cs typeface="Arial"/>
              </a:rPr>
              <a:t>Descriptive</a:t>
            </a:r>
            <a:r>
              <a:rPr sz="17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1E1E1E"/>
                </a:solidFill>
                <a:latin typeface="Arial"/>
                <a:cs typeface="Arial"/>
              </a:rPr>
              <a:t>analysis</a:t>
            </a:r>
            <a:endParaRPr sz="17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750" dirty="0">
                <a:solidFill>
                  <a:srgbClr val="1E1E1E"/>
                </a:solidFill>
                <a:latin typeface="Arial"/>
                <a:cs typeface="Arial"/>
              </a:rPr>
              <a:t>Principal</a:t>
            </a:r>
            <a:r>
              <a:rPr sz="1750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1E1E1E"/>
                </a:solidFill>
                <a:latin typeface="Arial"/>
                <a:cs typeface="Arial"/>
              </a:rPr>
              <a:t>component</a:t>
            </a:r>
            <a:r>
              <a:rPr sz="1750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spc="-10" dirty="0">
                <a:solidFill>
                  <a:srgbClr val="1E1E1E"/>
                </a:solidFill>
                <a:latin typeface="Arial"/>
                <a:cs typeface="Arial"/>
              </a:rPr>
              <a:t>analysis Clustering</a:t>
            </a:r>
            <a:endParaRPr sz="17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42950" y="4562475"/>
            <a:ext cx="5200650" cy="19050"/>
          </a:xfrm>
          <a:custGeom>
            <a:avLst/>
            <a:gdLst/>
            <a:ahLst/>
            <a:cxnLst/>
            <a:rect l="l" t="t" r="r" b="b"/>
            <a:pathLst>
              <a:path w="5200650" h="19050">
                <a:moveTo>
                  <a:pt x="5200650" y="0"/>
                </a:moveTo>
                <a:lnTo>
                  <a:pt x="0" y="0"/>
                </a:lnTo>
                <a:lnTo>
                  <a:pt x="0" y="19050"/>
                </a:lnTo>
                <a:lnTo>
                  <a:pt x="5200650" y="19050"/>
                </a:lnTo>
                <a:lnTo>
                  <a:pt x="5200650" y="0"/>
                </a:lnTo>
                <a:close/>
              </a:path>
            </a:pathLst>
          </a:custGeom>
          <a:solidFill>
            <a:srgbClr val="DBC7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821689" y="4762703"/>
            <a:ext cx="1000125" cy="1076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900" b="1" spc="-25" dirty="0">
                <a:solidFill>
                  <a:srgbClr val="1E1E1E"/>
                </a:solidFill>
                <a:latin typeface="Arial"/>
                <a:cs typeface="Arial"/>
              </a:rPr>
              <a:t>50</a:t>
            </a:r>
            <a:endParaRPr sz="6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41014" y="4852072"/>
            <a:ext cx="1483995" cy="74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350" b="1" spc="-10" dirty="0">
                <a:solidFill>
                  <a:srgbClr val="1E1E1E"/>
                </a:solidFill>
                <a:latin typeface="Arial"/>
                <a:cs typeface="Arial"/>
              </a:rPr>
              <a:t>Follow-</a:t>
            </a:r>
            <a:r>
              <a:rPr sz="2350" b="1" spc="-25" dirty="0">
                <a:solidFill>
                  <a:srgbClr val="1E1E1E"/>
                </a:solidFill>
                <a:latin typeface="Arial"/>
                <a:cs typeface="Arial"/>
              </a:rPr>
              <a:t>up </a:t>
            </a:r>
            <a:r>
              <a:rPr sz="2350" b="1" spc="-10" dirty="0">
                <a:solidFill>
                  <a:srgbClr val="1E1E1E"/>
                </a:solidFill>
                <a:latin typeface="Arial"/>
                <a:cs typeface="Arial"/>
              </a:rPr>
              <a:t>interviews</a:t>
            </a:r>
            <a:endParaRPr sz="2350">
              <a:latin typeface="Arial"/>
              <a:cs typeface="Arial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39000" y="1466850"/>
            <a:ext cx="4286250" cy="4286250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3041014" y="5836526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1E1E1E"/>
                </a:solidFill>
                <a:latin typeface="Arial"/>
                <a:cs typeface="Arial"/>
              </a:rPr>
              <a:t>Thematic</a:t>
            </a:r>
            <a:r>
              <a:rPr sz="180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E1E1E"/>
                </a:solidFill>
                <a:latin typeface="Arial"/>
                <a:cs typeface="Arial"/>
              </a:rPr>
              <a:t>analysis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ct val="100000"/>
              </a:lnSpc>
            </a:pPr>
            <a:fld id="{81D60167-4931-47E6-BA6A-407CBD079E47}" type="slidenum">
              <a:rPr spc="-50" dirty="0"/>
              <a:t>5</a:t>
            </a:fld>
            <a:endParaRPr spc="-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35550" y="387839"/>
            <a:ext cx="3147695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PCA</a:t>
            </a:r>
            <a:r>
              <a:rPr spc="-60" dirty="0"/>
              <a:t> </a:t>
            </a:r>
            <a:r>
              <a:rPr spc="-10" dirty="0"/>
              <a:t>Findings</a:t>
            </a:r>
          </a:p>
        </p:txBody>
      </p:sp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65514" y="1313700"/>
            <a:ext cx="6473355" cy="4847945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1760">
              <a:lnSpc>
                <a:spcPct val="100000"/>
              </a:lnSpc>
            </a:pPr>
            <a:fld id="{81D60167-4931-47E6-BA6A-407CBD079E47}" type="slidenum">
              <a:rPr spc="-50" dirty="0"/>
              <a:t>6</a:t>
            </a:fld>
            <a:endParaRPr spc="-50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45490" y="491059"/>
            <a:ext cx="6584315" cy="596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Ten</a:t>
            </a:r>
            <a:r>
              <a:rPr spc="-60" dirty="0"/>
              <a:t> </a:t>
            </a:r>
            <a:r>
              <a:rPr dirty="0"/>
              <a:t>learner</a:t>
            </a:r>
            <a:r>
              <a:rPr spc="-55" dirty="0"/>
              <a:t> </a:t>
            </a:r>
            <a:r>
              <a:rPr dirty="0"/>
              <a:t>groups</a:t>
            </a:r>
            <a:r>
              <a:rPr spc="-55" dirty="0"/>
              <a:t> </a:t>
            </a:r>
            <a:r>
              <a:rPr spc="-10" dirty="0"/>
              <a:t>Identified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2614" y="1361033"/>
            <a:ext cx="9557346" cy="4135920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62000" y="5762625"/>
            <a:ext cx="4286250" cy="19050"/>
          </a:xfrm>
          <a:custGeom>
            <a:avLst/>
            <a:gdLst/>
            <a:ahLst/>
            <a:cxnLst/>
            <a:rect l="l" t="t" r="r" b="b"/>
            <a:pathLst>
              <a:path w="4286250" h="19050">
                <a:moveTo>
                  <a:pt x="4286250" y="0"/>
                </a:moveTo>
                <a:lnTo>
                  <a:pt x="0" y="0"/>
                </a:lnTo>
                <a:lnTo>
                  <a:pt x="0" y="19050"/>
                </a:lnTo>
                <a:lnTo>
                  <a:pt x="4286250" y="19050"/>
                </a:lnTo>
                <a:lnTo>
                  <a:pt x="4286250" y="0"/>
                </a:lnTo>
                <a:close/>
              </a:path>
            </a:pathLst>
          </a:custGeom>
          <a:solidFill>
            <a:srgbClr val="D6D2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67500" y="5762625"/>
            <a:ext cx="4286250" cy="19050"/>
          </a:xfrm>
          <a:custGeom>
            <a:avLst/>
            <a:gdLst/>
            <a:ahLst/>
            <a:cxnLst/>
            <a:rect l="l" t="t" r="r" b="b"/>
            <a:pathLst>
              <a:path w="4286250" h="19050">
                <a:moveTo>
                  <a:pt x="4286250" y="0"/>
                </a:moveTo>
                <a:lnTo>
                  <a:pt x="0" y="0"/>
                </a:lnTo>
                <a:lnTo>
                  <a:pt x="0" y="19050"/>
                </a:lnTo>
                <a:lnTo>
                  <a:pt x="4286250" y="19050"/>
                </a:lnTo>
                <a:lnTo>
                  <a:pt x="4286250" y="0"/>
                </a:lnTo>
                <a:close/>
              </a:path>
            </a:pathLst>
          </a:custGeom>
          <a:solidFill>
            <a:srgbClr val="D6D2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0739" y="6048387"/>
            <a:ext cx="7977505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These</a:t>
            </a:r>
            <a:r>
              <a:rPr sz="1650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are</a:t>
            </a:r>
            <a:r>
              <a:rPr sz="1650" spc="-1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overlapping</a:t>
            </a:r>
            <a:r>
              <a:rPr sz="1650" spc="-1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lenses</a:t>
            </a:r>
            <a:r>
              <a:rPr sz="1650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on</a:t>
            </a:r>
            <a:r>
              <a:rPr sz="1650" spc="-1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experience.</a:t>
            </a:r>
            <a:r>
              <a:rPr sz="1650" spc="-1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A</a:t>
            </a:r>
            <a:r>
              <a:rPr sz="1650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learner</a:t>
            </a:r>
            <a:r>
              <a:rPr sz="1650" spc="-1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may</a:t>
            </a:r>
            <a:r>
              <a:rPr sz="1650" spc="-1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belong</a:t>
            </a:r>
            <a:r>
              <a:rPr sz="1650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to</a:t>
            </a:r>
            <a:r>
              <a:rPr sz="1650" spc="-1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505050"/>
                </a:solidFill>
                <a:latin typeface="Arial"/>
                <a:cs typeface="Arial"/>
              </a:rPr>
              <a:t>several</a:t>
            </a:r>
            <a:r>
              <a:rPr sz="1650" spc="-1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505050"/>
                </a:solidFill>
                <a:latin typeface="Arial"/>
                <a:cs typeface="Arial"/>
              </a:rPr>
              <a:t>groups.</a:t>
            </a:r>
            <a:endParaRPr sz="165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BD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Journey</a:t>
            </a:r>
            <a:r>
              <a:rPr spc="-65" dirty="0"/>
              <a:t> </a:t>
            </a:r>
            <a:r>
              <a:rPr dirty="0"/>
              <a:t>map:</a:t>
            </a:r>
            <a:r>
              <a:rPr spc="-65" dirty="0"/>
              <a:t> </a:t>
            </a:r>
            <a:r>
              <a:rPr dirty="0"/>
              <a:t>where</a:t>
            </a:r>
            <a:r>
              <a:rPr spc="-65" dirty="0"/>
              <a:t> </a:t>
            </a:r>
            <a:r>
              <a:rPr dirty="0"/>
              <a:t>support</a:t>
            </a:r>
            <a:r>
              <a:rPr spc="-60" dirty="0"/>
              <a:t> </a:t>
            </a:r>
            <a:r>
              <a:rPr spc="-10" dirty="0"/>
              <a:t>matters</a:t>
            </a:r>
          </a:p>
        </p:txBody>
      </p:sp>
      <p:sp>
        <p:nvSpPr>
          <p:cNvPr id="5" name="object 5"/>
          <p:cNvSpPr/>
          <p:nvPr/>
        </p:nvSpPr>
        <p:spPr>
          <a:xfrm>
            <a:off x="733425" y="2152650"/>
            <a:ext cx="2628900" cy="66675"/>
          </a:xfrm>
          <a:custGeom>
            <a:avLst/>
            <a:gdLst/>
            <a:ahLst/>
            <a:cxnLst/>
            <a:rect l="l" t="t" r="r" b="b"/>
            <a:pathLst>
              <a:path w="2628900" h="66675">
                <a:moveTo>
                  <a:pt x="2628900" y="0"/>
                </a:moveTo>
                <a:lnTo>
                  <a:pt x="0" y="0"/>
                </a:lnTo>
                <a:lnTo>
                  <a:pt x="0" y="66675"/>
                </a:lnTo>
                <a:lnTo>
                  <a:pt x="2628900" y="66675"/>
                </a:lnTo>
                <a:lnTo>
                  <a:pt x="262890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600450" y="2152650"/>
            <a:ext cx="2628900" cy="66675"/>
          </a:xfrm>
          <a:custGeom>
            <a:avLst/>
            <a:gdLst/>
            <a:ahLst/>
            <a:cxnLst/>
            <a:rect l="l" t="t" r="r" b="b"/>
            <a:pathLst>
              <a:path w="2628900" h="66675">
                <a:moveTo>
                  <a:pt x="2628900" y="0"/>
                </a:moveTo>
                <a:lnTo>
                  <a:pt x="0" y="0"/>
                </a:lnTo>
                <a:lnTo>
                  <a:pt x="0" y="66675"/>
                </a:lnTo>
                <a:lnTo>
                  <a:pt x="2628900" y="66675"/>
                </a:lnTo>
                <a:lnTo>
                  <a:pt x="262890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467475" y="2152650"/>
            <a:ext cx="2628900" cy="66675"/>
          </a:xfrm>
          <a:custGeom>
            <a:avLst/>
            <a:gdLst/>
            <a:ahLst/>
            <a:cxnLst/>
            <a:rect l="l" t="t" r="r" b="b"/>
            <a:pathLst>
              <a:path w="2628900" h="66675">
                <a:moveTo>
                  <a:pt x="2628900" y="0"/>
                </a:moveTo>
                <a:lnTo>
                  <a:pt x="0" y="0"/>
                </a:lnTo>
                <a:lnTo>
                  <a:pt x="0" y="66675"/>
                </a:lnTo>
                <a:lnTo>
                  <a:pt x="2628900" y="66675"/>
                </a:lnTo>
                <a:lnTo>
                  <a:pt x="262890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334500" y="2152650"/>
            <a:ext cx="2628900" cy="66675"/>
          </a:xfrm>
          <a:custGeom>
            <a:avLst/>
            <a:gdLst/>
            <a:ahLst/>
            <a:cxnLst/>
            <a:rect l="l" t="t" r="r" b="b"/>
            <a:pathLst>
              <a:path w="2628900" h="66675">
                <a:moveTo>
                  <a:pt x="2628900" y="0"/>
                </a:moveTo>
                <a:lnTo>
                  <a:pt x="0" y="0"/>
                </a:lnTo>
                <a:lnTo>
                  <a:pt x="0" y="66675"/>
                </a:lnTo>
                <a:lnTo>
                  <a:pt x="2628900" y="66675"/>
                </a:lnTo>
                <a:lnTo>
                  <a:pt x="262890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12165" y="2538171"/>
            <a:ext cx="1891664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Enrolment</a:t>
            </a:r>
            <a:r>
              <a:rPr sz="21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1E1E1E"/>
                </a:solidFill>
                <a:latin typeface="Arial"/>
                <a:cs typeface="Arial"/>
              </a:rPr>
              <a:t>and </a:t>
            </a:r>
            <a:r>
              <a:rPr sz="2100" b="1" spc="-10" dirty="0">
                <a:solidFill>
                  <a:srgbClr val="1E1E1E"/>
                </a:solidFill>
                <a:latin typeface="Arial"/>
                <a:cs typeface="Arial"/>
              </a:rPr>
              <a:t>orientation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79190" y="2538171"/>
            <a:ext cx="1699260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Learning</a:t>
            </a:r>
            <a:r>
              <a:rPr sz="2100" b="1" spc="-6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1E1E1E"/>
                </a:solidFill>
                <a:latin typeface="Arial"/>
                <a:cs typeface="Arial"/>
              </a:rPr>
              <a:t>and </a:t>
            </a:r>
            <a:r>
              <a:rPr sz="2100" b="1" spc="-10" dirty="0">
                <a:solidFill>
                  <a:srgbClr val="1E1E1E"/>
                </a:solidFill>
                <a:latin typeface="Arial"/>
                <a:cs typeface="Arial"/>
              </a:rPr>
              <a:t>belonging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46215" y="2526741"/>
            <a:ext cx="149161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10" dirty="0">
                <a:solidFill>
                  <a:srgbClr val="1E1E1E"/>
                </a:solidFill>
                <a:latin typeface="Arial"/>
                <a:cs typeface="Arial"/>
              </a:rPr>
              <a:t>Completion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413240" y="2555316"/>
            <a:ext cx="23361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Transition</a:t>
            </a:r>
            <a:r>
              <a:rPr sz="2100" b="1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1E1E1E"/>
                </a:solidFill>
                <a:latin typeface="Arial"/>
                <a:cs typeface="Arial"/>
              </a:rPr>
              <a:t>to</a:t>
            </a:r>
            <a:r>
              <a:rPr sz="2100" b="1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b="1" spc="-20" dirty="0">
                <a:solidFill>
                  <a:srgbClr val="1E1E1E"/>
                </a:solidFill>
                <a:latin typeface="Arial"/>
                <a:cs typeface="Arial"/>
              </a:rPr>
              <a:t>work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2165" y="3915067"/>
            <a:ext cx="1889125" cy="894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900" spc="-10" dirty="0">
                <a:solidFill>
                  <a:srgbClr val="1E1E1E"/>
                </a:solidFill>
                <a:latin typeface="Arial"/>
                <a:cs typeface="Arial"/>
              </a:rPr>
              <a:t>Readiness,</a:t>
            </a:r>
            <a:r>
              <a:rPr sz="1900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20" dirty="0">
                <a:solidFill>
                  <a:srgbClr val="1E1E1E"/>
                </a:solidFill>
                <a:latin typeface="Arial"/>
                <a:cs typeface="Arial"/>
              </a:rPr>
              <a:t>clear </a:t>
            </a:r>
            <a:r>
              <a:rPr sz="1900" spc="-10" dirty="0">
                <a:solidFill>
                  <a:srgbClr val="1E1E1E"/>
                </a:solidFill>
                <a:latin typeface="Arial"/>
                <a:cs typeface="Arial"/>
              </a:rPr>
              <a:t>information</a:t>
            </a:r>
            <a:r>
              <a:rPr sz="1900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1900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50" dirty="0">
                <a:solidFill>
                  <a:srgbClr val="1E1E1E"/>
                </a:solidFill>
                <a:latin typeface="Arial"/>
                <a:cs typeface="Arial"/>
              </a:rPr>
              <a:t>a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welcoming</a:t>
            </a:r>
            <a:r>
              <a:rPr sz="1900" spc="-1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1E1E1E"/>
                </a:solidFill>
                <a:latin typeface="Arial"/>
                <a:cs typeface="Arial"/>
              </a:rPr>
              <a:t>start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79190" y="3915067"/>
            <a:ext cx="2023110" cy="894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Tutor</a:t>
            </a:r>
            <a:r>
              <a:rPr sz="190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1900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20" dirty="0">
                <a:solidFill>
                  <a:srgbClr val="1E1E1E"/>
                </a:solidFill>
                <a:latin typeface="Arial"/>
                <a:cs typeface="Arial"/>
              </a:rPr>
              <a:t>peer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support,</a:t>
            </a:r>
            <a:r>
              <a:rPr sz="1900" spc="-9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1E1E1E"/>
                </a:solidFill>
                <a:latin typeface="Arial"/>
                <a:cs typeface="Arial"/>
              </a:rPr>
              <a:t>resources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1900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1E1E1E"/>
                </a:solidFill>
                <a:latin typeface="Arial"/>
                <a:cs typeface="Arial"/>
              </a:rPr>
              <a:t>flexibility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46215" y="4059847"/>
            <a:ext cx="237172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Continued</a:t>
            </a:r>
            <a:r>
              <a:rPr sz="1900" spc="-1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1E1E1E"/>
                </a:solidFill>
                <a:latin typeface="Arial"/>
                <a:cs typeface="Arial"/>
              </a:rPr>
              <a:t>academic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1900" spc="-8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wellbeing</a:t>
            </a:r>
            <a:r>
              <a:rPr sz="1900" spc="-8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413240" y="3915067"/>
            <a:ext cx="2398395" cy="894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Practical</a:t>
            </a:r>
            <a:r>
              <a:rPr sz="1900" spc="-9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1E1E1E"/>
                </a:solidFill>
                <a:latin typeface="Arial"/>
                <a:cs typeface="Arial"/>
              </a:rPr>
              <a:t>experience,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industry</a:t>
            </a:r>
            <a:r>
              <a:rPr sz="1900" spc="-10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exposure</a:t>
            </a:r>
            <a:r>
              <a:rPr sz="1900" spc="-10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25" dirty="0">
                <a:solidFill>
                  <a:srgbClr val="1E1E1E"/>
                </a:solidFill>
                <a:latin typeface="Arial"/>
                <a:cs typeface="Arial"/>
              </a:rPr>
              <a:t>and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career</a:t>
            </a:r>
            <a:r>
              <a:rPr sz="1900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52254" y="5680862"/>
            <a:ext cx="55346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solidFill>
                  <a:srgbClr val="505050"/>
                </a:solidFill>
                <a:latin typeface="Arial"/>
                <a:cs typeface="Arial"/>
              </a:rPr>
              <a:t>Synthesis</a:t>
            </a:r>
            <a:r>
              <a:rPr sz="1600" spc="-4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05050"/>
                </a:solidFill>
                <a:latin typeface="Arial"/>
                <a:cs typeface="Arial"/>
              </a:rPr>
              <a:t>of</a:t>
            </a:r>
            <a:r>
              <a:rPr sz="1600" spc="-3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05050"/>
                </a:solidFill>
                <a:latin typeface="Arial"/>
                <a:cs typeface="Arial"/>
              </a:rPr>
              <a:t>reported</a:t>
            </a:r>
            <a:r>
              <a:rPr sz="1600" spc="-3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05050"/>
                </a:solidFill>
                <a:latin typeface="Arial"/>
                <a:cs typeface="Arial"/>
              </a:rPr>
              <a:t>themes;</a:t>
            </a:r>
            <a:r>
              <a:rPr sz="1600" spc="-4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05050"/>
                </a:solidFill>
                <a:latin typeface="Arial"/>
                <a:cs typeface="Arial"/>
              </a:rPr>
              <a:t>not</a:t>
            </a:r>
            <a:r>
              <a:rPr sz="1600" spc="-3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05050"/>
                </a:solidFill>
                <a:latin typeface="Arial"/>
                <a:cs typeface="Arial"/>
              </a:rPr>
              <a:t>an</a:t>
            </a:r>
            <a:r>
              <a:rPr sz="1600" spc="-3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05050"/>
                </a:solidFill>
                <a:latin typeface="Arial"/>
                <a:cs typeface="Arial"/>
              </a:rPr>
              <a:t>individual</a:t>
            </a:r>
            <a:r>
              <a:rPr sz="1600" spc="-3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05050"/>
                </a:solidFill>
                <a:latin typeface="Arial"/>
                <a:cs typeface="Arial"/>
              </a:rPr>
              <a:t>learner’s</a:t>
            </a:r>
            <a:r>
              <a:rPr sz="1600" spc="-4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505050"/>
                </a:solidFill>
                <a:latin typeface="Arial"/>
                <a:cs typeface="Arial"/>
              </a:rPr>
              <a:t>path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Finding</a:t>
            </a:r>
            <a:r>
              <a:rPr spc="-15" dirty="0"/>
              <a:t> </a:t>
            </a:r>
            <a:r>
              <a:rPr dirty="0"/>
              <a:t>1:</a:t>
            </a:r>
            <a:r>
              <a:rPr spc="-15" dirty="0"/>
              <a:t> </a:t>
            </a:r>
            <a:r>
              <a:rPr dirty="0"/>
              <a:t>The</a:t>
            </a:r>
            <a:r>
              <a:rPr spc="-15" dirty="0"/>
              <a:t> </a:t>
            </a:r>
            <a:r>
              <a:rPr dirty="0"/>
              <a:t>beginning</a:t>
            </a:r>
            <a:r>
              <a:rPr spc="-15" dirty="0"/>
              <a:t> </a:t>
            </a:r>
            <a:r>
              <a:rPr spc="-10" dirty="0"/>
              <a:t>matters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1689" y="2250808"/>
            <a:ext cx="7164705" cy="2388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1E1E1E"/>
                </a:solidFill>
                <a:latin typeface="Arial"/>
                <a:cs typeface="Arial"/>
              </a:rPr>
              <a:t>Two</a:t>
            </a:r>
            <a:r>
              <a:rPr sz="2700" b="1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1E1E1E"/>
                </a:solidFill>
                <a:latin typeface="Arial"/>
                <a:cs typeface="Arial"/>
              </a:rPr>
              <a:t>early</a:t>
            </a:r>
            <a:r>
              <a:rPr sz="2700" b="1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1E1E1E"/>
                </a:solidFill>
                <a:latin typeface="Arial"/>
                <a:cs typeface="Arial"/>
              </a:rPr>
              <a:t>needs</a:t>
            </a:r>
            <a:r>
              <a:rPr sz="2700" b="1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1E1E1E"/>
                </a:solidFill>
                <a:latin typeface="Arial"/>
                <a:cs typeface="Arial"/>
              </a:rPr>
              <a:t>emerged</a:t>
            </a: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89"/>
              </a:spcBef>
            </a:pPr>
            <a:endParaRPr sz="2700">
              <a:latin typeface="Arial"/>
              <a:cs typeface="Arial"/>
            </a:endParaRPr>
          </a:p>
          <a:p>
            <a:pPr marL="1021080" indent="-342900">
              <a:lnSpc>
                <a:spcPct val="100000"/>
              </a:lnSpc>
              <a:buChar char="•"/>
              <a:tabLst>
                <a:tab pos="1021080" algn="l"/>
              </a:tabLst>
            </a:pP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Clear,</a:t>
            </a:r>
            <a:r>
              <a:rPr sz="2400" spc="-1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welcoming</a:t>
            </a:r>
            <a:r>
              <a:rPr sz="2400" spc="-1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E1E1E"/>
                </a:solidFill>
                <a:latin typeface="Arial"/>
                <a:cs typeface="Arial"/>
              </a:rPr>
              <a:t>orientation</a:t>
            </a:r>
            <a:endParaRPr sz="2400">
              <a:latin typeface="Arial"/>
              <a:cs typeface="Arial"/>
            </a:endParaRPr>
          </a:p>
          <a:p>
            <a:pPr marL="1021080" marR="5080" indent="-342900">
              <a:lnSpc>
                <a:spcPct val="100000"/>
              </a:lnSpc>
              <a:spcBef>
                <a:spcPts val="1830"/>
              </a:spcBef>
              <a:buChar char="•"/>
              <a:tabLst>
                <a:tab pos="1021080" algn="l"/>
              </a:tabLst>
            </a:pP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Readiness</a:t>
            </a:r>
            <a:r>
              <a:rPr sz="2400" spc="-10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support,</a:t>
            </a:r>
            <a:r>
              <a:rPr sz="2400" spc="-10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including</a:t>
            </a:r>
            <a:r>
              <a:rPr sz="2400" spc="-10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digital</a:t>
            </a:r>
            <a:r>
              <a:rPr sz="2400" spc="-10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skills</a:t>
            </a:r>
            <a:r>
              <a:rPr sz="2400" spc="-10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spc="-25" dirty="0">
                <a:solidFill>
                  <a:srgbClr val="1E1E1E"/>
                </a:solidFill>
                <a:latin typeface="Arial"/>
                <a:cs typeface="Arial"/>
              </a:rPr>
              <a:t>and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learning</a:t>
            </a:r>
            <a:r>
              <a:rPr sz="2400" spc="-1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E1E1E"/>
                </a:solidFill>
                <a:latin typeface="Arial"/>
                <a:cs typeface="Arial"/>
              </a:rPr>
              <a:t>resources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91525" y="2247900"/>
            <a:ext cx="3000375" cy="305752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21689" y="5685764"/>
            <a:ext cx="5667375" cy="314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Practice</a:t>
            </a:r>
            <a:r>
              <a:rPr sz="1900" b="1" spc="-8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implication:</a:t>
            </a:r>
            <a:r>
              <a:rPr sz="1900" b="1" spc="-7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identify</a:t>
            </a:r>
            <a:r>
              <a:rPr sz="1900" b="1" spc="-8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r>
              <a:rPr sz="1900" b="1" spc="-7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needs</a:t>
            </a:r>
            <a:r>
              <a:rPr sz="1900" b="1" spc="-8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1E1E1E"/>
                </a:solidFill>
                <a:latin typeface="Arial"/>
                <a:cs typeface="Arial"/>
              </a:rPr>
              <a:t>early</a:t>
            </a:r>
            <a:endParaRPr sz="19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Finding</a:t>
            </a:r>
            <a:r>
              <a:rPr spc="-25" dirty="0"/>
              <a:t> </a:t>
            </a:r>
            <a:r>
              <a:rPr dirty="0"/>
              <a:t>2:</a:t>
            </a:r>
            <a:r>
              <a:rPr spc="-25" dirty="0"/>
              <a:t> </a:t>
            </a:r>
            <a:r>
              <a:rPr dirty="0"/>
              <a:t>Support</a:t>
            </a:r>
            <a:r>
              <a:rPr spc="-25" dirty="0"/>
              <a:t> </a:t>
            </a:r>
            <a:r>
              <a:rPr dirty="0"/>
              <a:t>must</a:t>
            </a:r>
            <a:r>
              <a:rPr spc="-25" dirty="0"/>
              <a:t> </a:t>
            </a:r>
            <a:r>
              <a:rPr spc="-10" dirty="0"/>
              <a:t>continue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0739" y="2398293"/>
            <a:ext cx="4274820" cy="2085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What</a:t>
            </a:r>
            <a:r>
              <a:rPr sz="2400" b="1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enabled</a:t>
            </a:r>
            <a:r>
              <a:rPr sz="2400" b="1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E1E1E"/>
                </a:solidFill>
                <a:latin typeface="Arial"/>
                <a:cs typeface="Arial"/>
              </a:rPr>
              <a:t>progress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40"/>
              </a:spcBef>
            </a:pP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Personal</a:t>
            </a:r>
            <a:r>
              <a:rPr sz="2050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motivation,</a:t>
            </a:r>
            <a:r>
              <a:rPr sz="2050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tutor</a:t>
            </a:r>
            <a:r>
              <a:rPr sz="2050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peer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support,</a:t>
            </a:r>
            <a:r>
              <a:rPr sz="205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culturally</a:t>
            </a:r>
            <a:r>
              <a:rPr sz="20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responsive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environments,</a:t>
            </a:r>
            <a:r>
              <a:rPr sz="2050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practical</a:t>
            </a:r>
            <a:r>
              <a:rPr sz="2050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learning.</a:t>
            </a:r>
            <a:endParaRPr sz="205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19800" y="2333625"/>
            <a:ext cx="19050" cy="3190875"/>
          </a:xfrm>
          <a:custGeom>
            <a:avLst/>
            <a:gdLst/>
            <a:ahLst/>
            <a:cxnLst/>
            <a:rect l="l" t="t" r="r" b="b"/>
            <a:pathLst>
              <a:path w="19050" h="3190875">
                <a:moveTo>
                  <a:pt x="19049" y="0"/>
                </a:moveTo>
                <a:lnTo>
                  <a:pt x="0" y="0"/>
                </a:lnTo>
                <a:lnTo>
                  <a:pt x="0" y="3190875"/>
                </a:lnTo>
                <a:lnTo>
                  <a:pt x="19049" y="3190875"/>
                </a:lnTo>
                <a:lnTo>
                  <a:pt x="19049" y="0"/>
                </a:lnTo>
                <a:close/>
              </a:path>
            </a:pathLst>
          </a:custGeom>
          <a:solidFill>
            <a:srgbClr val="D6D2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679565" y="2398293"/>
            <a:ext cx="4017010" cy="22421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What</a:t>
            </a:r>
            <a:r>
              <a:rPr sz="2400" b="1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created</a:t>
            </a:r>
            <a:r>
              <a:rPr sz="2400" b="1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E1E1E"/>
                </a:solidFill>
                <a:latin typeface="Arial"/>
                <a:cs typeface="Arial"/>
              </a:rPr>
              <a:t>barriers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70"/>
              </a:spcBef>
            </a:pP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Work</a:t>
            </a:r>
            <a:r>
              <a:rPr sz="20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family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responsibilities,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inflexible</a:t>
            </a:r>
            <a:r>
              <a:rPr sz="205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timetables,</a:t>
            </a:r>
            <a:r>
              <a:rPr sz="205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digital</a:t>
            </a:r>
            <a:r>
              <a:rPr sz="205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literacy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gaps,</a:t>
            </a:r>
            <a:r>
              <a:rPr sz="205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insufficient</a:t>
            </a:r>
            <a:r>
              <a:rPr sz="205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personalised support.</a:t>
            </a:r>
            <a:endParaRPr sz="205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BD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33694" y="0"/>
            <a:ext cx="2244090" cy="2731770"/>
          </a:xfrm>
          <a:prstGeom prst="rect">
            <a:avLst/>
          </a:prstGeom>
          <a:solidFill>
            <a:srgbClr val="1E1E1E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15"/>
              </a:spcBef>
            </a:pPr>
            <a:endParaRPr sz="2400">
              <a:latin typeface="Times New Roman"/>
              <a:cs typeface="Times New Roman"/>
            </a:endParaRPr>
          </a:p>
          <a:p>
            <a:pPr marL="245745" marR="617855">
              <a:lnSpc>
                <a:spcPct val="80000"/>
              </a:lnSpc>
            </a:pPr>
            <a:r>
              <a:rPr sz="2400" spc="-10" dirty="0">
                <a:solidFill>
                  <a:srgbClr val="E7BD87"/>
                </a:solidFill>
              </a:rPr>
              <a:t>Learner Personas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7953" y="445838"/>
            <a:ext cx="5208447" cy="598549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20"/>
              </a:spcBef>
            </a:pPr>
            <a:r>
              <a:rPr sz="850" dirty="0">
                <a:solidFill>
                  <a:srgbClr val="1E1E1E"/>
                </a:solidFill>
              </a:rPr>
              <a:t>Auckland</a:t>
            </a:r>
            <a:r>
              <a:rPr sz="850" spc="-20" dirty="0">
                <a:solidFill>
                  <a:srgbClr val="1E1E1E"/>
                </a:solidFill>
              </a:rPr>
              <a:t> </a:t>
            </a:r>
            <a:r>
              <a:rPr sz="850" spc="-10" dirty="0">
                <a:solidFill>
                  <a:srgbClr val="1E1E1E"/>
                </a:solidFill>
              </a:rPr>
              <a:t>International</a:t>
            </a:r>
            <a:r>
              <a:rPr sz="850" spc="-15" dirty="0">
                <a:solidFill>
                  <a:srgbClr val="1E1E1E"/>
                </a:solidFill>
              </a:rPr>
              <a:t> </a:t>
            </a:r>
            <a:r>
              <a:rPr sz="850" spc="-10" dirty="0">
                <a:solidFill>
                  <a:srgbClr val="1E1E1E"/>
                </a:solidFill>
              </a:rPr>
              <a:t>Campus</a:t>
            </a:r>
            <a:endParaRPr sz="850"/>
          </a:p>
        </p:txBody>
      </p:sp>
      <p:sp>
        <p:nvSpPr>
          <p:cNvPr id="6" name="object 6"/>
          <p:cNvSpPr txBox="1"/>
          <p:nvPr/>
        </p:nvSpPr>
        <p:spPr>
          <a:xfrm>
            <a:off x="11311178" y="6397309"/>
            <a:ext cx="146050" cy="146050"/>
          </a:xfrm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850" spc="-25" dirty="0">
                <a:solidFill>
                  <a:srgbClr val="1E1E1E"/>
                </a:solidFill>
                <a:latin typeface="Arial"/>
                <a:cs typeface="Arial"/>
              </a:rPr>
              <a:t>11</a:t>
            </a:r>
            <a:endParaRPr sz="850">
              <a:latin typeface="Arial"/>
              <a:cs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Personas</a:t>
            </a:r>
            <a:r>
              <a:rPr spc="-120" dirty="0"/>
              <a:t> </a:t>
            </a:r>
            <a:r>
              <a:rPr dirty="0"/>
              <a:t>make</a:t>
            </a:r>
            <a:r>
              <a:rPr spc="-114" dirty="0"/>
              <a:t> </a:t>
            </a:r>
            <a:r>
              <a:rPr dirty="0"/>
              <a:t>needs</a:t>
            </a:r>
            <a:r>
              <a:rPr spc="-114" dirty="0"/>
              <a:t> </a:t>
            </a:r>
            <a:r>
              <a:rPr spc="-10" dirty="0"/>
              <a:t>visible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0739" y="2398293"/>
            <a:ext cx="2954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Professional</a:t>
            </a:r>
            <a:r>
              <a:rPr sz="2400" b="1" spc="-8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E1E1E"/>
                </a:solidFill>
                <a:latin typeface="Arial"/>
                <a:cs typeface="Arial"/>
              </a:rPr>
              <a:t>learner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0739" y="3256483"/>
            <a:ext cx="4653915" cy="962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The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project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persona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describes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need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for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timely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academic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advice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flexibility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around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work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family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commitments.</a:t>
            </a:r>
            <a:endParaRPr sz="20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38850" y="2314575"/>
            <a:ext cx="19050" cy="3048000"/>
          </a:xfrm>
          <a:custGeom>
            <a:avLst/>
            <a:gdLst/>
            <a:ahLst/>
            <a:cxnLst/>
            <a:rect l="l" t="t" r="r" b="b"/>
            <a:pathLst>
              <a:path w="19050" h="3048000">
                <a:moveTo>
                  <a:pt x="19049" y="0"/>
                </a:moveTo>
                <a:lnTo>
                  <a:pt x="0" y="0"/>
                </a:lnTo>
                <a:lnTo>
                  <a:pt x="0" y="3048000"/>
                </a:lnTo>
                <a:lnTo>
                  <a:pt x="19049" y="3048000"/>
                </a:lnTo>
                <a:lnTo>
                  <a:pt x="19049" y="0"/>
                </a:lnTo>
                <a:close/>
              </a:path>
            </a:pathLst>
          </a:custGeom>
          <a:solidFill>
            <a:srgbClr val="D6D2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698615" y="2398293"/>
            <a:ext cx="1938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Māori</a:t>
            </a:r>
            <a:r>
              <a:rPr sz="2400" b="1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E1E1E"/>
                </a:solidFill>
                <a:latin typeface="Arial"/>
                <a:cs typeface="Arial"/>
              </a:rPr>
              <a:t>learner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55740" y="3140418"/>
            <a:ext cx="4277995" cy="962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The</a:t>
            </a:r>
            <a:r>
              <a:rPr sz="2050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project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persona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highlights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culturally</a:t>
            </a:r>
            <a:r>
              <a:rPr sz="2050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responsive</a:t>
            </a:r>
            <a:r>
              <a:rPr sz="205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support,</a:t>
            </a:r>
            <a:r>
              <a:rPr sz="2050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access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to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materials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flexibility.</a:t>
            </a:r>
            <a:endParaRPr sz="2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47901" y="5667387"/>
            <a:ext cx="8317230" cy="2768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A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persona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helps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teams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test</a:t>
            </a:r>
            <a:r>
              <a:rPr sz="1650" b="1" spc="-1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a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service.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It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does</a:t>
            </a:r>
            <a:r>
              <a:rPr sz="1650" b="1" spc="-1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not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define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every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learner</a:t>
            </a:r>
            <a:r>
              <a:rPr sz="1650" b="1" spc="-1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in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dirty="0">
                <a:solidFill>
                  <a:srgbClr val="505050"/>
                </a:solidFill>
                <a:latin typeface="Arial"/>
                <a:cs typeface="Arial"/>
              </a:rPr>
              <a:t>that</a:t>
            </a:r>
            <a:r>
              <a:rPr sz="1650" b="1" spc="-2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50" b="1" spc="-10" dirty="0">
                <a:solidFill>
                  <a:srgbClr val="505050"/>
                </a:solidFill>
                <a:latin typeface="Arial"/>
                <a:cs typeface="Arial"/>
              </a:rPr>
              <a:t>group</a:t>
            </a:r>
            <a:r>
              <a:rPr sz="1650" spc="-10" dirty="0">
                <a:solidFill>
                  <a:srgbClr val="505050"/>
                </a:solidFill>
                <a:latin typeface="Arial"/>
                <a:cs typeface="Arial"/>
              </a:rPr>
              <a:t>.</a:t>
            </a:r>
            <a:endParaRPr sz="1650">
              <a:latin typeface="Arial"/>
              <a:cs typeface="Arial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387446" y="6460777"/>
            <a:ext cx="173990" cy="17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25" dirty="0">
                <a:solidFill>
                  <a:srgbClr val="505050"/>
                </a:solidFill>
                <a:latin typeface="Arial"/>
                <a:cs typeface="Arial"/>
              </a:rPr>
              <a:t>12</a:t>
            </a:r>
            <a:endParaRPr sz="1050">
              <a:latin typeface="Arial"/>
              <a:cs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BD87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07086" y="279895"/>
            <a:ext cx="4693119" cy="623645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943013" y="279894"/>
            <a:ext cx="4392853" cy="619595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489048" y="6524518"/>
            <a:ext cx="173990" cy="17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25" dirty="0">
                <a:solidFill>
                  <a:srgbClr val="505050"/>
                </a:solidFill>
                <a:latin typeface="Arial"/>
                <a:cs typeface="Arial"/>
              </a:rPr>
              <a:t>13</a:t>
            </a:r>
            <a:endParaRPr sz="1050">
              <a:latin typeface="Arial"/>
              <a:cs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8579" y="210512"/>
            <a:ext cx="4606442" cy="634745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096000" y="220958"/>
            <a:ext cx="4787150" cy="6337010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BD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06031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45" dirty="0"/>
              <a:t> </a:t>
            </a:r>
            <a:r>
              <a:rPr dirty="0"/>
              <a:t>transition</a:t>
            </a:r>
            <a:r>
              <a:rPr spc="-40" dirty="0"/>
              <a:t> </a:t>
            </a:r>
            <a:r>
              <a:rPr dirty="0"/>
              <a:t>into</a:t>
            </a:r>
            <a:r>
              <a:rPr spc="-40" dirty="0"/>
              <a:t> </a:t>
            </a:r>
            <a:r>
              <a:rPr spc="-10" dirty="0"/>
              <a:t>employment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45490" y="1765033"/>
            <a:ext cx="844296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dirty="0">
                <a:solidFill>
                  <a:srgbClr val="1E1E1E"/>
                </a:solidFill>
                <a:latin typeface="Arial"/>
                <a:cs typeface="Arial"/>
              </a:rPr>
              <a:t>Learners</a:t>
            </a:r>
            <a:r>
              <a:rPr sz="27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1E1E1E"/>
                </a:solidFill>
                <a:latin typeface="Arial"/>
                <a:cs typeface="Arial"/>
              </a:rPr>
              <a:t>identified</a:t>
            </a:r>
            <a:r>
              <a:rPr sz="27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1E1E1E"/>
                </a:solidFill>
                <a:latin typeface="Arial"/>
                <a:cs typeface="Arial"/>
              </a:rPr>
              <a:t>gaps</a:t>
            </a:r>
            <a:r>
              <a:rPr sz="27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1E1E1E"/>
                </a:solidFill>
                <a:latin typeface="Arial"/>
                <a:cs typeface="Arial"/>
              </a:rPr>
              <a:t>beyond</a:t>
            </a:r>
            <a:r>
              <a:rPr sz="27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700" b="1" dirty="0">
                <a:solidFill>
                  <a:srgbClr val="1E1E1E"/>
                </a:solidFill>
                <a:latin typeface="Arial"/>
                <a:cs typeface="Arial"/>
              </a:rPr>
              <a:t>course</a:t>
            </a:r>
            <a:r>
              <a:rPr sz="27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700" b="1" spc="-10" dirty="0">
                <a:solidFill>
                  <a:srgbClr val="1E1E1E"/>
                </a:solidFill>
                <a:latin typeface="Arial"/>
                <a:cs typeface="Arial"/>
              </a:rPr>
              <a:t>completion</a:t>
            </a:r>
            <a:endParaRPr sz="27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2998" y="2333625"/>
            <a:ext cx="10862246" cy="4095750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What</a:t>
            </a:r>
            <a:r>
              <a:rPr spc="-35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dirty="0"/>
              <a:t>findings</a:t>
            </a:r>
            <a:r>
              <a:rPr spc="-30" dirty="0"/>
              <a:t> </a:t>
            </a:r>
            <a:r>
              <a:rPr dirty="0"/>
              <a:t>suggest</a:t>
            </a:r>
            <a:r>
              <a:rPr spc="-35" dirty="0"/>
              <a:t> </a:t>
            </a:r>
            <a:r>
              <a:rPr dirty="0"/>
              <a:t>for</a:t>
            </a:r>
            <a:r>
              <a:rPr spc="-30" dirty="0"/>
              <a:t> </a:t>
            </a:r>
            <a:r>
              <a:rPr spc="-10" dirty="0"/>
              <a:t>practice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0739" y="2316518"/>
            <a:ext cx="1153160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b="1" dirty="0">
                <a:solidFill>
                  <a:srgbClr val="1E1E1E"/>
                </a:solidFill>
                <a:latin typeface="Arial"/>
                <a:cs typeface="Arial"/>
              </a:rPr>
              <a:t>At</a:t>
            </a:r>
            <a:r>
              <a:rPr sz="2350" b="1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350" b="1" spc="-10" dirty="0">
                <a:solidFill>
                  <a:srgbClr val="1E1E1E"/>
                </a:solidFill>
                <a:latin typeface="Arial"/>
                <a:cs typeface="Arial"/>
              </a:rPr>
              <a:t>entry</a:t>
            </a:r>
            <a:endParaRPr sz="23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07740" y="2343454"/>
            <a:ext cx="558228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Clearer</a:t>
            </a:r>
            <a:r>
              <a:rPr sz="22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onboarding</a:t>
            </a:r>
            <a:r>
              <a:rPr sz="22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2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early</a:t>
            </a:r>
            <a:r>
              <a:rPr sz="22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digital</a:t>
            </a:r>
            <a:r>
              <a:rPr sz="22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spc="-1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endParaRPr sz="22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62000" y="3076575"/>
            <a:ext cx="10382250" cy="19050"/>
          </a:xfrm>
          <a:custGeom>
            <a:avLst/>
            <a:gdLst/>
            <a:ahLst/>
            <a:cxnLst/>
            <a:rect l="l" t="t" r="r" b="b"/>
            <a:pathLst>
              <a:path w="10382250" h="19050">
                <a:moveTo>
                  <a:pt x="10382250" y="0"/>
                </a:moveTo>
                <a:lnTo>
                  <a:pt x="0" y="0"/>
                </a:lnTo>
                <a:lnTo>
                  <a:pt x="0" y="19050"/>
                </a:lnTo>
                <a:lnTo>
                  <a:pt x="10382250" y="19050"/>
                </a:lnTo>
                <a:lnTo>
                  <a:pt x="10382250" y="0"/>
                </a:lnTo>
                <a:close/>
              </a:path>
            </a:pathLst>
          </a:custGeom>
          <a:solidFill>
            <a:srgbClr val="D6D2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40739" y="3478568"/>
            <a:ext cx="186499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b="1" dirty="0">
                <a:solidFill>
                  <a:srgbClr val="1E1E1E"/>
                </a:solidFill>
                <a:latin typeface="Arial"/>
                <a:cs typeface="Arial"/>
              </a:rPr>
              <a:t>During</a:t>
            </a:r>
            <a:r>
              <a:rPr sz="2350" b="1" spc="-7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350" b="1" spc="-10" dirty="0">
                <a:solidFill>
                  <a:srgbClr val="1E1E1E"/>
                </a:solidFill>
                <a:latin typeface="Arial"/>
                <a:cs typeface="Arial"/>
              </a:rPr>
              <a:t>study</a:t>
            </a:r>
            <a:endParaRPr sz="23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07740" y="3505504"/>
            <a:ext cx="665924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Flexible</a:t>
            </a:r>
            <a:r>
              <a:rPr sz="225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delivery,</a:t>
            </a:r>
            <a:r>
              <a:rPr sz="22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tutor</a:t>
            </a:r>
            <a:r>
              <a:rPr sz="225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contact</a:t>
            </a:r>
            <a:r>
              <a:rPr sz="22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25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wellbeing</a:t>
            </a:r>
            <a:r>
              <a:rPr sz="22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spc="-1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2000" y="4238625"/>
            <a:ext cx="10382250" cy="19050"/>
          </a:xfrm>
          <a:custGeom>
            <a:avLst/>
            <a:gdLst/>
            <a:ahLst/>
            <a:cxnLst/>
            <a:rect l="l" t="t" r="r" b="b"/>
            <a:pathLst>
              <a:path w="10382250" h="19050">
                <a:moveTo>
                  <a:pt x="10382250" y="0"/>
                </a:moveTo>
                <a:lnTo>
                  <a:pt x="0" y="0"/>
                </a:lnTo>
                <a:lnTo>
                  <a:pt x="0" y="19050"/>
                </a:lnTo>
                <a:lnTo>
                  <a:pt x="10382250" y="19050"/>
                </a:lnTo>
                <a:lnTo>
                  <a:pt x="10382250" y="0"/>
                </a:lnTo>
                <a:close/>
              </a:path>
            </a:pathLst>
          </a:custGeom>
          <a:solidFill>
            <a:srgbClr val="D6D2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40739" y="4640618"/>
            <a:ext cx="2032000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b="1" dirty="0">
                <a:solidFill>
                  <a:srgbClr val="1E1E1E"/>
                </a:solidFill>
                <a:latin typeface="Arial"/>
                <a:cs typeface="Arial"/>
              </a:rPr>
              <a:t>Towards</a:t>
            </a:r>
            <a:r>
              <a:rPr sz="2350" b="1" spc="-9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350" b="1" spc="-20" dirty="0">
                <a:solidFill>
                  <a:srgbClr val="1E1E1E"/>
                </a:solidFill>
                <a:latin typeface="Arial"/>
                <a:cs typeface="Arial"/>
              </a:rPr>
              <a:t>work</a:t>
            </a:r>
            <a:endParaRPr sz="23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07740" y="4667554"/>
            <a:ext cx="610298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Practical</a:t>
            </a:r>
            <a:r>
              <a:rPr sz="2250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projects,</a:t>
            </a:r>
            <a:r>
              <a:rPr sz="225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placements</a:t>
            </a:r>
            <a:r>
              <a:rPr sz="2250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25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dirty="0">
                <a:solidFill>
                  <a:srgbClr val="1E1E1E"/>
                </a:solidFill>
                <a:latin typeface="Arial"/>
                <a:cs typeface="Arial"/>
              </a:rPr>
              <a:t>industry</a:t>
            </a:r>
            <a:r>
              <a:rPr sz="2250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spc="-10" dirty="0">
                <a:solidFill>
                  <a:srgbClr val="1E1E1E"/>
                </a:solidFill>
                <a:latin typeface="Arial"/>
                <a:cs typeface="Arial"/>
              </a:rPr>
              <a:t>links</a:t>
            </a:r>
            <a:endParaRPr sz="22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62000" y="5400675"/>
            <a:ext cx="10382250" cy="19050"/>
          </a:xfrm>
          <a:custGeom>
            <a:avLst/>
            <a:gdLst/>
            <a:ahLst/>
            <a:cxnLst/>
            <a:rect l="l" t="t" r="r" b="b"/>
            <a:pathLst>
              <a:path w="10382250" h="19050">
                <a:moveTo>
                  <a:pt x="10382250" y="0"/>
                </a:moveTo>
                <a:lnTo>
                  <a:pt x="0" y="0"/>
                </a:lnTo>
                <a:lnTo>
                  <a:pt x="0" y="19050"/>
                </a:lnTo>
                <a:lnTo>
                  <a:pt x="10382250" y="19050"/>
                </a:lnTo>
                <a:lnTo>
                  <a:pt x="10382250" y="0"/>
                </a:lnTo>
                <a:close/>
              </a:path>
            </a:pathLst>
          </a:custGeom>
          <a:solidFill>
            <a:srgbClr val="D6D2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217154" y="5857075"/>
            <a:ext cx="97821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505050"/>
                </a:solidFill>
                <a:latin typeface="Arial"/>
                <a:cs typeface="Arial"/>
              </a:rPr>
              <a:t>These</a:t>
            </a:r>
            <a:r>
              <a:rPr sz="1600" b="1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05050"/>
                </a:solidFill>
                <a:latin typeface="Arial"/>
                <a:cs typeface="Arial"/>
              </a:rPr>
              <a:t>are</a:t>
            </a:r>
            <a:r>
              <a:rPr sz="1600" b="1" spc="-2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05050"/>
                </a:solidFill>
                <a:latin typeface="Arial"/>
                <a:cs typeface="Arial"/>
              </a:rPr>
              <a:t>research-</a:t>
            </a:r>
            <a:r>
              <a:rPr sz="1600" b="1" dirty="0">
                <a:solidFill>
                  <a:srgbClr val="505050"/>
                </a:solidFill>
                <a:latin typeface="Arial"/>
                <a:cs typeface="Arial"/>
              </a:rPr>
              <a:t>informed</a:t>
            </a:r>
            <a:r>
              <a:rPr sz="1600" b="1" spc="-2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05050"/>
                </a:solidFill>
                <a:latin typeface="Arial"/>
                <a:cs typeface="Arial"/>
              </a:rPr>
              <a:t>recommendations;</a:t>
            </a:r>
            <a:r>
              <a:rPr sz="1600" b="1" spc="-2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05050"/>
                </a:solidFill>
                <a:latin typeface="Arial"/>
                <a:cs typeface="Arial"/>
              </a:rPr>
              <a:t>implementation</a:t>
            </a:r>
            <a:r>
              <a:rPr sz="1600" b="1" spc="-2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05050"/>
                </a:solidFill>
                <a:latin typeface="Arial"/>
                <a:cs typeface="Arial"/>
              </a:rPr>
              <a:t>and</a:t>
            </a:r>
            <a:r>
              <a:rPr sz="1600" b="1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05050"/>
                </a:solidFill>
                <a:latin typeface="Arial"/>
                <a:cs typeface="Arial"/>
              </a:rPr>
              <a:t>impact</a:t>
            </a:r>
            <a:r>
              <a:rPr sz="1600" b="1" spc="-2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05050"/>
                </a:solidFill>
                <a:latin typeface="Arial"/>
                <a:cs typeface="Arial"/>
              </a:rPr>
              <a:t>need</a:t>
            </a:r>
            <a:r>
              <a:rPr sz="1600" b="1" spc="-2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05050"/>
                </a:solidFill>
                <a:latin typeface="Arial"/>
                <a:cs typeface="Arial"/>
              </a:rPr>
              <a:t>separate</a:t>
            </a:r>
            <a:r>
              <a:rPr sz="1600" b="1" spc="-2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05050"/>
                </a:solidFill>
                <a:latin typeface="Arial"/>
                <a:cs typeface="Arial"/>
              </a:rPr>
              <a:t>evidence</a:t>
            </a:r>
            <a:r>
              <a:rPr sz="1600" spc="-10" dirty="0">
                <a:solidFill>
                  <a:srgbClr val="505050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16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BD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30" dirty="0"/>
              <a:t> </a:t>
            </a:r>
            <a:r>
              <a:rPr spc="-10" dirty="0"/>
              <a:t>Just-in-</a:t>
            </a:r>
            <a:r>
              <a:rPr dirty="0"/>
              <a:t>Time</a:t>
            </a:r>
            <a:r>
              <a:rPr spc="-25" dirty="0"/>
              <a:t> </a:t>
            </a:r>
            <a:r>
              <a:rPr dirty="0"/>
              <a:t>(JIT)</a:t>
            </a:r>
            <a:r>
              <a:rPr spc="-25" dirty="0"/>
              <a:t> </a:t>
            </a:r>
            <a:r>
              <a:rPr dirty="0"/>
              <a:t>App</a:t>
            </a:r>
            <a:r>
              <a:rPr spc="-25" dirty="0"/>
              <a:t> </a:t>
            </a:r>
            <a:r>
              <a:rPr spc="-10" dirty="0"/>
              <a:t>Extension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689" y="2130933"/>
            <a:ext cx="8790940" cy="4292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b="1" dirty="0">
                <a:solidFill>
                  <a:srgbClr val="1E1E1E"/>
                </a:solidFill>
                <a:latin typeface="Arial"/>
                <a:cs typeface="Arial"/>
              </a:rPr>
              <a:t>Earlier</a:t>
            </a:r>
            <a:r>
              <a:rPr sz="2650" b="1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650" b="1" dirty="0">
                <a:solidFill>
                  <a:srgbClr val="1E1E1E"/>
                </a:solidFill>
                <a:latin typeface="Arial"/>
                <a:cs typeface="Arial"/>
              </a:rPr>
              <a:t>identification</a:t>
            </a:r>
            <a:r>
              <a:rPr sz="2650" b="1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650" b="1" dirty="0">
                <a:solidFill>
                  <a:srgbClr val="1E1E1E"/>
                </a:solidFill>
                <a:latin typeface="Arial"/>
                <a:cs typeface="Arial"/>
              </a:rPr>
              <a:t>of</a:t>
            </a:r>
            <a:r>
              <a:rPr sz="2650" b="1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650" b="1" dirty="0">
                <a:solidFill>
                  <a:srgbClr val="1E1E1E"/>
                </a:solidFill>
                <a:latin typeface="Arial"/>
                <a:cs typeface="Arial"/>
              </a:rPr>
              <a:t>potential</a:t>
            </a:r>
            <a:r>
              <a:rPr sz="2650" b="1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650" b="1" dirty="0">
                <a:solidFill>
                  <a:srgbClr val="1E1E1E"/>
                </a:solidFill>
                <a:latin typeface="Arial"/>
                <a:cs typeface="Arial"/>
              </a:rPr>
              <a:t>learner</a:t>
            </a:r>
            <a:r>
              <a:rPr sz="2650" b="1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650" b="1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r>
              <a:rPr sz="2650" b="1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650" b="1" spc="-10" dirty="0">
                <a:solidFill>
                  <a:srgbClr val="1E1E1E"/>
                </a:solidFill>
                <a:latin typeface="Arial"/>
                <a:cs typeface="Arial"/>
              </a:rPr>
              <a:t>needs</a:t>
            </a:r>
            <a:endParaRPr sz="26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1689" y="3154718"/>
            <a:ext cx="2974975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b="1" dirty="0">
                <a:solidFill>
                  <a:srgbClr val="1E1E1E"/>
                </a:solidFill>
                <a:latin typeface="Arial"/>
                <a:cs typeface="Arial"/>
              </a:rPr>
              <a:t>Existing</a:t>
            </a:r>
            <a:r>
              <a:rPr sz="2350" b="1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350" b="1" spc="-25" dirty="0">
                <a:solidFill>
                  <a:srgbClr val="1E1E1E"/>
                </a:solidFill>
                <a:latin typeface="Arial"/>
                <a:cs typeface="Arial"/>
              </a:rPr>
              <a:t>At-</a:t>
            </a:r>
            <a:r>
              <a:rPr sz="2350" b="1" dirty="0">
                <a:solidFill>
                  <a:srgbClr val="1E1E1E"/>
                </a:solidFill>
                <a:latin typeface="Arial"/>
                <a:cs typeface="Arial"/>
              </a:rPr>
              <a:t>Risk</a:t>
            </a:r>
            <a:r>
              <a:rPr sz="2350" b="1" spc="-6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350" b="1" spc="-25" dirty="0">
                <a:solidFill>
                  <a:srgbClr val="1E1E1E"/>
                </a:solidFill>
                <a:latin typeface="Arial"/>
                <a:cs typeface="Arial"/>
              </a:rPr>
              <a:t>App</a:t>
            </a:r>
            <a:endParaRPr sz="23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1689" y="4011688"/>
            <a:ext cx="467487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Responds</a:t>
            </a:r>
            <a:r>
              <a:rPr sz="2100" spc="-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to</a:t>
            </a:r>
            <a:r>
              <a:rPr sz="2100" spc="-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signals</a:t>
            </a:r>
            <a:r>
              <a:rPr sz="2100" spc="-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such</a:t>
            </a:r>
            <a:r>
              <a:rPr sz="2100" spc="-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1E1E1E"/>
                </a:solidFill>
                <a:latin typeface="Arial"/>
                <a:cs typeface="Arial"/>
              </a:rPr>
              <a:t>as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absenteeism,</a:t>
            </a:r>
            <a:r>
              <a:rPr sz="2100" spc="-6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assessment</a:t>
            </a:r>
            <a:r>
              <a:rPr sz="2100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1E1E1E"/>
                </a:solidFill>
                <a:latin typeface="Arial"/>
                <a:cs typeface="Arial"/>
              </a:rPr>
              <a:t>performance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10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staff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1E1E1E"/>
                </a:solidFill>
                <a:latin typeface="Arial"/>
                <a:cs typeface="Arial"/>
              </a:rPr>
              <a:t>referrals.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19800" y="3095625"/>
            <a:ext cx="19050" cy="2190750"/>
          </a:xfrm>
          <a:custGeom>
            <a:avLst/>
            <a:gdLst/>
            <a:ahLst/>
            <a:cxnLst/>
            <a:rect l="l" t="t" r="r" b="b"/>
            <a:pathLst>
              <a:path w="19050" h="2190750">
                <a:moveTo>
                  <a:pt x="19049" y="0"/>
                </a:moveTo>
                <a:lnTo>
                  <a:pt x="0" y="0"/>
                </a:lnTo>
                <a:lnTo>
                  <a:pt x="0" y="2190750"/>
                </a:lnTo>
                <a:lnTo>
                  <a:pt x="19049" y="2190750"/>
                </a:lnTo>
                <a:lnTo>
                  <a:pt x="19049" y="0"/>
                </a:lnTo>
                <a:close/>
              </a:path>
            </a:pathLst>
          </a:custGeom>
          <a:solidFill>
            <a:srgbClr val="D6D2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746240" y="3154718"/>
            <a:ext cx="1964689" cy="383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b="1" dirty="0">
                <a:solidFill>
                  <a:srgbClr val="1E1E1E"/>
                </a:solidFill>
                <a:latin typeface="Arial"/>
                <a:cs typeface="Arial"/>
              </a:rPr>
              <a:t>JIT</a:t>
            </a:r>
            <a:r>
              <a:rPr sz="2350" b="1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350" b="1" spc="-10" dirty="0">
                <a:solidFill>
                  <a:srgbClr val="1E1E1E"/>
                </a:solidFill>
                <a:latin typeface="Arial"/>
                <a:cs typeface="Arial"/>
              </a:rPr>
              <a:t>Extension</a:t>
            </a:r>
            <a:endParaRPr sz="23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46240" y="4011688"/>
            <a:ext cx="4055110" cy="9855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Uses</a:t>
            </a:r>
            <a:r>
              <a:rPr sz="2100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historical</a:t>
            </a:r>
            <a:r>
              <a:rPr sz="210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institutional</a:t>
            </a:r>
            <a:r>
              <a:rPr sz="210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data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1E1E1E"/>
                </a:solidFill>
                <a:latin typeface="Arial"/>
                <a:cs typeface="Arial"/>
              </a:rPr>
              <a:t>to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generate</a:t>
            </a:r>
            <a:r>
              <a:rPr sz="210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r>
              <a:rPr sz="210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indicators</a:t>
            </a:r>
            <a:r>
              <a:rPr sz="210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at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spc="-25" dirty="0">
                <a:solidFill>
                  <a:srgbClr val="1E1E1E"/>
                </a:solidFill>
                <a:latin typeface="Arial"/>
                <a:cs typeface="Arial"/>
              </a:rPr>
              <a:t>the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application</a:t>
            </a:r>
            <a:r>
              <a:rPr sz="2100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1E1E1E"/>
                </a:solidFill>
                <a:latin typeface="Arial"/>
                <a:cs typeface="Arial"/>
              </a:rPr>
              <a:t>stage.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821689" y="5683453"/>
            <a:ext cx="10292080" cy="725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b="1" dirty="0">
                <a:solidFill>
                  <a:srgbClr val="1E1E1E"/>
                </a:solidFill>
                <a:latin typeface="Arial"/>
                <a:cs typeface="Arial"/>
              </a:rPr>
              <a:t>Purpose:</a:t>
            </a:r>
            <a:r>
              <a:rPr sz="205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1E1E1E"/>
                </a:solidFill>
                <a:latin typeface="Arial"/>
                <a:cs typeface="Arial"/>
              </a:rPr>
              <a:t>help</a:t>
            </a:r>
            <a:r>
              <a:rPr sz="205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1E1E1E"/>
                </a:solidFill>
                <a:latin typeface="Arial"/>
                <a:cs typeface="Arial"/>
              </a:rPr>
              <a:t>teams</a:t>
            </a:r>
            <a:r>
              <a:rPr sz="2050" b="1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1E1E1E"/>
                </a:solidFill>
                <a:latin typeface="Arial"/>
                <a:cs typeface="Arial"/>
              </a:rPr>
              <a:t>plan</a:t>
            </a:r>
            <a:r>
              <a:rPr sz="205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1E1E1E"/>
                </a:solidFill>
                <a:latin typeface="Arial"/>
                <a:cs typeface="Arial"/>
              </a:rPr>
              <a:t>timely</a:t>
            </a:r>
            <a:r>
              <a:rPr sz="205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r>
              <a:rPr sz="2050" b="1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1E1E1E"/>
                </a:solidFill>
                <a:latin typeface="Arial"/>
                <a:cs typeface="Arial"/>
              </a:rPr>
              <a:t>before</a:t>
            </a:r>
            <a:r>
              <a:rPr sz="205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1E1E1E"/>
                </a:solidFill>
                <a:latin typeface="Arial"/>
                <a:cs typeface="Arial"/>
              </a:rPr>
              <a:t>traditional</a:t>
            </a:r>
            <a:r>
              <a:rPr sz="2050" b="1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1E1E1E"/>
                </a:solidFill>
                <a:latin typeface="Arial"/>
                <a:cs typeface="Arial"/>
              </a:rPr>
              <a:t>warning</a:t>
            </a:r>
            <a:r>
              <a:rPr sz="205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b="1" dirty="0">
                <a:solidFill>
                  <a:srgbClr val="1E1E1E"/>
                </a:solidFill>
                <a:latin typeface="Arial"/>
                <a:cs typeface="Arial"/>
              </a:rPr>
              <a:t>signals</a:t>
            </a:r>
            <a:r>
              <a:rPr sz="205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b="1" spc="-10" dirty="0">
                <a:solidFill>
                  <a:srgbClr val="1E1E1E"/>
                </a:solidFill>
                <a:latin typeface="Arial"/>
                <a:cs typeface="Arial"/>
              </a:rPr>
              <a:t>appear.</a:t>
            </a:r>
            <a:endParaRPr sz="2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90"/>
              </a:spcBef>
            </a:pPr>
            <a:r>
              <a:rPr sz="1300" spc="-10" dirty="0">
                <a:solidFill>
                  <a:srgbClr val="505050"/>
                </a:solidFill>
                <a:latin typeface="Arial"/>
                <a:cs typeface="Arial"/>
              </a:rPr>
              <a:t>Developed</a:t>
            </a:r>
            <a:r>
              <a:rPr sz="130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505050"/>
                </a:solidFill>
                <a:latin typeface="Arial"/>
                <a:cs typeface="Arial"/>
              </a:rPr>
              <a:t>by</a:t>
            </a:r>
            <a:r>
              <a:rPr sz="130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505050"/>
                </a:solidFill>
                <a:latin typeface="Arial"/>
                <a:cs typeface="Arial"/>
              </a:rPr>
              <a:t>the</a:t>
            </a:r>
            <a:r>
              <a:rPr sz="130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505050"/>
                </a:solidFill>
                <a:latin typeface="Arial"/>
                <a:cs typeface="Arial"/>
              </a:rPr>
              <a:t>JIT</a:t>
            </a:r>
            <a:r>
              <a:rPr sz="130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505050"/>
                </a:solidFill>
                <a:latin typeface="Arial"/>
                <a:cs typeface="Arial"/>
              </a:rPr>
              <a:t>project</a:t>
            </a:r>
            <a:r>
              <a:rPr sz="130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505050"/>
                </a:solidFill>
                <a:latin typeface="Arial"/>
                <a:cs typeface="Arial"/>
              </a:rPr>
              <a:t>team</a:t>
            </a:r>
            <a:r>
              <a:rPr sz="130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505050"/>
                </a:solidFill>
                <a:latin typeface="Arial"/>
                <a:cs typeface="Arial"/>
              </a:rPr>
              <a:t>within</a:t>
            </a:r>
            <a:r>
              <a:rPr sz="130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505050"/>
                </a:solidFill>
                <a:latin typeface="Arial"/>
                <a:cs typeface="Arial"/>
              </a:rPr>
              <a:t>the</a:t>
            </a:r>
            <a:r>
              <a:rPr sz="130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300" dirty="0">
                <a:solidFill>
                  <a:srgbClr val="505050"/>
                </a:solidFill>
                <a:latin typeface="Arial"/>
                <a:cs typeface="Arial"/>
              </a:rPr>
              <a:t>wider</a:t>
            </a:r>
            <a:r>
              <a:rPr sz="130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505050"/>
                </a:solidFill>
                <a:latin typeface="Arial"/>
                <a:cs typeface="Arial"/>
              </a:rPr>
              <a:t>TEC-</a:t>
            </a:r>
            <a:r>
              <a:rPr sz="1300" dirty="0">
                <a:solidFill>
                  <a:srgbClr val="505050"/>
                </a:solidFill>
                <a:latin typeface="Arial"/>
                <a:cs typeface="Arial"/>
              </a:rPr>
              <a:t>funded</a:t>
            </a:r>
            <a:r>
              <a:rPr sz="130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505050"/>
                </a:solidFill>
                <a:latin typeface="Arial"/>
                <a:cs typeface="Arial"/>
              </a:rPr>
              <a:t>learner-</a:t>
            </a:r>
            <a:r>
              <a:rPr sz="1300" dirty="0">
                <a:solidFill>
                  <a:srgbClr val="505050"/>
                </a:solidFill>
                <a:latin typeface="Arial"/>
                <a:cs typeface="Arial"/>
              </a:rPr>
              <a:t>success</a:t>
            </a:r>
            <a:r>
              <a:rPr sz="130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300" spc="-10" dirty="0">
                <a:solidFill>
                  <a:srgbClr val="505050"/>
                </a:solidFill>
                <a:latin typeface="Arial"/>
                <a:cs typeface="Arial"/>
              </a:rPr>
              <a:t>programme.</a:t>
            </a:r>
            <a:endParaRPr sz="130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17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Complementary</a:t>
            </a:r>
            <a:r>
              <a:rPr spc="-125" dirty="0"/>
              <a:t> </a:t>
            </a:r>
            <a:r>
              <a:rPr dirty="0"/>
              <a:t>approaches</a:t>
            </a:r>
            <a:r>
              <a:rPr spc="-125" dirty="0"/>
              <a:t> </a:t>
            </a:r>
            <a:r>
              <a:rPr dirty="0"/>
              <a:t>to</a:t>
            </a:r>
            <a:r>
              <a:rPr spc="-125" dirty="0"/>
              <a:t> </a:t>
            </a:r>
            <a:r>
              <a:rPr dirty="0"/>
              <a:t>early</a:t>
            </a:r>
            <a:r>
              <a:rPr spc="-125" dirty="0"/>
              <a:t> </a:t>
            </a:r>
            <a:r>
              <a:rPr spc="-10" dirty="0"/>
              <a:t>support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21689" y="2138819"/>
            <a:ext cx="3982720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b="1" dirty="0">
                <a:solidFill>
                  <a:srgbClr val="1E1E1E"/>
                </a:solidFill>
                <a:latin typeface="Arial"/>
                <a:cs typeface="Arial"/>
              </a:rPr>
              <a:t>Learner</a:t>
            </a:r>
            <a:r>
              <a:rPr sz="255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550" b="1" dirty="0">
                <a:solidFill>
                  <a:srgbClr val="1E1E1E"/>
                </a:solidFill>
                <a:latin typeface="Arial"/>
                <a:cs typeface="Arial"/>
              </a:rPr>
              <a:t>Journey</a:t>
            </a:r>
            <a:r>
              <a:rPr sz="255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550" b="1" spc="-10" dirty="0">
                <a:solidFill>
                  <a:srgbClr val="1E1E1E"/>
                </a:solidFill>
                <a:latin typeface="Arial"/>
                <a:cs typeface="Arial"/>
              </a:rPr>
              <a:t>Mapping</a:t>
            </a:r>
            <a:endParaRPr sz="2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1689" y="2983674"/>
            <a:ext cx="451167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Learner</a:t>
            </a:r>
            <a:r>
              <a:rPr sz="2200" spc="-9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experiences</a:t>
            </a:r>
            <a:r>
              <a:rPr sz="2200" spc="-9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reveal</a:t>
            </a:r>
            <a:r>
              <a:rPr sz="2200" spc="-9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E1E1E"/>
                </a:solidFill>
                <a:latin typeface="Arial"/>
                <a:cs typeface="Arial"/>
              </a:rPr>
              <a:t>barriers,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enablers</a:t>
            </a:r>
            <a:r>
              <a:rPr sz="2200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200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the</a:t>
            </a:r>
            <a:r>
              <a:rPr sz="2200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r>
              <a:rPr sz="2200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E1E1E"/>
                </a:solidFill>
                <a:latin typeface="Arial"/>
                <a:cs typeface="Arial"/>
              </a:rPr>
              <a:t>people value.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19800" y="2066925"/>
            <a:ext cx="19050" cy="2409825"/>
          </a:xfrm>
          <a:custGeom>
            <a:avLst/>
            <a:gdLst/>
            <a:ahLst/>
            <a:cxnLst/>
            <a:rect l="l" t="t" r="r" b="b"/>
            <a:pathLst>
              <a:path w="19050" h="2409825">
                <a:moveTo>
                  <a:pt x="19049" y="0"/>
                </a:moveTo>
                <a:lnTo>
                  <a:pt x="0" y="0"/>
                </a:lnTo>
                <a:lnTo>
                  <a:pt x="0" y="2409825"/>
                </a:lnTo>
                <a:lnTo>
                  <a:pt x="19049" y="2409825"/>
                </a:lnTo>
                <a:lnTo>
                  <a:pt x="19049" y="0"/>
                </a:lnTo>
                <a:close/>
              </a:path>
            </a:pathLst>
          </a:custGeom>
          <a:solidFill>
            <a:srgbClr val="D6D2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746240" y="2138819"/>
            <a:ext cx="1212850" cy="414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550" b="1" dirty="0">
                <a:solidFill>
                  <a:srgbClr val="1E1E1E"/>
                </a:solidFill>
                <a:latin typeface="Arial"/>
                <a:cs typeface="Arial"/>
              </a:rPr>
              <a:t>JIT</a:t>
            </a:r>
            <a:r>
              <a:rPr sz="2550" b="1" spc="-25" dirty="0">
                <a:solidFill>
                  <a:srgbClr val="1E1E1E"/>
                </a:solidFill>
                <a:latin typeface="Arial"/>
                <a:cs typeface="Arial"/>
              </a:rPr>
              <a:t> App</a:t>
            </a:r>
            <a:endParaRPr sz="25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46240" y="3107499"/>
            <a:ext cx="440245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Historical</a:t>
            </a:r>
            <a:r>
              <a:rPr sz="2200" spc="-10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institutional</a:t>
            </a:r>
            <a:r>
              <a:rPr sz="2200" spc="-9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data</a:t>
            </a:r>
            <a:r>
              <a:rPr sz="2200" spc="-9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E1E1E"/>
                </a:solidFill>
                <a:latin typeface="Arial"/>
                <a:cs typeface="Arial"/>
              </a:rPr>
              <a:t>provides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early</a:t>
            </a:r>
            <a:r>
              <a:rPr sz="2200" spc="-9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r>
              <a:rPr sz="2200" spc="-9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indicators</a:t>
            </a:r>
            <a:r>
              <a:rPr sz="2200" spc="-9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spc="-25" dirty="0">
                <a:solidFill>
                  <a:srgbClr val="1E1E1E"/>
                </a:solidFill>
                <a:latin typeface="Arial"/>
                <a:cs typeface="Arial"/>
              </a:rPr>
              <a:t>at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application</a:t>
            </a:r>
            <a:r>
              <a:rPr sz="2200" spc="-9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200" spc="-9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1E1E1E"/>
                </a:solidFill>
                <a:latin typeface="Arial"/>
                <a:cs typeface="Arial"/>
              </a:rPr>
              <a:t>intake</a:t>
            </a:r>
            <a:r>
              <a:rPr sz="2200" spc="-9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1E1E1E"/>
                </a:solidFill>
                <a:latin typeface="Arial"/>
                <a:cs typeface="Arial"/>
              </a:rPr>
              <a:t>level.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42950" y="4695825"/>
            <a:ext cx="10601325" cy="19050"/>
          </a:xfrm>
          <a:custGeom>
            <a:avLst/>
            <a:gdLst/>
            <a:ahLst/>
            <a:cxnLst/>
            <a:rect l="l" t="t" r="r" b="b"/>
            <a:pathLst>
              <a:path w="10601325" h="19050">
                <a:moveTo>
                  <a:pt x="10601325" y="0"/>
                </a:moveTo>
                <a:lnTo>
                  <a:pt x="0" y="0"/>
                </a:lnTo>
                <a:lnTo>
                  <a:pt x="0" y="19050"/>
                </a:lnTo>
                <a:lnTo>
                  <a:pt x="10601325" y="19050"/>
                </a:lnTo>
                <a:lnTo>
                  <a:pt x="10601325" y="0"/>
                </a:lnTo>
                <a:close/>
              </a:path>
            </a:pathLst>
          </a:custGeom>
          <a:solidFill>
            <a:srgbClr val="D6D2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821689" y="4986642"/>
            <a:ext cx="9137015" cy="9150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dirty="0">
                <a:solidFill>
                  <a:srgbClr val="1E1E1E"/>
                </a:solidFill>
                <a:latin typeface="Arial"/>
                <a:cs typeface="Arial"/>
              </a:rPr>
              <a:t>Practical</a:t>
            </a:r>
            <a:r>
              <a:rPr sz="2250" b="1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250" b="1" spc="-10" dirty="0">
                <a:solidFill>
                  <a:srgbClr val="1E1E1E"/>
                </a:solidFill>
                <a:latin typeface="Arial"/>
                <a:cs typeface="Arial"/>
              </a:rPr>
              <a:t>connection</a:t>
            </a:r>
            <a:endParaRPr sz="2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Plan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earlier,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then</a:t>
            </a:r>
            <a:r>
              <a:rPr sz="210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explore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each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learner’s</a:t>
            </a:r>
            <a:r>
              <a:rPr sz="210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needs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1E1E1E"/>
                </a:solidFill>
                <a:latin typeface="Arial"/>
                <a:cs typeface="Arial"/>
              </a:rPr>
              <a:t>through</a:t>
            </a:r>
            <a:r>
              <a:rPr sz="210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1E1E1E"/>
                </a:solidFill>
                <a:latin typeface="Arial"/>
                <a:cs typeface="Arial"/>
              </a:rPr>
              <a:t>conversation.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18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BD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Reported</a:t>
            </a:r>
            <a:r>
              <a:rPr spc="-80" dirty="0"/>
              <a:t> </a:t>
            </a:r>
            <a:r>
              <a:rPr dirty="0"/>
              <a:t>change</a:t>
            </a:r>
            <a:r>
              <a:rPr spc="-75" dirty="0"/>
              <a:t> </a:t>
            </a:r>
            <a:r>
              <a:rPr dirty="0"/>
              <a:t>in</a:t>
            </a:r>
            <a:r>
              <a:rPr spc="-75" dirty="0"/>
              <a:t> </a:t>
            </a:r>
            <a:r>
              <a:rPr dirty="0"/>
              <a:t>early</a:t>
            </a:r>
            <a:r>
              <a:rPr spc="-75" dirty="0"/>
              <a:t> </a:t>
            </a:r>
            <a:r>
              <a:rPr spc="-10" dirty="0"/>
              <a:t>withdrawals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1689" y="1969668"/>
            <a:ext cx="30734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Early</a:t>
            </a:r>
            <a:r>
              <a:rPr sz="2400" b="1" spc="-6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withdrawal</a:t>
            </a:r>
            <a:r>
              <a:rPr sz="2400" b="1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1E1E1E"/>
                </a:solidFill>
                <a:latin typeface="Arial"/>
                <a:cs typeface="Arial"/>
              </a:rPr>
              <a:t>rate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92162" y="2635986"/>
            <a:ext cx="5657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505050"/>
                </a:solidFill>
                <a:latin typeface="Arial"/>
                <a:cs typeface="Arial"/>
              </a:rPr>
              <a:t>20.0%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511486" y="2764053"/>
            <a:ext cx="5304155" cy="2214880"/>
            <a:chOff x="1511486" y="2764053"/>
            <a:chExt cx="5304155" cy="2214880"/>
          </a:xfrm>
        </p:grpSpPr>
        <p:sp>
          <p:nvSpPr>
            <p:cNvPr id="7" name="object 7"/>
            <p:cNvSpPr/>
            <p:nvPr/>
          </p:nvSpPr>
          <p:spPr>
            <a:xfrm>
              <a:off x="1516249" y="4973954"/>
              <a:ext cx="5294630" cy="0"/>
            </a:xfrm>
            <a:custGeom>
              <a:avLst/>
              <a:gdLst/>
              <a:ahLst/>
              <a:cxnLst/>
              <a:rect l="l" t="t" r="r" b="b"/>
              <a:pathLst>
                <a:path w="5294630">
                  <a:moveTo>
                    <a:pt x="0" y="0"/>
                  </a:moveTo>
                  <a:lnTo>
                    <a:pt x="5294125" y="0"/>
                  </a:lnTo>
                </a:path>
              </a:pathLst>
            </a:custGeom>
            <a:ln w="9524">
              <a:solidFill>
                <a:srgbClr val="C8AA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16249" y="3320097"/>
              <a:ext cx="5294630" cy="1102995"/>
            </a:xfrm>
            <a:custGeom>
              <a:avLst/>
              <a:gdLst/>
              <a:ahLst/>
              <a:cxnLst/>
              <a:rect l="l" t="t" r="r" b="b"/>
              <a:pathLst>
                <a:path w="5294630" h="1102995">
                  <a:moveTo>
                    <a:pt x="0" y="1102575"/>
                  </a:moveTo>
                  <a:lnTo>
                    <a:pt x="721922" y="1102575"/>
                  </a:lnTo>
                </a:path>
                <a:path w="5294630" h="1102995">
                  <a:moveTo>
                    <a:pt x="1925133" y="1102575"/>
                  </a:moveTo>
                  <a:lnTo>
                    <a:pt x="3368983" y="1102575"/>
                  </a:lnTo>
                </a:path>
                <a:path w="5294630" h="1102995">
                  <a:moveTo>
                    <a:pt x="4572194" y="1102575"/>
                  </a:moveTo>
                  <a:lnTo>
                    <a:pt x="5294125" y="1102575"/>
                  </a:lnTo>
                </a:path>
                <a:path w="5294630" h="1102995">
                  <a:moveTo>
                    <a:pt x="0" y="551281"/>
                  </a:moveTo>
                  <a:lnTo>
                    <a:pt x="721922" y="551281"/>
                  </a:lnTo>
                </a:path>
                <a:path w="5294630" h="1102995">
                  <a:moveTo>
                    <a:pt x="1925133" y="551281"/>
                  </a:moveTo>
                  <a:lnTo>
                    <a:pt x="5294125" y="551281"/>
                  </a:lnTo>
                </a:path>
                <a:path w="5294630" h="1102995">
                  <a:moveTo>
                    <a:pt x="0" y="0"/>
                  </a:moveTo>
                  <a:lnTo>
                    <a:pt x="721922" y="0"/>
                  </a:lnTo>
                </a:path>
                <a:path w="5294630" h="1102995">
                  <a:moveTo>
                    <a:pt x="1925133" y="0"/>
                  </a:moveTo>
                  <a:lnTo>
                    <a:pt x="5294125" y="0"/>
                  </a:lnTo>
                </a:path>
              </a:pathLst>
            </a:custGeom>
            <a:ln w="9524">
              <a:solidFill>
                <a:srgbClr val="C8AA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16249" y="2768815"/>
              <a:ext cx="5294630" cy="0"/>
            </a:xfrm>
            <a:custGeom>
              <a:avLst/>
              <a:gdLst/>
              <a:ahLst/>
              <a:cxnLst/>
              <a:rect l="l" t="t" r="r" b="b"/>
              <a:pathLst>
                <a:path w="5294630">
                  <a:moveTo>
                    <a:pt x="0" y="0"/>
                  </a:moveTo>
                  <a:lnTo>
                    <a:pt x="5294125" y="0"/>
                  </a:lnTo>
                </a:path>
              </a:pathLst>
            </a:custGeom>
            <a:ln w="9524">
              <a:solidFill>
                <a:srgbClr val="C8AA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238171" y="3242919"/>
              <a:ext cx="1203325" cy="1722120"/>
            </a:xfrm>
            <a:custGeom>
              <a:avLst/>
              <a:gdLst/>
              <a:ahLst/>
              <a:cxnLst/>
              <a:rect l="l" t="t" r="r" b="b"/>
              <a:pathLst>
                <a:path w="1203325" h="1722120">
                  <a:moveTo>
                    <a:pt x="1203210" y="0"/>
                  </a:moveTo>
                  <a:lnTo>
                    <a:pt x="0" y="0"/>
                  </a:lnTo>
                  <a:lnTo>
                    <a:pt x="0" y="1721510"/>
                  </a:lnTo>
                  <a:lnTo>
                    <a:pt x="1203210" y="1721510"/>
                  </a:lnTo>
                  <a:lnTo>
                    <a:pt x="1203210" y="0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885232" y="3915486"/>
              <a:ext cx="1203325" cy="1049020"/>
            </a:xfrm>
            <a:custGeom>
              <a:avLst/>
              <a:gdLst/>
              <a:ahLst/>
              <a:cxnLst/>
              <a:rect l="l" t="t" r="r" b="b"/>
              <a:pathLst>
                <a:path w="1203325" h="1049020">
                  <a:moveTo>
                    <a:pt x="1203210" y="0"/>
                  </a:moveTo>
                  <a:lnTo>
                    <a:pt x="0" y="0"/>
                  </a:lnTo>
                  <a:lnTo>
                    <a:pt x="0" y="1048943"/>
                  </a:lnTo>
                  <a:lnTo>
                    <a:pt x="1203210" y="1048943"/>
                  </a:lnTo>
                  <a:lnTo>
                    <a:pt x="1203210" y="0"/>
                  </a:lnTo>
                  <a:close/>
                </a:path>
              </a:pathLst>
            </a:custGeom>
            <a:solidFill>
              <a:srgbClr val="9C6C3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516249" y="4973954"/>
              <a:ext cx="5294630" cy="0"/>
            </a:xfrm>
            <a:custGeom>
              <a:avLst/>
              <a:gdLst/>
              <a:ahLst/>
              <a:cxnLst/>
              <a:rect l="l" t="t" r="r" b="b"/>
              <a:pathLst>
                <a:path w="5294630">
                  <a:moveTo>
                    <a:pt x="0" y="0"/>
                  </a:moveTo>
                  <a:lnTo>
                    <a:pt x="5294125" y="0"/>
                  </a:lnTo>
                </a:path>
              </a:pathLst>
            </a:custGeom>
            <a:ln w="9524">
              <a:solidFill>
                <a:srgbClr val="1E1E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511477" y="4969205"/>
              <a:ext cx="5304155" cy="9525"/>
            </a:xfrm>
            <a:custGeom>
              <a:avLst/>
              <a:gdLst/>
              <a:ahLst/>
              <a:cxnLst/>
              <a:rect l="l" t="t" r="r" b="b"/>
              <a:pathLst>
                <a:path w="5304155" h="9525">
                  <a:moveTo>
                    <a:pt x="9525" y="4749"/>
                  </a:moveTo>
                  <a:lnTo>
                    <a:pt x="8128" y="1384"/>
                  </a:lnTo>
                  <a:lnTo>
                    <a:pt x="4762" y="0"/>
                  </a:lnTo>
                  <a:lnTo>
                    <a:pt x="1397" y="1384"/>
                  </a:lnTo>
                  <a:lnTo>
                    <a:pt x="0" y="4749"/>
                  </a:lnTo>
                  <a:lnTo>
                    <a:pt x="1397" y="8128"/>
                  </a:lnTo>
                  <a:lnTo>
                    <a:pt x="4762" y="9512"/>
                  </a:lnTo>
                  <a:lnTo>
                    <a:pt x="8128" y="8128"/>
                  </a:lnTo>
                  <a:lnTo>
                    <a:pt x="9525" y="4749"/>
                  </a:lnTo>
                  <a:close/>
                </a:path>
                <a:path w="5304155" h="9525">
                  <a:moveTo>
                    <a:pt x="2656586" y="4749"/>
                  </a:moveTo>
                  <a:lnTo>
                    <a:pt x="2655201" y="1384"/>
                  </a:lnTo>
                  <a:lnTo>
                    <a:pt x="2651836" y="0"/>
                  </a:lnTo>
                  <a:lnTo>
                    <a:pt x="2648458" y="1384"/>
                  </a:lnTo>
                  <a:lnTo>
                    <a:pt x="2647073" y="4749"/>
                  </a:lnTo>
                  <a:lnTo>
                    <a:pt x="2648458" y="8128"/>
                  </a:lnTo>
                  <a:lnTo>
                    <a:pt x="2651836" y="9512"/>
                  </a:lnTo>
                  <a:lnTo>
                    <a:pt x="2655201" y="8128"/>
                  </a:lnTo>
                  <a:lnTo>
                    <a:pt x="2656586" y="4749"/>
                  </a:lnTo>
                  <a:close/>
                </a:path>
                <a:path w="5304155" h="9525">
                  <a:moveTo>
                    <a:pt x="5303647" y="4749"/>
                  </a:moveTo>
                  <a:lnTo>
                    <a:pt x="5302262" y="1384"/>
                  </a:lnTo>
                  <a:lnTo>
                    <a:pt x="5298897" y="0"/>
                  </a:lnTo>
                  <a:lnTo>
                    <a:pt x="5295519" y="1384"/>
                  </a:lnTo>
                  <a:lnTo>
                    <a:pt x="5294134" y="4749"/>
                  </a:lnTo>
                  <a:lnTo>
                    <a:pt x="5295519" y="8128"/>
                  </a:lnTo>
                  <a:lnTo>
                    <a:pt x="5298897" y="9512"/>
                  </a:lnTo>
                  <a:lnTo>
                    <a:pt x="5302262" y="8128"/>
                  </a:lnTo>
                  <a:lnTo>
                    <a:pt x="5303647" y="4749"/>
                  </a:lnTo>
                  <a:close/>
                </a:path>
              </a:pathLst>
            </a:custGeom>
            <a:solidFill>
              <a:srgbClr val="1E1E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16249" y="2768815"/>
              <a:ext cx="0" cy="2205355"/>
            </a:xfrm>
            <a:custGeom>
              <a:avLst/>
              <a:gdLst/>
              <a:ahLst/>
              <a:cxnLst/>
              <a:rect l="l" t="t" r="r" b="b"/>
              <a:pathLst>
                <a:path h="2205354">
                  <a:moveTo>
                    <a:pt x="0" y="2205139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D3D3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11477" y="2764065"/>
              <a:ext cx="9525" cy="2214880"/>
            </a:xfrm>
            <a:custGeom>
              <a:avLst/>
              <a:gdLst/>
              <a:ahLst/>
              <a:cxnLst/>
              <a:rect l="l" t="t" r="r" b="b"/>
              <a:pathLst>
                <a:path w="9525" h="2214879">
                  <a:moveTo>
                    <a:pt x="9525" y="2209889"/>
                  </a:moveTo>
                  <a:lnTo>
                    <a:pt x="8128" y="2206523"/>
                  </a:lnTo>
                  <a:lnTo>
                    <a:pt x="4762" y="2205139"/>
                  </a:lnTo>
                  <a:lnTo>
                    <a:pt x="1397" y="2206523"/>
                  </a:lnTo>
                  <a:lnTo>
                    <a:pt x="0" y="2209889"/>
                  </a:lnTo>
                  <a:lnTo>
                    <a:pt x="1397" y="2213267"/>
                  </a:lnTo>
                  <a:lnTo>
                    <a:pt x="4762" y="2214651"/>
                  </a:lnTo>
                  <a:lnTo>
                    <a:pt x="8128" y="2213267"/>
                  </a:lnTo>
                  <a:lnTo>
                    <a:pt x="9525" y="2209889"/>
                  </a:lnTo>
                  <a:close/>
                </a:path>
                <a:path w="9525" h="2214879">
                  <a:moveTo>
                    <a:pt x="9525" y="1658607"/>
                  </a:moveTo>
                  <a:lnTo>
                    <a:pt x="8128" y="1655241"/>
                  </a:lnTo>
                  <a:lnTo>
                    <a:pt x="4762" y="1653857"/>
                  </a:lnTo>
                  <a:lnTo>
                    <a:pt x="1397" y="1655241"/>
                  </a:lnTo>
                  <a:lnTo>
                    <a:pt x="0" y="1658607"/>
                  </a:lnTo>
                  <a:lnTo>
                    <a:pt x="1397" y="1661985"/>
                  </a:lnTo>
                  <a:lnTo>
                    <a:pt x="4762" y="1663369"/>
                  </a:lnTo>
                  <a:lnTo>
                    <a:pt x="8128" y="1661985"/>
                  </a:lnTo>
                  <a:lnTo>
                    <a:pt x="9525" y="1658607"/>
                  </a:lnTo>
                  <a:close/>
                </a:path>
                <a:path w="9525" h="2214879">
                  <a:moveTo>
                    <a:pt x="9525" y="1107313"/>
                  </a:moveTo>
                  <a:lnTo>
                    <a:pt x="8128" y="1103947"/>
                  </a:lnTo>
                  <a:lnTo>
                    <a:pt x="4762" y="1102563"/>
                  </a:lnTo>
                  <a:lnTo>
                    <a:pt x="1397" y="1103947"/>
                  </a:lnTo>
                  <a:lnTo>
                    <a:pt x="0" y="1107313"/>
                  </a:lnTo>
                  <a:lnTo>
                    <a:pt x="1397" y="1110691"/>
                  </a:lnTo>
                  <a:lnTo>
                    <a:pt x="4762" y="1112075"/>
                  </a:lnTo>
                  <a:lnTo>
                    <a:pt x="8128" y="1110691"/>
                  </a:lnTo>
                  <a:lnTo>
                    <a:pt x="9525" y="1107313"/>
                  </a:lnTo>
                  <a:close/>
                </a:path>
                <a:path w="9525" h="2214879">
                  <a:moveTo>
                    <a:pt x="9525" y="556031"/>
                  </a:moveTo>
                  <a:lnTo>
                    <a:pt x="8128" y="552665"/>
                  </a:lnTo>
                  <a:lnTo>
                    <a:pt x="4762" y="551281"/>
                  </a:lnTo>
                  <a:lnTo>
                    <a:pt x="1397" y="552665"/>
                  </a:lnTo>
                  <a:lnTo>
                    <a:pt x="0" y="556031"/>
                  </a:lnTo>
                  <a:lnTo>
                    <a:pt x="1397" y="559409"/>
                  </a:lnTo>
                  <a:lnTo>
                    <a:pt x="4762" y="560793"/>
                  </a:lnTo>
                  <a:lnTo>
                    <a:pt x="8128" y="559409"/>
                  </a:lnTo>
                  <a:lnTo>
                    <a:pt x="9525" y="556031"/>
                  </a:lnTo>
                  <a:close/>
                </a:path>
                <a:path w="9525" h="2214879">
                  <a:moveTo>
                    <a:pt x="9525" y="4749"/>
                  </a:moveTo>
                  <a:lnTo>
                    <a:pt x="8128" y="1384"/>
                  </a:lnTo>
                  <a:lnTo>
                    <a:pt x="4762" y="0"/>
                  </a:lnTo>
                  <a:lnTo>
                    <a:pt x="1397" y="1384"/>
                  </a:lnTo>
                  <a:lnTo>
                    <a:pt x="0" y="4749"/>
                  </a:lnTo>
                  <a:lnTo>
                    <a:pt x="1397" y="8128"/>
                  </a:lnTo>
                  <a:lnTo>
                    <a:pt x="4762" y="9512"/>
                  </a:lnTo>
                  <a:lnTo>
                    <a:pt x="8128" y="8128"/>
                  </a:lnTo>
                  <a:lnTo>
                    <a:pt x="9525" y="4749"/>
                  </a:lnTo>
                  <a:close/>
                </a:path>
              </a:pathLst>
            </a:custGeom>
            <a:solidFill>
              <a:srgbClr val="D3D3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472058" y="2893998"/>
            <a:ext cx="763270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b="1" spc="-10" dirty="0">
                <a:solidFill>
                  <a:srgbClr val="1E1E1E"/>
                </a:solidFill>
                <a:latin typeface="Arial"/>
                <a:cs typeface="Arial"/>
              </a:rPr>
              <a:t>15.7%</a:t>
            </a:r>
            <a:endParaRPr sz="20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92162" y="3187272"/>
            <a:ext cx="5657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505050"/>
                </a:solidFill>
                <a:latin typeface="Arial"/>
                <a:cs typeface="Arial"/>
              </a:rPr>
              <a:t>15.0%</a:t>
            </a:r>
            <a:endParaRPr sz="15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774940" y="2380488"/>
            <a:ext cx="1920875" cy="10236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50" b="1" spc="-20" dirty="0">
                <a:solidFill>
                  <a:srgbClr val="1E1E1E"/>
                </a:solidFill>
                <a:latin typeface="Arial"/>
                <a:cs typeface="Arial"/>
              </a:rPr>
              <a:t>6.1%</a:t>
            </a:r>
            <a:endParaRPr sz="65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010850" y="2852229"/>
            <a:ext cx="129794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10" dirty="0">
                <a:solidFill>
                  <a:srgbClr val="1E1E1E"/>
                </a:solidFill>
                <a:latin typeface="Arial"/>
                <a:cs typeface="Arial"/>
              </a:rPr>
              <a:t>reduction</a:t>
            </a:r>
            <a:endParaRPr sz="2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92162" y="3738557"/>
            <a:ext cx="56578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solidFill>
                  <a:srgbClr val="505050"/>
                </a:solidFill>
                <a:latin typeface="Arial"/>
                <a:cs typeface="Arial"/>
              </a:rPr>
              <a:t>10.0%</a:t>
            </a:r>
            <a:endParaRPr sz="15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91510" y="3566566"/>
            <a:ext cx="619125" cy="337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b="1" spc="-20" dirty="0">
                <a:solidFill>
                  <a:srgbClr val="1E1E1E"/>
                </a:solidFill>
                <a:latin typeface="Arial"/>
                <a:cs typeface="Arial"/>
              </a:rPr>
              <a:t>9.6%</a:t>
            </a:r>
            <a:endParaRPr sz="20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8108" y="4289844"/>
            <a:ext cx="459740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solidFill>
                  <a:srgbClr val="505050"/>
                </a:solidFill>
                <a:latin typeface="Arial"/>
                <a:cs typeface="Arial"/>
              </a:rPr>
              <a:t>5.0%</a:t>
            </a:r>
            <a:endParaRPr sz="15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146415" y="3905059"/>
            <a:ext cx="306832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Institutional</a:t>
            </a:r>
            <a:r>
              <a:rPr sz="1900" spc="-10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change</a:t>
            </a:r>
            <a:r>
              <a:rPr sz="1900" spc="-10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10" dirty="0">
                <a:solidFill>
                  <a:srgbClr val="1E1E1E"/>
                </a:solidFill>
                <a:latin typeface="Arial"/>
                <a:cs typeface="Arial"/>
              </a:rPr>
              <a:t>reported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by</a:t>
            </a:r>
            <a:r>
              <a:rPr sz="1900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the</a:t>
            </a:r>
            <a:r>
              <a:rPr sz="1900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JIT</a:t>
            </a:r>
            <a:r>
              <a:rPr sz="1900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project</a:t>
            </a:r>
            <a:r>
              <a:rPr sz="1900" spc="-4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spc="-20" dirty="0">
                <a:solidFill>
                  <a:srgbClr val="1E1E1E"/>
                </a:solidFill>
                <a:latin typeface="Arial"/>
                <a:cs typeface="Arial"/>
              </a:rPr>
              <a:t>team</a:t>
            </a:r>
            <a:endParaRPr sz="1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21689" y="4762348"/>
            <a:ext cx="8578850" cy="141351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720"/>
              </a:spcBef>
            </a:pPr>
            <a:r>
              <a:rPr sz="1500" spc="-20" dirty="0">
                <a:solidFill>
                  <a:srgbClr val="505050"/>
                </a:solidFill>
                <a:latin typeface="Arial"/>
                <a:cs typeface="Arial"/>
              </a:rPr>
              <a:t>0.0%</a:t>
            </a:r>
            <a:endParaRPr sz="1500">
              <a:latin typeface="Arial"/>
              <a:cs typeface="Arial"/>
            </a:endParaRPr>
          </a:p>
          <a:p>
            <a:pPr marL="1749425">
              <a:lnSpc>
                <a:spcPct val="100000"/>
              </a:lnSpc>
              <a:spcBef>
                <a:spcPts val="785"/>
              </a:spcBef>
              <a:tabLst>
                <a:tab pos="4396105" algn="l"/>
              </a:tabLst>
            </a:pPr>
            <a:r>
              <a:rPr sz="1900" spc="-20" dirty="0">
                <a:solidFill>
                  <a:srgbClr val="1E1E1E"/>
                </a:solidFill>
                <a:latin typeface="Arial"/>
                <a:cs typeface="Arial"/>
              </a:rPr>
              <a:t>2024</a:t>
            </a:r>
            <a:r>
              <a:rPr sz="1900" dirty="0">
                <a:solidFill>
                  <a:srgbClr val="1E1E1E"/>
                </a:solidFill>
                <a:latin typeface="Arial"/>
                <a:cs typeface="Arial"/>
              </a:rPr>
              <a:t>	</a:t>
            </a:r>
            <a:r>
              <a:rPr sz="1900" spc="-20" dirty="0">
                <a:solidFill>
                  <a:srgbClr val="1E1E1E"/>
                </a:solidFill>
                <a:latin typeface="Arial"/>
                <a:cs typeface="Arial"/>
              </a:rPr>
              <a:t>2025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55"/>
              </a:spcBef>
            </a:pPr>
            <a:endParaRPr sz="1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The</a:t>
            </a:r>
            <a:r>
              <a:rPr sz="1750" b="1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comparison</a:t>
            </a:r>
            <a:r>
              <a:rPr sz="1750" b="1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does</a:t>
            </a:r>
            <a:r>
              <a:rPr sz="1750" b="1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not</a:t>
            </a:r>
            <a:r>
              <a:rPr sz="1750" b="1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establish</a:t>
            </a:r>
            <a:r>
              <a:rPr sz="1750" b="1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how</a:t>
            </a:r>
            <a:r>
              <a:rPr sz="1750" b="1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much</a:t>
            </a:r>
            <a:r>
              <a:rPr sz="1750" b="1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of</a:t>
            </a:r>
            <a:r>
              <a:rPr sz="1750" b="1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the</a:t>
            </a:r>
            <a:r>
              <a:rPr sz="1750" b="1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reduction</a:t>
            </a:r>
            <a:r>
              <a:rPr sz="1750" b="1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resulted</a:t>
            </a:r>
            <a:r>
              <a:rPr sz="1750" b="1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dirty="0">
                <a:solidFill>
                  <a:srgbClr val="1E1E1E"/>
                </a:solidFill>
                <a:latin typeface="Arial"/>
                <a:cs typeface="Arial"/>
              </a:rPr>
              <a:t>from</a:t>
            </a:r>
            <a:r>
              <a:rPr sz="1750" b="1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750" b="1" spc="-20" dirty="0">
                <a:solidFill>
                  <a:srgbClr val="1E1E1E"/>
                </a:solidFill>
                <a:latin typeface="Arial"/>
                <a:cs typeface="Arial"/>
              </a:rPr>
              <a:t>JIT.</a:t>
            </a:r>
            <a:endParaRPr sz="1750">
              <a:latin typeface="Arial"/>
              <a:cs typeface="Arial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19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How</a:t>
            </a:r>
            <a:r>
              <a:rPr spc="-50" dirty="0"/>
              <a:t> </a:t>
            </a:r>
            <a:r>
              <a:rPr dirty="0"/>
              <a:t>this</a:t>
            </a:r>
            <a:r>
              <a:rPr spc="-45" dirty="0"/>
              <a:t> </a:t>
            </a:r>
            <a:r>
              <a:rPr dirty="0"/>
              <a:t>connects</a:t>
            </a:r>
            <a:r>
              <a:rPr spc="-45" dirty="0"/>
              <a:t> </a:t>
            </a:r>
            <a:r>
              <a:rPr dirty="0"/>
              <a:t>with</a:t>
            </a:r>
            <a:r>
              <a:rPr spc="-45" dirty="0"/>
              <a:t> </a:t>
            </a:r>
            <a:r>
              <a:rPr spc="-10" dirty="0"/>
              <a:t>employability</a:t>
            </a:r>
          </a:p>
        </p:txBody>
      </p:sp>
      <p:sp>
        <p:nvSpPr>
          <p:cNvPr id="4" name="object 4"/>
          <p:cNvSpPr/>
          <p:nvPr/>
        </p:nvSpPr>
        <p:spPr>
          <a:xfrm>
            <a:off x="742950" y="2105025"/>
            <a:ext cx="3314700" cy="57150"/>
          </a:xfrm>
          <a:custGeom>
            <a:avLst/>
            <a:gdLst/>
            <a:ahLst/>
            <a:cxnLst/>
            <a:rect l="l" t="t" r="r" b="b"/>
            <a:pathLst>
              <a:path w="3314700" h="57150">
                <a:moveTo>
                  <a:pt x="3314700" y="0"/>
                </a:moveTo>
                <a:lnTo>
                  <a:pt x="0" y="0"/>
                </a:lnTo>
                <a:lnTo>
                  <a:pt x="0" y="57150"/>
                </a:lnTo>
                <a:lnTo>
                  <a:pt x="3314700" y="57150"/>
                </a:lnTo>
                <a:lnTo>
                  <a:pt x="331470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362450" y="2105025"/>
            <a:ext cx="3314700" cy="57150"/>
          </a:xfrm>
          <a:custGeom>
            <a:avLst/>
            <a:gdLst/>
            <a:ahLst/>
            <a:cxnLst/>
            <a:rect l="l" t="t" r="r" b="b"/>
            <a:pathLst>
              <a:path w="3314700" h="57150">
                <a:moveTo>
                  <a:pt x="3314700" y="0"/>
                </a:moveTo>
                <a:lnTo>
                  <a:pt x="0" y="0"/>
                </a:lnTo>
                <a:lnTo>
                  <a:pt x="0" y="57150"/>
                </a:lnTo>
                <a:lnTo>
                  <a:pt x="3314700" y="57150"/>
                </a:lnTo>
                <a:lnTo>
                  <a:pt x="331470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81950" y="2105025"/>
            <a:ext cx="3314700" cy="57150"/>
          </a:xfrm>
          <a:custGeom>
            <a:avLst/>
            <a:gdLst/>
            <a:ahLst/>
            <a:cxnLst/>
            <a:rect l="l" t="t" r="r" b="b"/>
            <a:pathLst>
              <a:path w="3314700" h="57150">
                <a:moveTo>
                  <a:pt x="3314700" y="0"/>
                </a:moveTo>
                <a:lnTo>
                  <a:pt x="0" y="0"/>
                </a:lnTo>
                <a:lnTo>
                  <a:pt x="0" y="57150"/>
                </a:lnTo>
                <a:lnTo>
                  <a:pt x="3314700" y="57150"/>
                </a:lnTo>
                <a:lnTo>
                  <a:pt x="331470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21689" y="2474493"/>
            <a:ext cx="198945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Early</a:t>
            </a:r>
            <a:r>
              <a:rPr sz="2400" b="1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1190" y="2291613"/>
            <a:ext cx="25819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Progress</a:t>
            </a:r>
            <a:r>
              <a:rPr sz="2400" b="1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1E1E1E"/>
                </a:solidFill>
                <a:latin typeface="Arial"/>
                <a:cs typeface="Arial"/>
              </a:rPr>
              <a:t>through study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060690" y="2474493"/>
            <a:ext cx="2936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Transition</a:t>
            </a:r>
            <a:r>
              <a:rPr sz="2400" b="1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1E1E1E"/>
                </a:solidFill>
                <a:latin typeface="Arial"/>
                <a:cs typeface="Arial"/>
              </a:rPr>
              <a:t>into</a:t>
            </a:r>
            <a:r>
              <a:rPr sz="2400" b="1" spc="-3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1E1E1E"/>
                </a:solidFill>
                <a:latin typeface="Arial"/>
                <a:cs typeface="Arial"/>
              </a:rPr>
              <a:t>work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1689" y="3413645"/>
            <a:ext cx="2541270" cy="962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JIT</a:t>
            </a:r>
            <a:r>
              <a:rPr sz="20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identifies</a:t>
            </a:r>
            <a:r>
              <a:rPr sz="20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potential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needs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before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classes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begin.</a:t>
            </a:r>
            <a:endParaRPr sz="2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1190" y="3413645"/>
            <a:ext cx="3035300" cy="962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can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help</a:t>
            </a:r>
            <a:r>
              <a:rPr sz="2050" spc="-1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learners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remain</a:t>
            </a:r>
            <a:r>
              <a:rPr sz="2050" spc="-3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engaged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work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towards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 completion.</a:t>
            </a:r>
            <a:endParaRPr sz="2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60690" y="3257435"/>
            <a:ext cx="2672080" cy="1275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LJM</a:t>
            </a:r>
            <a:r>
              <a:rPr sz="20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identifies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gaps</a:t>
            </a:r>
            <a:r>
              <a:rPr sz="2050" spc="-2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25" dirty="0">
                <a:solidFill>
                  <a:srgbClr val="1E1E1E"/>
                </a:solidFill>
                <a:latin typeface="Arial"/>
                <a:cs typeface="Arial"/>
              </a:rPr>
              <a:t>in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practical</a:t>
            </a:r>
            <a:r>
              <a:rPr sz="2050" spc="-8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experience,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placements</a:t>
            </a:r>
            <a:r>
              <a:rPr sz="20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1E1E1E"/>
                </a:solidFill>
                <a:latin typeface="Arial"/>
                <a:cs typeface="Arial"/>
              </a:rPr>
              <a:t>and</a:t>
            </a:r>
            <a:r>
              <a:rPr sz="2050" spc="-2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1E1E1E"/>
                </a:solidFill>
                <a:latin typeface="Arial"/>
                <a:cs typeface="Arial"/>
              </a:rPr>
              <a:t>career support.</a:t>
            </a:r>
            <a:endParaRPr sz="2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21689" y="5007584"/>
            <a:ext cx="273240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Opportunity</a:t>
            </a:r>
            <a:r>
              <a:rPr sz="1900" b="1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to</a:t>
            </a:r>
            <a:r>
              <a:rPr sz="1900" b="1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1E1E1E"/>
                </a:solidFill>
                <a:latin typeface="Arial"/>
                <a:cs typeface="Arial"/>
              </a:rPr>
              <a:t>address </a:t>
            </a: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barriers</a:t>
            </a:r>
            <a:r>
              <a:rPr sz="19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to</a:t>
            </a:r>
            <a:r>
              <a:rPr sz="1900" b="1" spc="-4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1E1E1E"/>
                </a:solidFill>
                <a:latin typeface="Arial"/>
                <a:cs typeface="Arial"/>
              </a:rPr>
              <a:t>participation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1190" y="5007584"/>
            <a:ext cx="2772410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Opportunity</a:t>
            </a:r>
            <a:r>
              <a:rPr sz="1900" b="1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to</a:t>
            </a:r>
            <a:r>
              <a:rPr sz="1900" b="1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1E1E1E"/>
                </a:solidFill>
                <a:latin typeface="Arial"/>
                <a:cs typeface="Arial"/>
              </a:rPr>
              <a:t>continue </a:t>
            </a: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developing</a:t>
            </a:r>
            <a:r>
              <a:rPr sz="1900" b="1" spc="-114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1E1E1E"/>
                </a:solidFill>
                <a:latin typeface="Arial"/>
                <a:cs typeface="Arial"/>
              </a:rPr>
              <a:t>skills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60690" y="5007584"/>
            <a:ext cx="3013075" cy="604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Opportunity</a:t>
            </a:r>
            <a:r>
              <a:rPr sz="1900" b="1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to</a:t>
            </a:r>
            <a:r>
              <a:rPr sz="1900" b="1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1E1E1E"/>
                </a:solidFill>
                <a:latin typeface="Arial"/>
                <a:cs typeface="Arial"/>
              </a:rPr>
              <a:t>strengthen </a:t>
            </a:r>
            <a:r>
              <a:rPr sz="1900" b="1" spc="-20" dirty="0">
                <a:solidFill>
                  <a:srgbClr val="1E1E1E"/>
                </a:solidFill>
                <a:latin typeface="Arial"/>
                <a:cs typeface="Arial"/>
              </a:rPr>
              <a:t>education–</a:t>
            </a:r>
            <a:r>
              <a:rPr sz="1900" b="1" dirty="0">
                <a:solidFill>
                  <a:srgbClr val="1E1E1E"/>
                </a:solidFill>
                <a:latin typeface="Arial"/>
                <a:cs typeface="Arial"/>
              </a:rPr>
              <a:t>industry</a:t>
            </a:r>
            <a:r>
              <a:rPr sz="1900" b="1" spc="-20" dirty="0">
                <a:solidFill>
                  <a:srgbClr val="1E1E1E"/>
                </a:solidFill>
                <a:latin typeface="Arial"/>
                <a:cs typeface="Arial"/>
              </a:rPr>
              <a:t> links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20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FFFFFF"/>
                </a:solidFill>
              </a:rPr>
              <a:t>Discussion:</a:t>
            </a:r>
            <a:r>
              <a:rPr spc="-6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Apply</a:t>
            </a:r>
            <a:r>
              <a:rPr spc="-6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the</a:t>
            </a:r>
            <a:r>
              <a:rPr spc="-65" dirty="0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journey</a:t>
            </a:r>
            <a:r>
              <a:rPr spc="-65" dirty="0">
                <a:solidFill>
                  <a:srgbClr val="FFFFFF"/>
                </a:solidFill>
              </a:rPr>
              <a:t> </a:t>
            </a:r>
            <a:r>
              <a:rPr spc="-25" dirty="0">
                <a:solidFill>
                  <a:srgbClr val="FFFFFF"/>
                </a:solidFill>
              </a:rPr>
              <a:t>map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840739" y="2112174"/>
            <a:ext cx="10015855" cy="3241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3555">
              <a:lnSpc>
                <a:spcPct val="100000"/>
              </a:lnSpc>
              <a:spcBef>
                <a:spcPts val="100"/>
              </a:spcBef>
            </a:pPr>
            <a:r>
              <a:rPr sz="3250" b="1" dirty="0">
                <a:solidFill>
                  <a:srgbClr val="E7BD87"/>
                </a:solidFill>
                <a:latin typeface="Arial"/>
                <a:cs typeface="Arial"/>
              </a:rPr>
              <a:t>Where</a:t>
            </a:r>
            <a:r>
              <a:rPr sz="3250" b="1" spc="-100" dirty="0">
                <a:solidFill>
                  <a:srgbClr val="E7BD87"/>
                </a:solidFill>
                <a:latin typeface="Arial"/>
                <a:cs typeface="Arial"/>
              </a:rPr>
              <a:t> </a:t>
            </a:r>
            <a:r>
              <a:rPr sz="3250" b="1" dirty="0">
                <a:solidFill>
                  <a:srgbClr val="E7BD87"/>
                </a:solidFill>
                <a:latin typeface="Arial"/>
                <a:cs typeface="Arial"/>
              </a:rPr>
              <a:t>do</a:t>
            </a:r>
            <a:r>
              <a:rPr sz="3250" b="1" spc="-95" dirty="0">
                <a:solidFill>
                  <a:srgbClr val="E7BD87"/>
                </a:solidFill>
                <a:latin typeface="Arial"/>
                <a:cs typeface="Arial"/>
              </a:rPr>
              <a:t> </a:t>
            </a:r>
            <a:r>
              <a:rPr sz="3250" b="1" dirty="0">
                <a:solidFill>
                  <a:srgbClr val="E7BD87"/>
                </a:solidFill>
                <a:latin typeface="Arial"/>
                <a:cs typeface="Arial"/>
              </a:rPr>
              <a:t>learners</a:t>
            </a:r>
            <a:r>
              <a:rPr sz="3250" b="1" spc="-100" dirty="0">
                <a:solidFill>
                  <a:srgbClr val="E7BD87"/>
                </a:solidFill>
                <a:latin typeface="Arial"/>
                <a:cs typeface="Arial"/>
              </a:rPr>
              <a:t> </a:t>
            </a:r>
            <a:r>
              <a:rPr sz="3250" b="1" dirty="0">
                <a:solidFill>
                  <a:srgbClr val="E7BD87"/>
                </a:solidFill>
                <a:latin typeface="Arial"/>
                <a:cs typeface="Arial"/>
              </a:rPr>
              <a:t>encounter</a:t>
            </a:r>
            <a:r>
              <a:rPr sz="3250" b="1" spc="-95" dirty="0">
                <a:solidFill>
                  <a:srgbClr val="E7BD87"/>
                </a:solidFill>
                <a:latin typeface="Arial"/>
                <a:cs typeface="Arial"/>
              </a:rPr>
              <a:t> </a:t>
            </a:r>
            <a:r>
              <a:rPr sz="3250" b="1" dirty="0">
                <a:solidFill>
                  <a:srgbClr val="E7BD87"/>
                </a:solidFill>
                <a:latin typeface="Arial"/>
                <a:cs typeface="Arial"/>
              </a:rPr>
              <a:t>the</a:t>
            </a:r>
            <a:r>
              <a:rPr sz="3250" b="1" spc="-100" dirty="0">
                <a:solidFill>
                  <a:srgbClr val="E7BD87"/>
                </a:solidFill>
                <a:latin typeface="Arial"/>
                <a:cs typeface="Arial"/>
              </a:rPr>
              <a:t> </a:t>
            </a:r>
            <a:r>
              <a:rPr sz="3250" b="1" dirty="0">
                <a:solidFill>
                  <a:srgbClr val="E7BD87"/>
                </a:solidFill>
                <a:latin typeface="Arial"/>
                <a:cs typeface="Arial"/>
              </a:rPr>
              <a:t>greatest</a:t>
            </a:r>
            <a:r>
              <a:rPr sz="3250" b="1" spc="-95" dirty="0">
                <a:solidFill>
                  <a:srgbClr val="E7BD87"/>
                </a:solidFill>
                <a:latin typeface="Arial"/>
                <a:cs typeface="Arial"/>
              </a:rPr>
              <a:t> </a:t>
            </a:r>
            <a:r>
              <a:rPr sz="3250" b="1" dirty="0">
                <a:solidFill>
                  <a:srgbClr val="E7BD87"/>
                </a:solidFill>
                <a:latin typeface="Arial"/>
                <a:cs typeface="Arial"/>
              </a:rPr>
              <a:t>gap</a:t>
            </a:r>
            <a:r>
              <a:rPr sz="3250" b="1" spc="-100" dirty="0">
                <a:solidFill>
                  <a:srgbClr val="E7BD87"/>
                </a:solidFill>
                <a:latin typeface="Arial"/>
                <a:cs typeface="Arial"/>
              </a:rPr>
              <a:t> </a:t>
            </a:r>
            <a:r>
              <a:rPr sz="3250" b="1" spc="-25" dirty="0">
                <a:solidFill>
                  <a:srgbClr val="E7BD87"/>
                </a:solidFill>
                <a:latin typeface="Arial"/>
                <a:cs typeface="Arial"/>
              </a:rPr>
              <a:t>in </a:t>
            </a:r>
            <a:r>
              <a:rPr sz="3250" b="1" dirty="0">
                <a:solidFill>
                  <a:srgbClr val="E7BD87"/>
                </a:solidFill>
                <a:latin typeface="Arial"/>
                <a:cs typeface="Arial"/>
              </a:rPr>
              <a:t>your</a:t>
            </a:r>
            <a:r>
              <a:rPr sz="3250" b="1" spc="-65" dirty="0">
                <a:solidFill>
                  <a:srgbClr val="E7BD87"/>
                </a:solidFill>
                <a:latin typeface="Arial"/>
                <a:cs typeface="Arial"/>
              </a:rPr>
              <a:t> </a:t>
            </a:r>
            <a:r>
              <a:rPr sz="3250" b="1" spc="-10" dirty="0">
                <a:solidFill>
                  <a:srgbClr val="E7BD87"/>
                </a:solidFill>
                <a:latin typeface="Arial"/>
                <a:cs typeface="Arial"/>
              </a:rPr>
              <a:t>setting?</a:t>
            </a:r>
            <a:endParaRPr sz="3250">
              <a:latin typeface="Arial"/>
              <a:cs typeface="Arial"/>
            </a:endParaRPr>
          </a:p>
          <a:p>
            <a:pPr marL="1569085" marR="330200" indent="-342900">
              <a:lnSpc>
                <a:spcPct val="100000"/>
              </a:lnSpc>
              <a:spcBef>
                <a:spcPts val="1860"/>
              </a:spcBef>
              <a:buChar char="•"/>
              <a:tabLst>
                <a:tab pos="1569085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Choose</a:t>
            </a:r>
            <a:r>
              <a:rPr sz="24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one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stage: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entry,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study,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completion</a:t>
            </a:r>
            <a:r>
              <a:rPr sz="24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transition</a:t>
            </a:r>
            <a:r>
              <a:rPr sz="24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into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work.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80"/>
              </a:spcBef>
              <a:buClr>
                <a:srgbClr val="FFFFFF"/>
              </a:buClr>
              <a:buFont typeface="Arial"/>
              <a:buChar char="•"/>
            </a:pPr>
            <a:endParaRPr sz="2400">
              <a:latin typeface="Arial"/>
              <a:cs typeface="Arial"/>
            </a:endParaRPr>
          </a:p>
          <a:p>
            <a:pPr marL="1569085" marR="5080" indent="-342900">
              <a:lnSpc>
                <a:spcPct val="100000"/>
              </a:lnSpc>
              <a:buChar char="•"/>
              <a:tabLst>
                <a:tab pos="1569085" algn="l"/>
              </a:tabLst>
            </a:pP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evidence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would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help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understand</a:t>
            </a:r>
            <a:r>
              <a:rPr sz="24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it?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could</a:t>
            </a:r>
            <a:r>
              <a:rPr sz="24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your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sz="2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change?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21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BD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>
                <a:solidFill>
                  <a:srgbClr val="FFFFFF"/>
                </a:solidFill>
              </a:rPr>
              <a:t>Recommendations</a:t>
            </a: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2186" y="1466850"/>
            <a:ext cx="9795129" cy="478155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63467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Auckland</a:t>
            </a:r>
            <a:r>
              <a:rPr spc="-30" dirty="0"/>
              <a:t> </a:t>
            </a:r>
            <a:r>
              <a:rPr spc="-10" dirty="0"/>
              <a:t>International</a:t>
            </a:r>
            <a:r>
              <a:rPr spc="-25" dirty="0"/>
              <a:t> </a:t>
            </a:r>
            <a:r>
              <a:rPr spc="-10" dirty="0"/>
              <a:t>Campus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22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Dissemination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External</a:t>
            </a:r>
            <a:r>
              <a:rPr spc="-75" dirty="0"/>
              <a:t> </a:t>
            </a:r>
            <a:r>
              <a:rPr dirty="0"/>
              <a:t>Funding</a:t>
            </a:r>
            <a:r>
              <a:rPr spc="-75" dirty="0"/>
              <a:t> </a:t>
            </a:r>
            <a:r>
              <a:rPr dirty="0"/>
              <a:t>by</a:t>
            </a:r>
            <a:r>
              <a:rPr spc="-75" dirty="0"/>
              <a:t> </a:t>
            </a:r>
            <a:r>
              <a:rPr dirty="0"/>
              <a:t>Tertiary</a:t>
            </a:r>
            <a:r>
              <a:rPr spc="-75" dirty="0"/>
              <a:t> </a:t>
            </a:r>
            <a:r>
              <a:rPr dirty="0"/>
              <a:t>Education</a:t>
            </a:r>
            <a:r>
              <a:rPr spc="-75" dirty="0"/>
              <a:t> </a:t>
            </a:r>
            <a:r>
              <a:rPr spc="-10" dirty="0"/>
              <a:t>Commission:</a:t>
            </a:r>
          </a:p>
          <a:p>
            <a:pPr marL="12700">
              <a:lnSpc>
                <a:spcPct val="100000"/>
              </a:lnSpc>
            </a:pPr>
            <a:r>
              <a:rPr u="sng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Funded</a:t>
            </a:r>
            <a:r>
              <a:rPr u="sng" spc="-85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 </a:t>
            </a:r>
            <a:r>
              <a:rPr u="sng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initiatives</a:t>
            </a:r>
            <a:r>
              <a:rPr u="sng" spc="-8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 </a:t>
            </a:r>
            <a:r>
              <a:rPr u="sng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–</a:t>
            </a:r>
            <a:r>
              <a:rPr u="sng" spc="-8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 </a:t>
            </a:r>
            <a:r>
              <a:rPr u="sng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Accelerating</a:t>
            </a:r>
            <a:r>
              <a:rPr u="sng" spc="-85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 </a:t>
            </a:r>
            <a:r>
              <a:rPr u="sng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Learner</a:t>
            </a:r>
            <a:r>
              <a:rPr u="sng" spc="-8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 </a:t>
            </a:r>
            <a:r>
              <a:rPr u="sng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Success</a:t>
            </a:r>
            <a:r>
              <a:rPr u="sng" spc="-8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 </a:t>
            </a:r>
            <a:r>
              <a:rPr u="sng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Fund</a:t>
            </a:r>
            <a:r>
              <a:rPr u="sng" spc="-8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 </a:t>
            </a:r>
            <a:r>
              <a:rPr u="sng" spc="-1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3"/>
              </a:rPr>
              <a:t>(Tūwhitia)</a:t>
            </a:r>
          </a:p>
          <a:p>
            <a:pPr marL="12700">
              <a:lnSpc>
                <a:spcPct val="100000"/>
              </a:lnSpc>
              <a:spcBef>
                <a:spcPts val="1930"/>
              </a:spcBef>
            </a:pPr>
            <a:r>
              <a:rPr dirty="0"/>
              <a:t>Sector</a:t>
            </a:r>
            <a:r>
              <a:rPr spc="-50" dirty="0"/>
              <a:t> </a:t>
            </a:r>
            <a:r>
              <a:rPr dirty="0"/>
              <a:t>wide</a:t>
            </a:r>
            <a:r>
              <a:rPr spc="-50" dirty="0"/>
              <a:t> </a:t>
            </a:r>
            <a:r>
              <a:rPr spc="-10" dirty="0"/>
              <a:t>Webinar:</a:t>
            </a:r>
          </a:p>
          <a:p>
            <a:pPr marL="12700" marR="297815">
              <a:lnSpc>
                <a:spcPct val="100000"/>
              </a:lnSpc>
            </a:pPr>
            <a:r>
              <a:rPr u="sng" spc="-1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4"/>
              </a:rPr>
              <a:t>https://www.tec.govt.nz/learner-</a:t>
            </a:r>
            <a:r>
              <a:rPr u="sng" spc="-25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4"/>
              </a:rPr>
              <a:t>success/learner-success-</a:t>
            </a:r>
            <a:r>
              <a:rPr u="sng" spc="-2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4"/>
              </a:rPr>
              <a:t>community-</a:t>
            </a:r>
            <a:r>
              <a:rPr u="sng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4"/>
              </a:rPr>
              <a:t>of-</a:t>
            </a:r>
            <a:r>
              <a:rPr u="sng" spc="-1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4"/>
              </a:rPr>
              <a:t>practice#AccordionItem10224</a:t>
            </a:r>
          </a:p>
          <a:p>
            <a:pPr marL="12700">
              <a:lnSpc>
                <a:spcPct val="100000"/>
              </a:lnSpc>
              <a:spcBef>
                <a:spcPts val="1814"/>
              </a:spcBef>
            </a:pPr>
            <a:r>
              <a:rPr dirty="0"/>
              <a:t>Published</a:t>
            </a:r>
            <a:r>
              <a:rPr spc="-125" dirty="0"/>
              <a:t> </a:t>
            </a:r>
            <a:r>
              <a:rPr spc="-10" dirty="0"/>
              <a:t>Report:</a:t>
            </a:r>
          </a:p>
          <a:p>
            <a:pPr marL="12700" marR="5080">
              <a:lnSpc>
                <a:spcPct val="100000"/>
              </a:lnSpc>
            </a:pPr>
            <a:r>
              <a:rPr u="sng" spc="-1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5"/>
              </a:rPr>
              <a:t>https://www.tec.govt.nz/assets/Publications-</a:t>
            </a:r>
            <a:r>
              <a:rPr u="sng" spc="-25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5"/>
              </a:rPr>
              <a:t>and-</a:t>
            </a:r>
            <a:r>
              <a:rPr u="sng" spc="-2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5"/>
              </a:rPr>
              <a:t>others/FS-</a:t>
            </a:r>
            <a:r>
              <a:rPr u="sng" spc="-25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5"/>
              </a:rPr>
              <a:t>DOM-</a:t>
            </a:r>
            <a:r>
              <a:rPr u="sng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5"/>
              </a:rPr>
              <a:t>Learner-</a:t>
            </a:r>
            <a:r>
              <a:rPr u="sng" spc="-25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5"/>
              </a:rPr>
              <a:t>Journey-Research-</a:t>
            </a:r>
            <a:r>
              <a:rPr u="sng" spc="-10" dirty="0">
                <a:solidFill>
                  <a:srgbClr val="2997E2"/>
                </a:solidFill>
                <a:uFill>
                  <a:solidFill>
                    <a:srgbClr val="2997E2"/>
                  </a:solidFill>
                </a:uFill>
                <a:hlinkClick r:id="rId5"/>
              </a:rPr>
              <a:t>Report_v3_WEB.pdf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ct val="100000"/>
              </a:lnSpc>
            </a:pPr>
            <a:fld id="{81D60167-4931-47E6-BA6A-407CBD079E47}" type="slidenum">
              <a:rPr spc="-25" dirty="0"/>
              <a:t>23</a:t>
            </a:fld>
            <a:endParaRPr spc="-25" dirty="0"/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7BD8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23900"/>
            <a:ext cx="400050" cy="447675"/>
          </a:xfrm>
          <a:custGeom>
            <a:avLst/>
            <a:gdLst/>
            <a:ahLst/>
            <a:cxnLst/>
            <a:rect l="l" t="t" r="r" b="b"/>
            <a:pathLst>
              <a:path w="400050" h="447675">
                <a:moveTo>
                  <a:pt x="400050" y="0"/>
                </a:moveTo>
                <a:lnTo>
                  <a:pt x="0" y="0"/>
                </a:lnTo>
                <a:lnTo>
                  <a:pt x="0" y="447675"/>
                </a:lnTo>
                <a:lnTo>
                  <a:pt x="400050" y="447675"/>
                </a:lnTo>
                <a:lnTo>
                  <a:pt x="400050" y="0"/>
                </a:lnTo>
                <a:close/>
              </a:path>
            </a:pathLst>
          </a:custGeom>
          <a:solidFill>
            <a:srgbClr val="1E1E1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Thank</a:t>
            </a:r>
            <a:r>
              <a:rPr spc="-30" dirty="0"/>
              <a:t> </a:t>
            </a:r>
            <a:r>
              <a:rPr spc="-25" dirty="0"/>
              <a:t>you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6750" y="2057400"/>
            <a:ext cx="3981450" cy="398145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604649" y="1412201"/>
            <a:ext cx="4126865" cy="2474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850" b="1" dirty="0">
                <a:solidFill>
                  <a:srgbClr val="1E1E1E"/>
                </a:solidFill>
                <a:latin typeface="Arial"/>
                <a:cs typeface="Arial"/>
              </a:rPr>
              <a:t>Listen</a:t>
            </a:r>
            <a:r>
              <a:rPr sz="2850" b="1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850" b="1" dirty="0">
                <a:solidFill>
                  <a:srgbClr val="1E1E1E"/>
                </a:solidFill>
                <a:latin typeface="Arial"/>
                <a:cs typeface="Arial"/>
              </a:rPr>
              <a:t>across</a:t>
            </a:r>
            <a:r>
              <a:rPr sz="2850" b="1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850" b="1" dirty="0">
                <a:solidFill>
                  <a:srgbClr val="1E1E1E"/>
                </a:solidFill>
                <a:latin typeface="Arial"/>
                <a:cs typeface="Arial"/>
              </a:rPr>
              <a:t>the</a:t>
            </a:r>
            <a:r>
              <a:rPr sz="2850" b="1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850" b="1" spc="-10" dirty="0">
                <a:solidFill>
                  <a:srgbClr val="1E1E1E"/>
                </a:solidFill>
                <a:latin typeface="Arial"/>
                <a:cs typeface="Arial"/>
              </a:rPr>
              <a:t>whole </a:t>
            </a:r>
            <a:r>
              <a:rPr sz="2850" b="1" dirty="0">
                <a:solidFill>
                  <a:srgbClr val="1E1E1E"/>
                </a:solidFill>
                <a:latin typeface="Arial"/>
                <a:cs typeface="Arial"/>
              </a:rPr>
              <a:t>learner</a:t>
            </a:r>
            <a:r>
              <a:rPr sz="2850" b="1" spc="-11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850" b="1" spc="-10" dirty="0">
                <a:solidFill>
                  <a:srgbClr val="1E1E1E"/>
                </a:solidFill>
                <a:latin typeface="Arial"/>
                <a:cs typeface="Arial"/>
              </a:rPr>
              <a:t>journey</a:t>
            </a:r>
            <a:endParaRPr sz="2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2850">
              <a:latin typeface="Arial"/>
              <a:cs typeface="Arial"/>
            </a:endParaRPr>
          </a:p>
          <a:p>
            <a:pPr marL="12700" marR="463550">
              <a:lnSpc>
                <a:spcPct val="100000"/>
              </a:lnSpc>
            </a:pP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Use</a:t>
            </a:r>
            <a:r>
              <a:rPr sz="2400" spc="-5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personas</a:t>
            </a:r>
            <a:r>
              <a:rPr sz="240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to</a:t>
            </a:r>
            <a:r>
              <a:rPr sz="240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ask</a:t>
            </a:r>
            <a:r>
              <a:rPr sz="2400" spc="-5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E1E1E"/>
                </a:solidFill>
                <a:latin typeface="Arial"/>
                <a:cs typeface="Arial"/>
              </a:rPr>
              <a:t>better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questions</a:t>
            </a:r>
            <a:r>
              <a:rPr sz="2400" spc="-10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about</a:t>
            </a:r>
            <a:r>
              <a:rPr sz="2400" spc="-10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E1E1E"/>
                </a:solidFill>
                <a:latin typeface="Arial"/>
                <a:cs typeface="Arial"/>
              </a:rPr>
              <a:t>support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04649" y="4934801"/>
            <a:ext cx="397065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Connect</a:t>
            </a:r>
            <a:r>
              <a:rPr sz="2400" spc="-10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learning</a:t>
            </a:r>
            <a:r>
              <a:rPr sz="2400" spc="-10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with</a:t>
            </a:r>
            <a:r>
              <a:rPr sz="2400" spc="-9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1E1E1E"/>
                </a:solidFill>
                <a:latin typeface="Arial"/>
                <a:cs typeface="Arial"/>
              </a:rPr>
              <a:t>clearer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routes</a:t>
            </a:r>
            <a:r>
              <a:rPr sz="2400" spc="-70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1E1E1E"/>
                </a:solidFill>
                <a:latin typeface="Arial"/>
                <a:cs typeface="Arial"/>
              </a:rPr>
              <a:t>into</a:t>
            </a:r>
            <a:r>
              <a:rPr sz="2400" spc="-65" dirty="0">
                <a:solidFill>
                  <a:srgbClr val="1E1E1E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1E1E1E"/>
                </a:solidFill>
                <a:latin typeface="Arial"/>
                <a:cs typeface="Arial"/>
              </a:rPr>
              <a:t>work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6440" y="6641752"/>
            <a:ext cx="1878330" cy="17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505050"/>
                </a:solidFill>
                <a:latin typeface="Arial"/>
                <a:cs typeface="Arial"/>
              </a:rPr>
              <a:t>Auckland</a:t>
            </a:r>
            <a:r>
              <a:rPr sz="1050" spc="-30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05050"/>
                </a:solidFill>
                <a:latin typeface="Arial"/>
                <a:cs typeface="Arial"/>
              </a:rPr>
              <a:t>International</a:t>
            </a:r>
            <a:r>
              <a:rPr sz="1050" spc="-25" dirty="0">
                <a:solidFill>
                  <a:srgbClr val="505050"/>
                </a:solidFill>
                <a:latin typeface="Arial"/>
                <a:cs typeface="Arial"/>
              </a:rPr>
              <a:t> </a:t>
            </a:r>
            <a:r>
              <a:rPr sz="1050" spc="-10" dirty="0">
                <a:solidFill>
                  <a:srgbClr val="505050"/>
                </a:solidFill>
                <a:latin typeface="Arial"/>
                <a:cs typeface="Arial"/>
              </a:rPr>
              <a:t>Campus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273146" y="6641752"/>
            <a:ext cx="173990" cy="174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25" dirty="0">
                <a:solidFill>
                  <a:srgbClr val="505050"/>
                </a:solidFill>
                <a:latin typeface="Arial"/>
                <a:cs typeface="Arial"/>
              </a:rPr>
              <a:t>24</a:t>
            </a:r>
            <a:endParaRPr sz="1050">
              <a:latin typeface="Arial"/>
              <a:cs typeface="Arial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2997E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177CB127539E4086E72E9693BEB61C" ma:contentTypeVersion="19" ma:contentTypeDescription="Create a new document." ma:contentTypeScope="" ma:versionID="5935fb8a82a7e1f93d29dacff195c72c">
  <xsd:schema xmlns:xsd="http://www.w3.org/2001/XMLSchema" xmlns:xs="http://www.w3.org/2001/XMLSchema" xmlns:p="http://schemas.microsoft.com/office/2006/metadata/properties" xmlns:ns2="b82c0890-db37-4f7b-86b1-28861ffcc908" xmlns:ns3="e2d462b7-cb72-49f0-ae83-d6cf3d9603b8" targetNamespace="http://schemas.microsoft.com/office/2006/metadata/properties" ma:root="true" ma:fieldsID="a60bbafa13d50c37d1ba68eb66066fec" ns2:_="" ns3:_="">
    <xsd:import namespace="b82c0890-db37-4f7b-86b1-28861ffcc908"/>
    <xsd:import namespace="e2d462b7-cb72-49f0-ae83-d6cf3d9603b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c0890-db37-4f7b-86b1-28861ffcc90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7b8826a-d613-4642-9f99-0056bc0ffb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462b7-cb72-49f0-ae83-d6cf3d9603b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4070765-1017-4d5a-9ea8-f0ca656af9bd}" ma:internalName="TaxCatchAll" ma:showField="CatchAllData" ma:web="e2d462b7-cb72-49f0-ae83-d6cf3d9603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d462b7-cb72-49f0-ae83-d6cf3d9603b8" xsi:nil="true"/>
    <lcf76f155ced4ddcb4097134ff3c332f xmlns="b82c0890-db37-4f7b-86b1-28861ffcc90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FA6CFC5-637F-42BA-9827-8F768B0D89D1}"/>
</file>

<file path=customXml/itemProps2.xml><?xml version="1.0" encoding="utf-8"?>
<ds:datastoreItem xmlns:ds="http://schemas.openxmlformats.org/officeDocument/2006/customXml" ds:itemID="{9B7C8A4D-AB86-41C4-8ADA-79CB52F57BB2}"/>
</file>

<file path=customXml/itemProps3.xml><?xml version="1.0" encoding="utf-8"?>
<ds:datastoreItem xmlns:ds="http://schemas.openxmlformats.org/officeDocument/2006/customXml" ds:itemID="{FA49907E-3EF5-4BD9-8CBA-933AEF75415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850</Words>
  <Application>Microsoft Office PowerPoint</Application>
  <PresentationFormat>Widescreen</PresentationFormat>
  <Paragraphs>173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Times New Roman</vt:lpstr>
      <vt:lpstr>Office Theme</vt:lpstr>
      <vt:lpstr>FROM LEARNER VOICE TO PRACTICE</vt:lpstr>
      <vt:lpstr>Why map the learner journey?</vt:lpstr>
      <vt:lpstr>Project purpose</vt:lpstr>
      <vt:lpstr>Research Design</vt:lpstr>
      <vt:lpstr>Evidence and Analysis</vt:lpstr>
      <vt:lpstr>PCA Findings</vt:lpstr>
      <vt:lpstr>Ten learner groups Identified</vt:lpstr>
      <vt:lpstr>Journey map: where support matters</vt:lpstr>
      <vt:lpstr>Finding 1: The beginning matters</vt:lpstr>
      <vt:lpstr>Finding 2: Support must continue</vt:lpstr>
      <vt:lpstr>     Learner Personas</vt:lpstr>
      <vt:lpstr>Personas make needs visible</vt:lpstr>
      <vt:lpstr>PowerPoint Presentation</vt:lpstr>
      <vt:lpstr>PowerPoint Presentation</vt:lpstr>
      <vt:lpstr>The transition into employment</vt:lpstr>
      <vt:lpstr>What the findings suggest for practice</vt:lpstr>
      <vt:lpstr>The Just-in-Time (JIT) App Extension</vt:lpstr>
      <vt:lpstr>Complementary approaches to early support</vt:lpstr>
      <vt:lpstr>Reported change in early withdrawals</vt:lpstr>
      <vt:lpstr>How this connects with employability</vt:lpstr>
      <vt:lpstr>Discussion: Apply the journey map</vt:lpstr>
      <vt:lpstr>Recommendations</vt:lpstr>
      <vt:lpstr>Dissemination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Waruni Hewage</cp:lastModifiedBy>
  <cp:revision>1</cp:revision>
  <dcterms:created xsi:type="dcterms:W3CDTF">2026-10-06T01:43:44Z</dcterms:created>
  <dcterms:modified xsi:type="dcterms:W3CDTF">2026-10-06T01:46:04Z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2026-10-06T00:00:00Z</vt:filetime>
  </property>
  <property fmtid="{D5CDD505-2E9C-101B-9397-08002B2CF9AE}" pid="4" name="LastSaved">
    <vt:filetime>2026-10-06T00:00:00Z</vt:filetime>
  </property>
  <property fmtid="{D5CDD505-2E9C-101B-9397-08002B2CF9AE}" pid="5" name="Producer">
    <vt:lpwstr>3-Heights(TM) PDF Security Shell 4.8.25.2 (http://www.pdf-tools.com)</vt:lpwstr>
  </property>
  <property fmtid="{D5CDD505-2E9C-101B-9397-08002B2CF9AE}" pid="6" name="ArticulateGUID">
    <vt:lpwstr>FFE48BBD-2568-4A54-90B1-0DC23279068B</vt:lpwstr>
  </property>
  <property fmtid="{D5CDD505-2E9C-101B-9397-08002B2CF9AE}" pid="7" name="ArticulatePath">
    <vt:lpwstr>VETRF2026_Learner_Journey_Mapping_WaruniHewage-compressed</vt:lpwstr>
  </property>
  <property fmtid="{D5CDD505-2E9C-101B-9397-08002B2CF9AE}" pid="8" name="ContentTypeId">
    <vt:lpwstr>0x0101003A177CB127539E4086E72E9693BEB61C</vt:lpwstr>
  </property>
</Properties>
</file>